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20.xml" ContentType="application/vnd.openxmlformats-officedocument.presentationml.tags+xml"/>
  <Override PartName="/ppt/tags/tag121.xml" ContentType="application/vnd.openxmlformats-officedocument.presentationml.tag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Lst>
  <p:notesMasterIdLst>
    <p:notesMasterId r:id="rId59"/>
  </p:notesMasterIdLst>
  <p:handoutMasterIdLst>
    <p:handoutMasterId r:id="rId60"/>
  </p:handoutMasterIdLst>
  <p:sldIdLst>
    <p:sldId id="460" r:id="rId2"/>
    <p:sldId id="461" r:id="rId3"/>
    <p:sldId id="861" r:id="rId4"/>
    <p:sldId id="798" r:id="rId5"/>
    <p:sldId id="904" r:id="rId6"/>
    <p:sldId id="862" r:id="rId7"/>
    <p:sldId id="800" r:id="rId8"/>
    <p:sldId id="801" r:id="rId9"/>
    <p:sldId id="802" r:id="rId10"/>
    <p:sldId id="781" r:id="rId11"/>
    <p:sldId id="782" r:id="rId12"/>
    <p:sldId id="783" r:id="rId13"/>
    <p:sldId id="803" r:id="rId14"/>
    <p:sldId id="896" r:id="rId15"/>
    <p:sldId id="785" r:id="rId16"/>
    <p:sldId id="827" r:id="rId17"/>
    <p:sldId id="828" r:id="rId18"/>
    <p:sldId id="829" r:id="rId19"/>
    <p:sldId id="903" r:id="rId20"/>
    <p:sldId id="902" r:id="rId21"/>
    <p:sldId id="830" r:id="rId22"/>
    <p:sldId id="787" r:id="rId23"/>
    <p:sldId id="900" r:id="rId24"/>
    <p:sldId id="786" r:id="rId25"/>
    <p:sldId id="899" r:id="rId26"/>
    <p:sldId id="898" r:id="rId27"/>
    <p:sldId id="812" r:id="rId28"/>
    <p:sldId id="788" r:id="rId29"/>
    <p:sldId id="817" r:id="rId30"/>
    <p:sldId id="818" r:id="rId31"/>
    <p:sldId id="790" r:id="rId32"/>
    <p:sldId id="833" r:id="rId33"/>
    <p:sldId id="834" r:id="rId34"/>
    <p:sldId id="905" r:id="rId35"/>
    <p:sldId id="792" r:id="rId36"/>
    <p:sldId id="849" r:id="rId37"/>
    <p:sldId id="846" r:id="rId38"/>
    <p:sldId id="850" r:id="rId39"/>
    <p:sldId id="848" r:id="rId40"/>
    <p:sldId id="794" r:id="rId41"/>
    <p:sldId id="795" r:id="rId42"/>
    <p:sldId id="856" r:id="rId43"/>
    <p:sldId id="857" r:id="rId44"/>
    <p:sldId id="858" r:id="rId45"/>
    <p:sldId id="891" r:id="rId46"/>
    <p:sldId id="892" r:id="rId47"/>
    <p:sldId id="893" r:id="rId48"/>
    <p:sldId id="873" r:id="rId49"/>
    <p:sldId id="874" r:id="rId50"/>
    <p:sldId id="894" r:id="rId51"/>
    <p:sldId id="876" r:id="rId52"/>
    <p:sldId id="880" r:id="rId53"/>
    <p:sldId id="882" r:id="rId54"/>
    <p:sldId id="883" r:id="rId55"/>
    <p:sldId id="885" r:id="rId56"/>
    <p:sldId id="888" r:id="rId57"/>
    <p:sldId id="906" r:id="rId58"/>
  </p:sldIdLst>
  <p:sldSz cx="12192000" cy="6858000"/>
  <p:notesSz cx="9926638" cy="67976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guide id="3" pos="461" userDrawn="1">
          <p15:clr>
            <a:srgbClr val="F26B43"/>
          </p15:clr>
        </p15:guide>
        <p15:guide id="4" orient="horz" pos="709" userDrawn="1">
          <p15:clr>
            <a:srgbClr val="F26B43"/>
          </p15:clr>
        </p15:guide>
        <p15:guide id="5" orient="horz" pos="3884" userDrawn="1">
          <p15:clr>
            <a:srgbClr val="F26B43"/>
          </p15:clr>
        </p15:guide>
        <p15:guide id="6" pos="7242" userDrawn="1">
          <p15:clr>
            <a:srgbClr val="F26B43"/>
          </p15:clr>
        </p15:guide>
      </p15:sldGuideLst>
    </p:ext>
    <p:ext uri="{2D200454-40CA-4A62-9FC3-DE9A4176ACB9}">
      <p15:notesGuideLst xmlns:p15="http://schemas.microsoft.com/office/powerpoint/2012/main" xmlns="">
        <p15:guide id="1" orient="horz" pos="2141">
          <p15:clr>
            <a:srgbClr val="A4A3A4"/>
          </p15:clr>
        </p15:guide>
        <p15:guide id="2" pos="312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99"/>
    <a:srgbClr val="66CCFF"/>
    <a:srgbClr val="0000FF"/>
    <a:srgbClr val="00CCFF"/>
    <a:srgbClr val="33CCFF"/>
    <a:srgbClr val="154A51"/>
    <a:srgbClr val="006666"/>
    <a:srgbClr val="FAA0CF"/>
    <a:srgbClr val="B3E2E7"/>
    <a:srgbClr val="33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29" autoAdjust="0"/>
    <p:restoredTop sz="99216" autoAdjust="0"/>
  </p:normalViewPr>
  <p:slideViewPr>
    <p:cSldViewPr snapToGrid="0" showGuides="1">
      <p:cViewPr varScale="1">
        <p:scale>
          <a:sx n="77" d="100"/>
          <a:sy n="77" d="100"/>
        </p:scale>
        <p:origin x="-120" y="-270"/>
      </p:cViewPr>
      <p:guideLst>
        <p:guide orient="horz" pos="2160"/>
        <p:guide orient="horz" pos="709"/>
        <p:guide orient="horz" pos="3884"/>
        <p:guide pos="3840"/>
        <p:guide pos="461"/>
        <p:guide pos="7242"/>
      </p:guideLst>
    </p:cSldViewPr>
  </p:slideViewPr>
  <p:notesTextViewPr>
    <p:cViewPr>
      <p:scale>
        <a:sx n="1" d="1"/>
        <a:sy n="1" d="1"/>
      </p:scale>
      <p:origin x="0" y="0"/>
    </p:cViewPr>
  </p:notesTextViewPr>
  <p:sorterViewPr>
    <p:cViewPr>
      <p:scale>
        <a:sx n="125" d="100"/>
        <a:sy n="125" d="100"/>
      </p:scale>
      <p:origin x="0" y="15852"/>
    </p:cViewPr>
  </p:sorterViewPr>
  <p:notesViewPr>
    <p:cSldViewPr snapToGrid="0">
      <p:cViewPr varScale="1">
        <p:scale>
          <a:sx n="91" d="100"/>
          <a:sy n="91" d="100"/>
        </p:scale>
        <p:origin x="-1488" y="-102"/>
      </p:cViewPr>
      <p:guideLst>
        <p:guide orient="horz" pos="2141"/>
        <p:guide pos="3127"/>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640322-B39C-45CB-9CB3-AC01C3AFEF97}" type="doc">
      <dgm:prSet loTypeId="urn:microsoft.com/office/officeart/2005/8/layout/chevron1" loCatId="process" qsTypeId="urn:microsoft.com/office/officeart/2005/8/quickstyle/simple1#3" qsCatId="simple" csTypeId="urn:microsoft.com/office/officeart/2005/8/colors/accent1_2#2" csCatId="accent1" phldr="1"/>
      <dgm:spPr/>
    </dgm:pt>
    <dgm:pt modelId="{7B93553C-7703-4FA9-8029-1CA8DB258605}">
      <dgm:prSet phldrT="[文本]" custT="1"/>
      <dgm:spPr>
        <a:solidFill>
          <a:schemeClr val="accent2"/>
        </a:solidFill>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zh-CN" altLang="en-US" sz="1600" b="1" dirty="0" smtClean="0">
              <a:latin typeface="微软雅黑" pitchFamily="34" charset="-122"/>
              <a:ea typeface="微软雅黑" pitchFamily="34" charset="-122"/>
            </a:rPr>
            <a:t>当地产业布局</a:t>
          </a:r>
        </a:p>
      </dgm:t>
    </dgm:pt>
    <dgm:pt modelId="{C1334A84-2E17-4737-AFC9-C3E25C6794B7}" type="parTrans" cxnId="{E030F89E-3846-4803-8CA5-AA874784BB40}">
      <dgm:prSet/>
      <dgm:spPr/>
      <dgm:t>
        <a:bodyPr/>
        <a:lstStyle/>
        <a:p>
          <a:pPr>
            <a:lnSpc>
              <a:spcPct val="100000"/>
            </a:lnSpc>
            <a:spcBef>
              <a:spcPts val="0"/>
            </a:spcBef>
            <a:spcAft>
              <a:spcPts val="0"/>
            </a:spcAft>
          </a:pPr>
          <a:endParaRPr lang="zh-CN" altLang="en-US" sz="1400" b="1">
            <a:latin typeface="微软雅黑" panose="020B0503020204020204" pitchFamily="34" charset="-122"/>
            <a:ea typeface="微软雅黑" panose="020B0503020204020204" pitchFamily="34" charset="-122"/>
          </a:endParaRPr>
        </a:p>
      </dgm:t>
    </dgm:pt>
    <dgm:pt modelId="{1CB57EA1-BFA2-4F64-AF93-0A3FA5561AA4}" type="sibTrans" cxnId="{E030F89E-3846-4803-8CA5-AA874784BB40}">
      <dgm:prSet/>
      <dgm:spPr/>
      <dgm:t>
        <a:bodyPr/>
        <a:lstStyle/>
        <a:p>
          <a:pPr>
            <a:lnSpc>
              <a:spcPct val="100000"/>
            </a:lnSpc>
            <a:spcBef>
              <a:spcPts val="0"/>
            </a:spcBef>
            <a:spcAft>
              <a:spcPts val="0"/>
            </a:spcAft>
          </a:pPr>
          <a:endParaRPr lang="zh-CN" altLang="en-US" sz="1400" b="1">
            <a:latin typeface="微软雅黑" panose="020B0503020204020204" pitchFamily="34" charset="-122"/>
            <a:ea typeface="微软雅黑" panose="020B0503020204020204" pitchFamily="34" charset="-122"/>
          </a:endParaRPr>
        </a:p>
      </dgm:t>
    </dgm:pt>
    <dgm:pt modelId="{56C663C6-3D17-4268-BE61-722C26EADD00}">
      <dgm:prSet phldrT="[文本]" custT="1"/>
      <dgm:spPr>
        <a:solidFill>
          <a:srgbClr val="00B0F0"/>
        </a:solidFill>
      </dgm:spPr>
      <dgm:t>
        <a:bodyPr/>
        <a:lstStyle/>
        <a:p>
          <a:pPr>
            <a:lnSpc>
              <a:spcPct val="100000"/>
            </a:lnSpc>
            <a:spcBef>
              <a:spcPts val="0"/>
            </a:spcBef>
            <a:spcAft>
              <a:spcPts val="0"/>
            </a:spcAft>
          </a:pPr>
          <a:r>
            <a:rPr lang="zh-CN" altLang="en-US" sz="1600" b="1" dirty="0" smtClean="0">
              <a:latin typeface="微软雅黑" pitchFamily="34" charset="-122"/>
              <a:ea typeface="微软雅黑" pitchFamily="34" charset="-122"/>
            </a:rPr>
            <a:t>当地院校学科专业设置现状</a:t>
          </a:r>
          <a:endParaRPr lang="zh-CN" altLang="en-US" sz="1600" b="1" dirty="0">
            <a:latin typeface="微软雅黑" pitchFamily="34" charset="-122"/>
            <a:ea typeface="微软雅黑" pitchFamily="34" charset="-122"/>
          </a:endParaRPr>
        </a:p>
      </dgm:t>
    </dgm:pt>
    <dgm:pt modelId="{F90A36D0-45D2-408C-99FC-36A7284B34E7}" type="parTrans" cxnId="{2C8B8DFD-93F8-404C-A9AE-ED8A2576FACC}">
      <dgm:prSet/>
      <dgm:spPr/>
      <dgm:t>
        <a:bodyPr/>
        <a:lstStyle/>
        <a:p>
          <a:pPr>
            <a:lnSpc>
              <a:spcPct val="100000"/>
            </a:lnSpc>
            <a:spcBef>
              <a:spcPts val="0"/>
            </a:spcBef>
            <a:spcAft>
              <a:spcPts val="0"/>
            </a:spcAft>
          </a:pPr>
          <a:endParaRPr lang="zh-CN" altLang="en-US" sz="1400" b="1">
            <a:latin typeface="微软雅黑" panose="020B0503020204020204" pitchFamily="34" charset="-122"/>
            <a:ea typeface="微软雅黑" panose="020B0503020204020204" pitchFamily="34" charset="-122"/>
          </a:endParaRPr>
        </a:p>
      </dgm:t>
    </dgm:pt>
    <dgm:pt modelId="{55310FB2-900D-4237-98C8-DBEE7A388350}" type="sibTrans" cxnId="{2C8B8DFD-93F8-404C-A9AE-ED8A2576FACC}">
      <dgm:prSet/>
      <dgm:spPr/>
      <dgm:t>
        <a:bodyPr/>
        <a:lstStyle/>
        <a:p>
          <a:pPr>
            <a:lnSpc>
              <a:spcPct val="100000"/>
            </a:lnSpc>
            <a:spcBef>
              <a:spcPts val="0"/>
            </a:spcBef>
            <a:spcAft>
              <a:spcPts val="0"/>
            </a:spcAft>
          </a:pPr>
          <a:endParaRPr lang="zh-CN" altLang="en-US" sz="1400" b="1">
            <a:latin typeface="微软雅黑" panose="020B0503020204020204" pitchFamily="34" charset="-122"/>
            <a:ea typeface="微软雅黑" panose="020B0503020204020204" pitchFamily="34" charset="-122"/>
          </a:endParaRPr>
        </a:p>
      </dgm:t>
    </dgm:pt>
    <dgm:pt modelId="{1F23BA98-BD1B-42C5-BD7E-FF2AF4EDBFA5}">
      <dgm:prSet phldrT="[文本]" custT="1"/>
      <dgm:spPr>
        <a:solidFill>
          <a:schemeClr val="accent1">
            <a:lumMod val="75000"/>
          </a:schemeClr>
        </a:solidFill>
      </dgm:spPr>
      <dgm:t>
        <a:bodyPr/>
        <a:lstStyle/>
        <a:p>
          <a:pPr>
            <a:lnSpc>
              <a:spcPct val="100000"/>
            </a:lnSpc>
            <a:spcBef>
              <a:spcPts val="0"/>
            </a:spcBef>
            <a:spcAft>
              <a:spcPts val="0"/>
            </a:spcAft>
          </a:pPr>
          <a:r>
            <a:rPr lang="zh-CN" altLang="en-US" sz="1600" b="1" dirty="0" smtClean="0">
              <a:latin typeface="微软雅黑" pitchFamily="34" charset="-122"/>
              <a:ea typeface="微软雅黑" pitchFamily="34" charset="-122"/>
            </a:rPr>
            <a:t>当地产业人才需求现状</a:t>
          </a:r>
          <a:endParaRPr lang="zh-CN" altLang="en-US" sz="1600" b="1" dirty="0">
            <a:latin typeface="微软雅黑" pitchFamily="34" charset="-122"/>
            <a:ea typeface="微软雅黑" pitchFamily="34" charset="-122"/>
          </a:endParaRPr>
        </a:p>
      </dgm:t>
    </dgm:pt>
    <dgm:pt modelId="{D9BE4ED1-3C84-43DC-B463-5B9414D54E22}" type="parTrans" cxnId="{C58B6B2C-1CB6-47B7-AC00-BA230728B8BE}">
      <dgm:prSet/>
      <dgm:spPr/>
      <dgm:t>
        <a:bodyPr/>
        <a:lstStyle/>
        <a:p>
          <a:pPr>
            <a:lnSpc>
              <a:spcPct val="100000"/>
            </a:lnSpc>
            <a:spcBef>
              <a:spcPts val="0"/>
            </a:spcBef>
            <a:spcAft>
              <a:spcPts val="0"/>
            </a:spcAft>
          </a:pPr>
          <a:endParaRPr lang="zh-CN" altLang="en-US" sz="1400" b="1">
            <a:latin typeface="微软雅黑" panose="020B0503020204020204" pitchFamily="34" charset="-122"/>
            <a:ea typeface="微软雅黑" panose="020B0503020204020204" pitchFamily="34" charset="-122"/>
          </a:endParaRPr>
        </a:p>
      </dgm:t>
    </dgm:pt>
    <dgm:pt modelId="{F059BBC1-5464-423A-A254-A0D5CEF24CFF}" type="sibTrans" cxnId="{C58B6B2C-1CB6-47B7-AC00-BA230728B8BE}">
      <dgm:prSet/>
      <dgm:spPr/>
      <dgm:t>
        <a:bodyPr/>
        <a:lstStyle/>
        <a:p>
          <a:pPr>
            <a:lnSpc>
              <a:spcPct val="100000"/>
            </a:lnSpc>
            <a:spcBef>
              <a:spcPts val="0"/>
            </a:spcBef>
            <a:spcAft>
              <a:spcPts val="0"/>
            </a:spcAft>
          </a:pPr>
          <a:endParaRPr lang="zh-CN" altLang="en-US" sz="1400" b="1">
            <a:latin typeface="微软雅黑" panose="020B0503020204020204" pitchFamily="34" charset="-122"/>
            <a:ea typeface="微软雅黑" panose="020B0503020204020204" pitchFamily="34" charset="-122"/>
          </a:endParaRPr>
        </a:p>
      </dgm:t>
    </dgm:pt>
    <dgm:pt modelId="{E0B914E4-3DE1-4281-9B22-93D170DDF2B7}">
      <dgm:prSet phldrT="[文本]" custT="1"/>
      <dgm:spPr>
        <a:solidFill>
          <a:srgbClr val="00B050"/>
        </a:solidFill>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zh-CN" altLang="en-US" sz="1600" b="1" dirty="0" smtClean="0">
              <a:latin typeface="微软雅黑" pitchFamily="34" charset="-122"/>
              <a:ea typeface="微软雅黑" pitchFamily="34" charset="-122"/>
            </a:rPr>
            <a:t>当地产业人才需求类型</a:t>
          </a:r>
        </a:p>
      </dgm:t>
    </dgm:pt>
    <dgm:pt modelId="{D452CCDC-3E77-4B11-9C7F-AA254ECCB3E7}" type="parTrans" cxnId="{53075BA8-1882-4966-8899-46A10D17E3B0}">
      <dgm:prSet/>
      <dgm:spPr/>
      <dgm:t>
        <a:bodyPr/>
        <a:lstStyle/>
        <a:p>
          <a:pPr>
            <a:lnSpc>
              <a:spcPct val="100000"/>
            </a:lnSpc>
            <a:spcBef>
              <a:spcPts val="0"/>
            </a:spcBef>
            <a:spcAft>
              <a:spcPts val="0"/>
            </a:spcAft>
          </a:pPr>
          <a:endParaRPr lang="zh-CN" altLang="en-US" sz="1400" b="1">
            <a:latin typeface="微软雅黑" panose="020B0503020204020204" pitchFamily="34" charset="-122"/>
            <a:ea typeface="微软雅黑" panose="020B0503020204020204" pitchFamily="34" charset="-122"/>
          </a:endParaRPr>
        </a:p>
      </dgm:t>
    </dgm:pt>
    <dgm:pt modelId="{DCABC7CF-EBD7-4A28-86AB-3DC73CCD75C3}" type="sibTrans" cxnId="{53075BA8-1882-4966-8899-46A10D17E3B0}">
      <dgm:prSet/>
      <dgm:spPr/>
      <dgm:t>
        <a:bodyPr/>
        <a:lstStyle/>
        <a:p>
          <a:pPr>
            <a:lnSpc>
              <a:spcPct val="100000"/>
            </a:lnSpc>
            <a:spcBef>
              <a:spcPts val="0"/>
            </a:spcBef>
            <a:spcAft>
              <a:spcPts val="0"/>
            </a:spcAft>
          </a:pPr>
          <a:endParaRPr lang="zh-CN" altLang="en-US" sz="1400" b="1">
            <a:latin typeface="微软雅黑" panose="020B0503020204020204" pitchFamily="34" charset="-122"/>
            <a:ea typeface="微软雅黑" panose="020B0503020204020204" pitchFamily="34" charset="-122"/>
          </a:endParaRPr>
        </a:p>
      </dgm:t>
    </dgm:pt>
    <dgm:pt modelId="{7C6E6E91-6501-4C06-A83F-D18A4C7BADAF}">
      <dgm:prSet custT="1"/>
      <dgm:spPr>
        <a:solidFill>
          <a:schemeClr val="accent2">
            <a:lumMod val="60000"/>
            <a:lumOff val="40000"/>
          </a:schemeClr>
        </a:solidFill>
      </dgm:spPr>
      <dgm:t>
        <a:bodyPr/>
        <a:lstStyle/>
        <a:p>
          <a:pPr>
            <a:lnSpc>
              <a:spcPct val="1000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院校专业设置情况</a:t>
          </a:r>
          <a:endParaRPr lang="zh-CN" altLang="en-US" sz="1600" b="1" dirty="0">
            <a:latin typeface="微软雅黑" panose="020B0503020204020204" pitchFamily="34" charset="-122"/>
            <a:ea typeface="微软雅黑" panose="020B0503020204020204" pitchFamily="34" charset="-122"/>
          </a:endParaRPr>
        </a:p>
      </dgm:t>
    </dgm:pt>
    <dgm:pt modelId="{3A62B05F-49A9-4934-B93E-2CC0F2DF10E4}" type="parTrans" cxnId="{33FD5FE2-3A3B-4C31-A680-1F18FE377B04}">
      <dgm:prSet/>
      <dgm:spPr/>
      <dgm:t>
        <a:bodyPr/>
        <a:lstStyle/>
        <a:p>
          <a:pPr>
            <a:lnSpc>
              <a:spcPct val="100000"/>
            </a:lnSpc>
            <a:spcBef>
              <a:spcPts val="0"/>
            </a:spcBef>
            <a:spcAft>
              <a:spcPts val="0"/>
            </a:spcAft>
          </a:pPr>
          <a:endParaRPr lang="zh-CN" altLang="en-US" sz="1400" b="1">
            <a:latin typeface="微软雅黑" panose="020B0503020204020204" pitchFamily="34" charset="-122"/>
            <a:ea typeface="微软雅黑" panose="020B0503020204020204" pitchFamily="34" charset="-122"/>
          </a:endParaRPr>
        </a:p>
      </dgm:t>
    </dgm:pt>
    <dgm:pt modelId="{DA546332-4A07-4FF0-A71A-87A935B56324}" type="sibTrans" cxnId="{33FD5FE2-3A3B-4C31-A680-1F18FE377B04}">
      <dgm:prSet/>
      <dgm:spPr/>
      <dgm:t>
        <a:bodyPr/>
        <a:lstStyle/>
        <a:p>
          <a:pPr>
            <a:lnSpc>
              <a:spcPct val="100000"/>
            </a:lnSpc>
            <a:spcBef>
              <a:spcPts val="0"/>
            </a:spcBef>
            <a:spcAft>
              <a:spcPts val="0"/>
            </a:spcAft>
          </a:pPr>
          <a:endParaRPr lang="zh-CN" altLang="en-US" sz="1400" b="1">
            <a:latin typeface="微软雅黑" panose="020B0503020204020204" pitchFamily="34" charset="-122"/>
            <a:ea typeface="微软雅黑" panose="020B0503020204020204" pitchFamily="34" charset="-122"/>
          </a:endParaRPr>
        </a:p>
      </dgm:t>
    </dgm:pt>
    <dgm:pt modelId="{4C41BAD3-AA5F-4877-B7C9-5F4F661DA964}" type="pres">
      <dgm:prSet presAssocID="{74640322-B39C-45CB-9CB3-AC01C3AFEF97}" presName="Name0" presStyleCnt="0">
        <dgm:presLayoutVars>
          <dgm:dir/>
          <dgm:animLvl val="lvl"/>
          <dgm:resizeHandles val="exact"/>
        </dgm:presLayoutVars>
      </dgm:prSet>
      <dgm:spPr/>
    </dgm:pt>
    <dgm:pt modelId="{A30F63D2-5580-42AB-B0DF-61210FB25BA5}" type="pres">
      <dgm:prSet presAssocID="{7B93553C-7703-4FA9-8029-1CA8DB258605}" presName="parTxOnly" presStyleLbl="node1" presStyleIdx="0" presStyleCnt="5">
        <dgm:presLayoutVars>
          <dgm:chMax val="0"/>
          <dgm:chPref val="0"/>
          <dgm:bulletEnabled val="1"/>
        </dgm:presLayoutVars>
      </dgm:prSet>
      <dgm:spPr/>
      <dgm:t>
        <a:bodyPr/>
        <a:lstStyle/>
        <a:p>
          <a:endParaRPr lang="zh-CN" altLang="en-US"/>
        </a:p>
      </dgm:t>
    </dgm:pt>
    <dgm:pt modelId="{9A7229CA-B158-4DB0-BB9B-C53E8C2C1F55}" type="pres">
      <dgm:prSet presAssocID="{1CB57EA1-BFA2-4F64-AF93-0A3FA5561AA4}" presName="parTxOnlySpace" presStyleCnt="0"/>
      <dgm:spPr/>
    </dgm:pt>
    <dgm:pt modelId="{C40123FB-34AC-4539-BE2A-84347EE7C5DD}" type="pres">
      <dgm:prSet presAssocID="{1F23BA98-BD1B-42C5-BD7E-FF2AF4EDBFA5}" presName="parTxOnly" presStyleLbl="node1" presStyleIdx="1" presStyleCnt="5">
        <dgm:presLayoutVars>
          <dgm:chMax val="0"/>
          <dgm:chPref val="0"/>
          <dgm:bulletEnabled val="1"/>
        </dgm:presLayoutVars>
      </dgm:prSet>
      <dgm:spPr/>
      <dgm:t>
        <a:bodyPr/>
        <a:lstStyle/>
        <a:p>
          <a:endParaRPr lang="zh-CN" altLang="en-US"/>
        </a:p>
      </dgm:t>
    </dgm:pt>
    <dgm:pt modelId="{802515D6-8E7C-4C51-894E-C4F2A9BCD2B0}" type="pres">
      <dgm:prSet presAssocID="{F059BBC1-5464-423A-A254-A0D5CEF24CFF}" presName="parTxOnlySpace" presStyleCnt="0"/>
      <dgm:spPr/>
    </dgm:pt>
    <dgm:pt modelId="{EAABF09E-6289-4A77-87A6-70EE0F4A71CE}" type="pres">
      <dgm:prSet presAssocID="{E0B914E4-3DE1-4281-9B22-93D170DDF2B7}" presName="parTxOnly" presStyleLbl="node1" presStyleIdx="2" presStyleCnt="5">
        <dgm:presLayoutVars>
          <dgm:chMax val="0"/>
          <dgm:chPref val="0"/>
          <dgm:bulletEnabled val="1"/>
        </dgm:presLayoutVars>
      </dgm:prSet>
      <dgm:spPr/>
      <dgm:t>
        <a:bodyPr/>
        <a:lstStyle/>
        <a:p>
          <a:endParaRPr lang="zh-CN" altLang="en-US"/>
        </a:p>
      </dgm:t>
    </dgm:pt>
    <dgm:pt modelId="{274E518A-84D0-4CAD-9C24-0F5743F1A435}" type="pres">
      <dgm:prSet presAssocID="{DCABC7CF-EBD7-4A28-86AB-3DC73CCD75C3}" presName="parTxOnlySpace" presStyleCnt="0"/>
      <dgm:spPr/>
    </dgm:pt>
    <dgm:pt modelId="{C2502BAC-ED6A-40CB-A437-7A2F6584F7FF}" type="pres">
      <dgm:prSet presAssocID="{56C663C6-3D17-4268-BE61-722C26EADD00}" presName="parTxOnly" presStyleLbl="node1" presStyleIdx="3" presStyleCnt="5">
        <dgm:presLayoutVars>
          <dgm:chMax val="0"/>
          <dgm:chPref val="0"/>
          <dgm:bulletEnabled val="1"/>
        </dgm:presLayoutVars>
      </dgm:prSet>
      <dgm:spPr/>
      <dgm:t>
        <a:bodyPr/>
        <a:lstStyle/>
        <a:p>
          <a:endParaRPr lang="zh-CN" altLang="en-US"/>
        </a:p>
      </dgm:t>
    </dgm:pt>
    <dgm:pt modelId="{E4C8C510-A821-43E4-B26F-6F3CBB25EC2A}" type="pres">
      <dgm:prSet presAssocID="{55310FB2-900D-4237-98C8-DBEE7A388350}" presName="parTxOnlySpace" presStyleCnt="0"/>
      <dgm:spPr/>
    </dgm:pt>
    <dgm:pt modelId="{9AC00F8C-F220-4725-A337-CC0CD0C80211}" type="pres">
      <dgm:prSet presAssocID="{7C6E6E91-6501-4C06-A83F-D18A4C7BADAF}" presName="parTxOnly" presStyleLbl="node1" presStyleIdx="4" presStyleCnt="5">
        <dgm:presLayoutVars>
          <dgm:chMax val="0"/>
          <dgm:chPref val="0"/>
          <dgm:bulletEnabled val="1"/>
        </dgm:presLayoutVars>
      </dgm:prSet>
      <dgm:spPr/>
      <dgm:t>
        <a:bodyPr/>
        <a:lstStyle/>
        <a:p>
          <a:endParaRPr lang="zh-CN" altLang="en-US"/>
        </a:p>
      </dgm:t>
    </dgm:pt>
  </dgm:ptLst>
  <dgm:cxnLst>
    <dgm:cxn modelId="{2C8B8DFD-93F8-404C-A9AE-ED8A2576FACC}" srcId="{74640322-B39C-45CB-9CB3-AC01C3AFEF97}" destId="{56C663C6-3D17-4268-BE61-722C26EADD00}" srcOrd="3" destOrd="0" parTransId="{F90A36D0-45D2-408C-99FC-36A7284B34E7}" sibTransId="{55310FB2-900D-4237-98C8-DBEE7A388350}"/>
    <dgm:cxn modelId="{C58B6B2C-1CB6-47B7-AC00-BA230728B8BE}" srcId="{74640322-B39C-45CB-9CB3-AC01C3AFEF97}" destId="{1F23BA98-BD1B-42C5-BD7E-FF2AF4EDBFA5}" srcOrd="1" destOrd="0" parTransId="{D9BE4ED1-3C84-43DC-B463-5B9414D54E22}" sibTransId="{F059BBC1-5464-423A-A254-A0D5CEF24CFF}"/>
    <dgm:cxn modelId="{1F5DDD4F-1BF1-41A7-90A2-F317A1782296}" type="presOf" srcId="{E0B914E4-3DE1-4281-9B22-93D170DDF2B7}" destId="{EAABF09E-6289-4A77-87A6-70EE0F4A71CE}" srcOrd="0" destOrd="0" presId="urn:microsoft.com/office/officeart/2005/8/layout/chevron1"/>
    <dgm:cxn modelId="{AC3C1801-3489-4111-9EA4-DC22D4FFB51C}" type="presOf" srcId="{7C6E6E91-6501-4C06-A83F-D18A4C7BADAF}" destId="{9AC00F8C-F220-4725-A337-CC0CD0C80211}" srcOrd="0" destOrd="0" presId="urn:microsoft.com/office/officeart/2005/8/layout/chevron1"/>
    <dgm:cxn modelId="{5F8145C5-B6DE-4219-98A7-189C3CF688D7}" type="presOf" srcId="{7B93553C-7703-4FA9-8029-1CA8DB258605}" destId="{A30F63D2-5580-42AB-B0DF-61210FB25BA5}" srcOrd="0" destOrd="0" presId="urn:microsoft.com/office/officeart/2005/8/layout/chevron1"/>
    <dgm:cxn modelId="{520A8389-B3B1-40B1-A14C-19842BA38444}" type="presOf" srcId="{56C663C6-3D17-4268-BE61-722C26EADD00}" destId="{C2502BAC-ED6A-40CB-A437-7A2F6584F7FF}" srcOrd="0" destOrd="0" presId="urn:microsoft.com/office/officeart/2005/8/layout/chevron1"/>
    <dgm:cxn modelId="{46E6143C-0474-4D1B-83D0-DC11B5450A00}" type="presOf" srcId="{74640322-B39C-45CB-9CB3-AC01C3AFEF97}" destId="{4C41BAD3-AA5F-4877-B7C9-5F4F661DA964}" srcOrd="0" destOrd="0" presId="urn:microsoft.com/office/officeart/2005/8/layout/chevron1"/>
    <dgm:cxn modelId="{53075BA8-1882-4966-8899-46A10D17E3B0}" srcId="{74640322-B39C-45CB-9CB3-AC01C3AFEF97}" destId="{E0B914E4-3DE1-4281-9B22-93D170DDF2B7}" srcOrd="2" destOrd="0" parTransId="{D452CCDC-3E77-4B11-9C7F-AA254ECCB3E7}" sibTransId="{DCABC7CF-EBD7-4A28-86AB-3DC73CCD75C3}"/>
    <dgm:cxn modelId="{33FD5FE2-3A3B-4C31-A680-1F18FE377B04}" srcId="{74640322-B39C-45CB-9CB3-AC01C3AFEF97}" destId="{7C6E6E91-6501-4C06-A83F-D18A4C7BADAF}" srcOrd="4" destOrd="0" parTransId="{3A62B05F-49A9-4934-B93E-2CC0F2DF10E4}" sibTransId="{DA546332-4A07-4FF0-A71A-87A935B56324}"/>
    <dgm:cxn modelId="{E030F89E-3846-4803-8CA5-AA874784BB40}" srcId="{74640322-B39C-45CB-9CB3-AC01C3AFEF97}" destId="{7B93553C-7703-4FA9-8029-1CA8DB258605}" srcOrd="0" destOrd="0" parTransId="{C1334A84-2E17-4737-AFC9-C3E25C6794B7}" sibTransId="{1CB57EA1-BFA2-4F64-AF93-0A3FA5561AA4}"/>
    <dgm:cxn modelId="{371836EB-5CBF-4304-9230-F445F7648A50}" type="presOf" srcId="{1F23BA98-BD1B-42C5-BD7E-FF2AF4EDBFA5}" destId="{C40123FB-34AC-4539-BE2A-84347EE7C5DD}" srcOrd="0" destOrd="0" presId="urn:microsoft.com/office/officeart/2005/8/layout/chevron1"/>
    <dgm:cxn modelId="{E37DE7DE-4545-4579-88B5-3B05764288B6}" type="presParOf" srcId="{4C41BAD3-AA5F-4877-B7C9-5F4F661DA964}" destId="{A30F63D2-5580-42AB-B0DF-61210FB25BA5}" srcOrd="0" destOrd="0" presId="urn:microsoft.com/office/officeart/2005/8/layout/chevron1"/>
    <dgm:cxn modelId="{A7ADEF18-17FD-41A5-B1F6-1B72B5B1E5B4}" type="presParOf" srcId="{4C41BAD3-AA5F-4877-B7C9-5F4F661DA964}" destId="{9A7229CA-B158-4DB0-BB9B-C53E8C2C1F55}" srcOrd="1" destOrd="0" presId="urn:microsoft.com/office/officeart/2005/8/layout/chevron1"/>
    <dgm:cxn modelId="{A30B9C21-146B-4728-83BC-F7D03767A413}" type="presParOf" srcId="{4C41BAD3-AA5F-4877-B7C9-5F4F661DA964}" destId="{C40123FB-34AC-4539-BE2A-84347EE7C5DD}" srcOrd="2" destOrd="0" presId="urn:microsoft.com/office/officeart/2005/8/layout/chevron1"/>
    <dgm:cxn modelId="{A8E48B4A-44A2-46BB-A8EF-FFC3992BDC22}" type="presParOf" srcId="{4C41BAD3-AA5F-4877-B7C9-5F4F661DA964}" destId="{802515D6-8E7C-4C51-894E-C4F2A9BCD2B0}" srcOrd="3" destOrd="0" presId="urn:microsoft.com/office/officeart/2005/8/layout/chevron1"/>
    <dgm:cxn modelId="{3DC54A0D-5569-46A8-BF2B-88D080E38FEE}" type="presParOf" srcId="{4C41BAD3-AA5F-4877-B7C9-5F4F661DA964}" destId="{EAABF09E-6289-4A77-87A6-70EE0F4A71CE}" srcOrd="4" destOrd="0" presId="urn:microsoft.com/office/officeart/2005/8/layout/chevron1"/>
    <dgm:cxn modelId="{8413AB78-8407-45EC-A34E-9E0D8310885F}" type="presParOf" srcId="{4C41BAD3-AA5F-4877-B7C9-5F4F661DA964}" destId="{274E518A-84D0-4CAD-9C24-0F5743F1A435}" srcOrd="5" destOrd="0" presId="urn:microsoft.com/office/officeart/2005/8/layout/chevron1"/>
    <dgm:cxn modelId="{35447BB3-95D2-4C04-9DA3-D955CADB6A32}" type="presParOf" srcId="{4C41BAD3-AA5F-4877-B7C9-5F4F661DA964}" destId="{C2502BAC-ED6A-40CB-A437-7A2F6584F7FF}" srcOrd="6" destOrd="0" presId="urn:microsoft.com/office/officeart/2005/8/layout/chevron1"/>
    <dgm:cxn modelId="{217A9408-CA93-4FF8-87A2-ACB25382ACA7}" type="presParOf" srcId="{4C41BAD3-AA5F-4877-B7C9-5F4F661DA964}" destId="{E4C8C510-A821-43E4-B26F-6F3CBB25EC2A}" srcOrd="7" destOrd="0" presId="urn:microsoft.com/office/officeart/2005/8/layout/chevron1"/>
    <dgm:cxn modelId="{A00DB593-7007-47E4-99F5-AFF20CA745E6}" type="presParOf" srcId="{4C41BAD3-AA5F-4877-B7C9-5F4F661DA964}" destId="{9AC00F8C-F220-4725-A337-CC0CD0C80211}" srcOrd="8"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832996-4325-402F-95EA-27967795C3EC}" type="doc">
      <dgm:prSet loTypeId="urn:microsoft.com/office/officeart/2005/8/layout/cycle4" loCatId="relationship" qsTypeId="urn:microsoft.com/office/officeart/2005/8/quickstyle/simple1" qsCatId="simple" csTypeId="urn:microsoft.com/office/officeart/2005/8/colors/accent4_5" csCatId="accent4" phldr="1"/>
      <dgm:spPr/>
      <dgm:t>
        <a:bodyPr/>
        <a:lstStyle/>
        <a:p>
          <a:endParaRPr lang="zh-CN" altLang="en-US"/>
        </a:p>
      </dgm:t>
    </dgm:pt>
    <dgm:pt modelId="{1B7F5D69-0EC4-4387-8A6B-C31513ED5A9F}">
      <dgm:prSet phldrT="[文本]"/>
      <dgm:spPr/>
      <dgm:t>
        <a:bodyPr/>
        <a:lstStyle/>
        <a:p>
          <a:r>
            <a:rPr lang="zh-CN" altLang="en-US" b="1" smtClean="0">
              <a:latin typeface="微软雅黑" pitchFamily="34" charset="-122"/>
              <a:ea typeface="微软雅黑" pitchFamily="34" charset="-122"/>
            </a:rPr>
            <a:t>理论教学</a:t>
          </a:r>
          <a:endParaRPr lang="zh-CN" altLang="en-US" b="1" dirty="0">
            <a:latin typeface="微软雅黑" pitchFamily="34" charset="-122"/>
            <a:ea typeface="微软雅黑" pitchFamily="34" charset="-122"/>
          </a:endParaRPr>
        </a:p>
      </dgm:t>
    </dgm:pt>
    <dgm:pt modelId="{CF60E193-1709-40FA-9022-09CEB94B2C42}" type="parTrans" cxnId="{9087F170-6B4C-45C3-9594-1ACDE1B77576}">
      <dgm:prSet/>
      <dgm:spPr/>
      <dgm:t>
        <a:bodyPr/>
        <a:lstStyle/>
        <a:p>
          <a:endParaRPr lang="zh-CN" altLang="en-US"/>
        </a:p>
      </dgm:t>
    </dgm:pt>
    <dgm:pt modelId="{EA7E07E5-C463-4354-8E2C-1F337157BFC2}" type="sibTrans" cxnId="{9087F170-6B4C-45C3-9594-1ACDE1B77576}">
      <dgm:prSet/>
      <dgm:spPr/>
      <dgm:t>
        <a:bodyPr/>
        <a:lstStyle/>
        <a:p>
          <a:endParaRPr lang="zh-CN" altLang="en-US"/>
        </a:p>
      </dgm:t>
    </dgm:pt>
    <dgm:pt modelId="{010487A0-BDF3-49DD-94E0-56E08A7F6B85}">
      <dgm:prSet phldrT="[文本]" custT="1"/>
      <dgm:spPr/>
      <dgm:t>
        <a:bodyPr/>
        <a:lstStyle/>
        <a:p>
          <a:r>
            <a:rPr lang="zh-CN" altLang="en-US" sz="1400" dirty="0" smtClean="0">
              <a:latin typeface="微软雅黑" pitchFamily="34" charset="-122"/>
              <a:ea typeface="微软雅黑" pitchFamily="34" charset="-122"/>
            </a:rPr>
            <a:t>教学质量提升“易”课程包</a:t>
          </a:r>
          <a:endParaRPr lang="zh-CN" altLang="en-US" sz="1400" dirty="0">
            <a:latin typeface="微软雅黑" pitchFamily="34" charset="-122"/>
            <a:ea typeface="微软雅黑" pitchFamily="34" charset="-122"/>
          </a:endParaRPr>
        </a:p>
      </dgm:t>
    </dgm:pt>
    <dgm:pt modelId="{D3761181-AB01-4B70-BCC7-EDAE41A683E6}" type="parTrans" cxnId="{4B2F6166-BEC6-4489-8365-0B96F1CF2015}">
      <dgm:prSet/>
      <dgm:spPr/>
      <dgm:t>
        <a:bodyPr/>
        <a:lstStyle/>
        <a:p>
          <a:endParaRPr lang="zh-CN" altLang="en-US"/>
        </a:p>
      </dgm:t>
    </dgm:pt>
    <dgm:pt modelId="{9D3D0332-2601-42B7-AD64-BB328172D6A7}" type="sibTrans" cxnId="{4B2F6166-BEC6-4489-8365-0B96F1CF2015}">
      <dgm:prSet/>
      <dgm:spPr/>
      <dgm:t>
        <a:bodyPr/>
        <a:lstStyle/>
        <a:p>
          <a:endParaRPr lang="zh-CN" altLang="en-US"/>
        </a:p>
      </dgm:t>
    </dgm:pt>
    <dgm:pt modelId="{8CCEEEFF-5447-4A81-8446-4A12E0B080CF}">
      <dgm:prSet phldrT="[文本]"/>
      <dgm:spPr/>
      <dgm:t>
        <a:bodyPr/>
        <a:lstStyle/>
        <a:p>
          <a:r>
            <a:rPr lang="zh-CN" altLang="en-US" b="1" dirty="0" smtClean="0">
              <a:latin typeface="微软雅黑" pitchFamily="34" charset="-122"/>
              <a:ea typeface="微软雅黑" pitchFamily="34" charset="-122"/>
            </a:rPr>
            <a:t>实验教学</a:t>
          </a:r>
          <a:endParaRPr lang="zh-CN" altLang="en-US" b="1" dirty="0">
            <a:latin typeface="微软雅黑" pitchFamily="34" charset="-122"/>
            <a:ea typeface="微软雅黑" pitchFamily="34" charset="-122"/>
          </a:endParaRPr>
        </a:p>
      </dgm:t>
    </dgm:pt>
    <dgm:pt modelId="{4DAE7F04-38B9-4A61-B039-C8443EBC9F06}" type="parTrans" cxnId="{CC36A76E-AB1B-4CBB-B94B-5882839F8B86}">
      <dgm:prSet/>
      <dgm:spPr/>
      <dgm:t>
        <a:bodyPr/>
        <a:lstStyle/>
        <a:p>
          <a:endParaRPr lang="zh-CN" altLang="en-US"/>
        </a:p>
      </dgm:t>
    </dgm:pt>
    <dgm:pt modelId="{160F2108-31C1-43F8-A833-3EEB8222ECA8}" type="sibTrans" cxnId="{CC36A76E-AB1B-4CBB-B94B-5882839F8B86}">
      <dgm:prSet/>
      <dgm:spPr/>
      <dgm:t>
        <a:bodyPr/>
        <a:lstStyle/>
        <a:p>
          <a:endParaRPr lang="zh-CN" altLang="en-US"/>
        </a:p>
      </dgm:t>
    </dgm:pt>
    <dgm:pt modelId="{A6255CA7-A804-4D7C-B061-8A6C282F81A9}">
      <dgm:prSet phldrT="[文本]" custT="1"/>
      <dgm:spPr/>
      <dgm:t>
        <a:bodyPr/>
        <a:lstStyle/>
        <a:p>
          <a:r>
            <a:rPr lang="zh-CN" altLang="en-US" sz="1400" dirty="0" smtClean="0">
              <a:latin typeface="微软雅黑" pitchFamily="34" charset="-122"/>
              <a:ea typeface="微软雅黑" pitchFamily="34" charset="-122"/>
            </a:rPr>
            <a:t>虚拟仿真实验教学平台</a:t>
          </a:r>
          <a:endParaRPr lang="zh-CN" altLang="en-US" sz="1400" dirty="0">
            <a:latin typeface="微软雅黑" pitchFamily="34" charset="-122"/>
            <a:ea typeface="微软雅黑" pitchFamily="34" charset="-122"/>
          </a:endParaRPr>
        </a:p>
      </dgm:t>
    </dgm:pt>
    <dgm:pt modelId="{6B2C2393-02ED-4E48-AB7A-7A9C408A0ED9}" type="parTrans" cxnId="{336352E4-A196-4243-844B-73EE35C84F66}">
      <dgm:prSet/>
      <dgm:spPr/>
      <dgm:t>
        <a:bodyPr/>
        <a:lstStyle/>
        <a:p>
          <a:endParaRPr lang="zh-CN" altLang="en-US"/>
        </a:p>
      </dgm:t>
    </dgm:pt>
    <dgm:pt modelId="{A5398C05-1418-4A74-91C9-C6E347928706}" type="sibTrans" cxnId="{336352E4-A196-4243-844B-73EE35C84F66}">
      <dgm:prSet/>
      <dgm:spPr/>
      <dgm:t>
        <a:bodyPr/>
        <a:lstStyle/>
        <a:p>
          <a:endParaRPr lang="zh-CN" altLang="en-US"/>
        </a:p>
      </dgm:t>
    </dgm:pt>
    <dgm:pt modelId="{A39BA2D1-1B6D-4EF3-B879-845EF0681D8F}">
      <dgm:prSet phldrT="[文本]"/>
      <dgm:spPr/>
      <dgm:t>
        <a:bodyPr/>
        <a:lstStyle/>
        <a:p>
          <a:r>
            <a:rPr lang="zh-CN" altLang="en-US" b="1" smtClean="0">
              <a:solidFill>
                <a:schemeClr val="bg1"/>
              </a:solidFill>
              <a:latin typeface="微软雅黑" pitchFamily="34" charset="-122"/>
              <a:ea typeface="微软雅黑" pitchFamily="34" charset="-122"/>
            </a:rPr>
            <a:t>资源中心</a:t>
          </a:r>
          <a:endParaRPr lang="zh-CN" altLang="en-US" b="1" dirty="0">
            <a:solidFill>
              <a:schemeClr val="bg1"/>
            </a:solidFill>
            <a:latin typeface="微软雅黑" pitchFamily="34" charset="-122"/>
            <a:ea typeface="微软雅黑" pitchFamily="34" charset="-122"/>
          </a:endParaRPr>
        </a:p>
      </dgm:t>
    </dgm:pt>
    <dgm:pt modelId="{3BD2DEC4-F8BC-4517-B758-289ECF2748EB}" type="parTrans" cxnId="{FF5CDA70-715A-4553-A975-9DCB40072E71}">
      <dgm:prSet/>
      <dgm:spPr/>
      <dgm:t>
        <a:bodyPr/>
        <a:lstStyle/>
        <a:p>
          <a:endParaRPr lang="zh-CN" altLang="en-US"/>
        </a:p>
      </dgm:t>
    </dgm:pt>
    <dgm:pt modelId="{66E32E66-007C-46B3-962F-ABDD2F8CE5F0}" type="sibTrans" cxnId="{FF5CDA70-715A-4553-A975-9DCB40072E71}">
      <dgm:prSet/>
      <dgm:spPr/>
      <dgm:t>
        <a:bodyPr/>
        <a:lstStyle/>
        <a:p>
          <a:endParaRPr lang="zh-CN" altLang="en-US"/>
        </a:p>
      </dgm:t>
    </dgm:pt>
    <dgm:pt modelId="{13FEF715-1696-40EA-9106-08E18E1B007E}">
      <dgm:prSet phldrT="[文本]" custT="1"/>
      <dgm:spPr/>
      <dgm:t>
        <a:bodyPr/>
        <a:lstStyle/>
        <a:p>
          <a:r>
            <a:rPr lang="zh-CN" altLang="en-US" sz="1400" dirty="0" smtClean="0">
              <a:latin typeface="微软雅黑" pitchFamily="34" charset="-122"/>
              <a:ea typeface="微软雅黑" pitchFamily="34" charset="-122"/>
            </a:rPr>
            <a:t>教学资源数据中心</a:t>
          </a:r>
          <a:endParaRPr lang="zh-CN" altLang="en-US" sz="1400" dirty="0">
            <a:latin typeface="微软雅黑" pitchFamily="34" charset="-122"/>
            <a:ea typeface="微软雅黑" pitchFamily="34" charset="-122"/>
          </a:endParaRPr>
        </a:p>
      </dgm:t>
    </dgm:pt>
    <dgm:pt modelId="{D10235EC-ECB0-493D-BC21-406693FA8A81}" type="parTrans" cxnId="{F284EC8D-ABD6-4196-91A8-7772B8887B77}">
      <dgm:prSet/>
      <dgm:spPr/>
      <dgm:t>
        <a:bodyPr/>
        <a:lstStyle/>
        <a:p>
          <a:endParaRPr lang="zh-CN" altLang="en-US"/>
        </a:p>
      </dgm:t>
    </dgm:pt>
    <dgm:pt modelId="{36EE72F0-3A7F-42BD-8EE8-F5BCDF3FE037}" type="sibTrans" cxnId="{F284EC8D-ABD6-4196-91A8-7772B8887B77}">
      <dgm:prSet/>
      <dgm:spPr/>
      <dgm:t>
        <a:bodyPr/>
        <a:lstStyle/>
        <a:p>
          <a:endParaRPr lang="zh-CN" altLang="en-US"/>
        </a:p>
      </dgm:t>
    </dgm:pt>
    <dgm:pt modelId="{264A83A6-5E52-4F42-8203-0EBEC2431653}">
      <dgm:prSet phldrT="[文本]"/>
      <dgm:spPr/>
      <dgm:t>
        <a:bodyPr/>
        <a:lstStyle/>
        <a:p>
          <a:r>
            <a:rPr lang="zh-CN" altLang="en-US" b="1" dirty="0" smtClean="0">
              <a:latin typeface="微软雅黑" pitchFamily="34" charset="-122"/>
              <a:ea typeface="微软雅黑" pitchFamily="34" charset="-122"/>
            </a:rPr>
            <a:t>个性定制</a:t>
          </a:r>
          <a:endParaRPr lang="zh-CN" altLang="en-US" b="1" dirty="0">
            <a:latin typeface="微软雅黑" pitchFamily="34" charset="-122"/>
            <a:ea typeface="微软雅黑" pitchFamily="34" charset="-122"/>
          </a:endParaRPr>
        </a:p>
      </dgm:t>
    </dgm:pt>
    <dgm:pt modelId="{AC28C7D7-CF0D-4B39-90E2-CB431512D262}" type="parTrans" cxnId="{205E7761-9CCF-4586-BD07-2C7380BD626E}">
      <dgm:prSet/>
      <dgm:spPr/>
      <dgm:t>
        <a:bodyPr/>
        <a:lstStyle/>
        <a:p>
          <a:endParaRPr lang="zh-CN" altLang="en-US"/>
        </a:p>
      </dgm:t>
    </dgm:pt>
    <dgm:pt modelId="{E1ED3DC7-C691-4E3C-A957-820CF8B20B25}" type="sibTrans" cxnId="{205E7761-9CCF-4586-BD07-2C7380BD626E}">
      <dgm:prSet/>
      <dgm:spPr/>
      <dgm:t>
        <a:bodyPr/>
        <a:lstStyle/>
        <a:p>
          <a:endParaRPr lang="zh-CN" altLang="en-US"/>
        </a:p>
      </dgm:t>
    </dgm:pt>
    <dgm:pt modelId="{FBA55A6C-AD3B-4486-8B72-DEA8814E0D99}">
      <dgm:prSet phldrT="[文本]" custT="1"/>
      <dgm:spPr/>
      <dgm:t>
        <a:bodyPr/>
        <a:lstStyle/>
        <a:p>
          <a:r>
            <a:rPr lang="zh-CN" altLang="en-US" sz="1400" dirty="0" smtClean="0">
              <a:latin typeface="微软雅黑" pitchFamily="34" charset="-122"/>
              <a:ea typeface="微软雅黑" pitchFamily="34" charset="-122"/>
            </a:rPr>
            <a:t>系列教辅资源专业制作</a:t>
          </a:r>
          <a:endParaRPr lang="zh-CN" altLang="en-US" sz="1400" dirty="0">
            <a:latin typeface="微软雅黑" pitchFamily="34" charset="-122"/>
            <a:ea typeface="微软雅黑" pitchFamily="34" charset="-122"/>
          </a:endParaRPr>
        </a:p>
      </dgm:t>
    </dgm:pt>
    <dgm:pt modelId="{F3AEC5B0-F355-4617-B8B8-F9F782F9CE40}" type="parTrans" cxnId="{518B48FC-6A46-4C11-9D2B-B0250B6986C4}">
      <dgm:prSet/>
      <dgm:spPr/>
      <dgm:t>
        <a:bodyPr/>
        <a:lstStyle/>
        <a:p>
          <a:endParaRPr lang="zh-CN" altLang="en-US"/>
        </a:p>
      </dgm:t>
    </dgm:pt>
    <dgm:pt modelId="{FF3704A2-F126-4A16-898C-AF51E20D8167}" type="sibTrans" cxnId="{518B48FC-6A46-4C11-9D2B-B0250B6986C4}">
      <dgm:prSet/>
      <dgm:spPr/>
      <dgm:t>
        <a:bodyPr/>
        <a:lstStyle/>
        <a:p>
          <a:endParaRPr lang="zh-CN" altLang="en-US"/>
        </a:p>
      </dgm:t>
    </dgm:pt>
    <dgm:pt modelId="{AD29D868-16A6-40A5-BA3D-0A18C1762DB0}" type="pres">
      <dgm:prSet presAssocID="{B9832996-4325-402F-95EA-27967795C3EC}" presName="cycleMatrixDiagram" presStyleCnt="0">
        <dgm:presLayoutVars>
          <dgm:chMax val="1"/>
          <dgm:dir/>
          <dgm:animLvl val="lvl"/>
          <dgm:resizeHandles val="exact"/>
        </dgm:presLayoutVars>
      </dgm:prSet>
      <dgm:spPr/>
      <dgm:t>
        <a:bodyPr/>
        <a:lstStyle/>
        <a:p>
          <a:endParaRPr lang="zh-CN" altLang="en-US"/>
        </a:p>
      </dgm:t>
    </dgm:pt>
    <dgm:pt modelId="{2324E289-D15B-44A8-9235-0D842EB9C0E9}" type="pres">
      <dgm:prSet presAssocID="{B9832996-4325-402F-95EA-27967795C3EC}" presName="children" presStyleCnt="0"/>
      <dgm:spPr/>
    </dgm:pt>
    <dgm:pt modelId="{2204BF99-931C-4F05-B941-2830090B3E88}" type="pres">
      <dgm:prSet presAssocID="{B9832996-4325-402F-95EA-27967795C3EC}" presName="child1group" presStyleCnt="0"/>
      <dgm:spPr/>
    </dgm:pt>
    <dgm:pt modelId="{72937519-9131-47E3-AD72-84A0CA233683}" type="pres">
      <dgm:prSet presAssocID="{B9832996-4325-402F-95EA-27967795C3EC}" presName="child1" presStyleLbl="bgAcc1" presStyleIdx="0" presStyleCnt="4" custScaleX="120252" custScaleY="86221"/>
      <dgm:spPr/>
      <dgm:t>
        <a:bodyPr/>
        <a:lstStyle/>
        <a:p>
          <a:endParaRPr lang="zh-CN" altLang="en-US"/>
        </a:p>
      </dgm:t>
    </dgm:pt>
    <dgm:pt modelId="{27BD3769-78B1-44BF-9EF8-307E7C58CD44}" type="pres">
      <dgm:prSet presAssocID="{B9832996-4325-402F-95EA-27967795C3EC}" presName="child1Text" presStyleLbl="bgAcc1" presStyleIdx="0" presStyleCnt="4">
        <dgm:presLayoutVars>
          <dgm:bulletEnabled val="1"/>
        </dgm:presLayoutVars>
      </dgm:prSet>
      <dgm:spPr/>
      <dgm:t>
        <a:bodyPr/>
        <a:lstStyle/>
        <a:p>
          <a:endParaRPr lang="zh-CN" altLang="en-US"/>
        </a:p>
      </dgm:t>
    </dgm:pt>
    <dgm:pt modelId="{904E2DCE-753F-4011-9E22-DEE4F198DFD9}" type="pres">
      <dgm:prSet presAssocID="{B9832996-4325-402F-95EA-27967795C3EC}" presName="child2group" presStyleCnt="0"/>
      <dgm:spPr/>
    </dgm:pt>
    <dgm:pt modelId="{A9A29613-2200-4186-9E4A-6512903382E8}" type="pres">
      <dgm:prSet presAssocID="{B9832996-4325-402F-95EA-27967795C3EC}" presName="child2" presStyleLbl="bgAcc1" presStyleIdx="1" presStyleCnt="4" custScaleX="114834" custScaleY="86221"/>
      <dgm:spPr/>
      <dgm:t>
        <a:bodyPr/>
        <a:lstStyle/>
        <a:p>
          <a:endParaRPr lang="zh-CN" altLang="en-US"/>
        </a:p>
      </dgm:t>
    </dgm:pt>
    <dgm:pt modelId="{45D387A8-C120-4F9C-8C29-7D55D3C4C9D2}" type="pres">
      <dgm:prSet presAssocID="{B9832996-4325-402F-95EA-27967795C3EC}" presName="child2Text" presStyleLbl="bgAcc1" presStyleIdx="1" presStyleCnt="4">
        <dgm:presLayoutVars>
          <dgm:bulletEnabled val="1"/>
        </dgm:presLayoutVars>
      </dgm:prSet>
      <dgm:spPr/>
      <dgm:t>
        <a:bodyPr/>
        <a:lstStyle/>
        <a:p>
          <a:endParaRPr lang="zh-CN" altLang="en-US"/>
        </a:p>
      </dgm:t>
    </dgm:pt>
    <dgm:pt modelId="{92C04794-BCC2-4BFE-8026-D4E854DD4930}" type="pres">
      <dgm:prSet presAssocID="{B9832996-4325-402F-95EA-27967795C3EC}" presName="child3group" presStyleCnt="0"/>
      <dgm:spPr/>
    </dgm:pt>
    <dgm:pt modelId="{4421B0C7-F1B3-4FC9-8F44-13169094FD0F}" type="pres">
      <dgm:prSet presAssocID="{B9832996-4325-402F-95EA-27967795C3EC}" presName="child3" presStyleLbl="bgAcc1" presStyleIdx="2" presStyleCnt="4" custScaleX="94947" custScaleY="86221"/>
      <dgm:spPr/>
      <dgm:t>
        <a:bodyPr/>
        <a:lstStyle/>
        <a:p>
          <a:endParaRPr lang="zh-CN" altLang="en-US"/>
        </a:p>
      </dgm:t>
    </dgm:pt>
    <dgm:pt modelId="{C7159B09-86C4-42B6-8718-DA414B21D486}" type="pres">
      <dgm:prSet presAssocID="{B9832996-4325-402F-95EA-27967795C3EC}" presName="child3Text" presStyleLbl="bgAcc1" presStyleIdx="2" presStyleCnt="4">
        <dgm:presLayoutVars>
          <dgm:bulletEnabled val="1"/>
        </dgm:presLayoutVars>
      </dgm:prSet>
      <dgm:spPr/>
      <dgm:t>
        <a:bodyPr/>
        <a:lstStyle/>
        <a:p>
          <a:endParaRPr lang="zh-CN" altLang="en-US"/>
        </a:p>
      </dgm:t>
    </dgm:pt>
    <dgm:pt modelId="{6F134129-1E6D-4E14-8804-6F9E395104D2}" type="pres">
      <dgm:prSet presAssocID="{B9832996-4325-402F-95EA-27967795C3EC}" presName="child4group" presStyleCnt="0"/>
      <dgm:spPr/>
    </dgm:pt>
    <dgm:pt modelId="{3E095A18-4E1E-45FC-A621-EE1576474EE2}" type="pres">
      <dgm:prSet presAssocID="{B9832996-4325-402F-95EA-27967795C3EC}" presName="child4" presStyleLbl="bgAcc1" presStyleIdx="3" presStyleCnt="4" custScaleX="107625" custScaleY="86221"/>
      <dgm:spPr/>
      <dgm:t>
        <a:bodyPr/>
        <a:lstStyle/>
        <a:p>
          <a:endParaRPr lang="zh-CN" altLang="en-US"/>
        </a:p>
      </dgm:t>
    </dgm:pt>
    <dgm:pt modelId="{5E51C655-6551-431C-B2DC-17BFC96C65DE}" type="pres">
      <dgm:prSet presAssocID="{B9832996-4325-402F-95EA-27967795C3EC}" presName="child4Text" presStyleLbl="bgAcc1" presStyleIdx="3" presStyleCnt="4">
        <dgm:presLayoutVars>
          <dgm:bulletEnabled val="1"/>
        </dgm:presLayoutVars>
      </dgm:prSet>
      <dgm:spPr/>
      <dgm:t>
        <a:bodyPr/>
        <a:lstStyle/>
        <a:p>
          <a:endParaRPr lang="zh-CN" altLang="en-US"/>
        </a:p>
      </dgm:t>
    </dgm:pt>
    <dgm:pt modelId="{974FA8C0-4312-4E61-865D-889FE10A86AB}" type="pres">
      <dgm:prSet presAssocID="{B9832996-4325-402F-95EA-27967795C3EC}" presName="childPlaceholder" presStyleCnt="0"/>
      <dgm:spPr/>
    </dgm:pt>
    <dgm:pt modelId="{CFBC339B-795C-4CAE-A25D-E34F894EF929}" type="pres">
      <dgm:prSet presAssocID="{B9832996-4325-402F-95EA-27967795C3EC}" presName="circle" presStyleCnt="0"/>
      <dgm:spPr/>
    </dgm:pt>
    <dgm:pt modelId="{F09D0F2A-1215-4375-833D-5D9C6BC50FB0}" type="pres">
      <dgm:prSet presAssocID="{B9832996-4325-402F-95EA-27967795C3EC}" presName="quadrant1" presStyleLbl="node1" presStyleIdx="0" presStyleCnt="4" custScaleY="98765">
        <dgm:presLayoutVars>
          <dgm:chMax val="1"/>
          <dgm:bulletEnabled val="1"/>
        </dgm:presLayoutVars>
      </dgm:prSet>
      <dgm:spPr/>
      <dgm:t>
        <a:bodyPr/>
        <a:lstStyle/>
        <a:p>
          <a:endParaRPr lang="zh-CN" altLang="en-US"/>
        </a:p>
      </dgm:t>
    </dgm:pt>
    <dgm:pt modelId="{3AAA4571-C331-426A-BECA-291858ADC52D}" type="pres">
      <dgm:prSet presAssocID="{B9832996-4325-402F-95EA-27967795C3EC}" presName="quadrant2" presStyleLbl="node1" presStyleIdx="1" presStyleCnt="4" custScaleY="98765">
        <dgm:presLayoutVars>
          <dgm:chMax val="1"/>
          <dgm:bulletEnabled val="1"/>
        </dgm:presLayoutVars>
      </dgm:prSet>
      <dgm:spPr/>
      <dgm:t>
        <a:bodyPr/>
        <a:lstStyle/>
        <a:p>
          <a:endParaRPr lang="zh-CN" altLang="en-US"/>
        </a:p>
      </dgm:t>
    </dgm:pt>
    <dgm:pt modelId="{B7F3A998-54DA-4E96-8FF1-4A0D584B6108}" type="pres">
      <dgm:prSet presAssocID="{B9832996-4325-402F-95EA-27967795C3EC}" presName="quadrant3" presStyleLbl="node1" presStyleIdx="2" presStyleCnt="4" custScaleY="98765">
        <dgm:presLayoutVars>
          <dgm:chMax val="1"/>
          <dgm:bulletEnabled val="1"/>
        </dgm:presLayoutVars>
      </dgm:prSet>
      <dgm:spPr/>
      <dgm:t>
        <a:bodyPr/>
        <a:lstStyle/>
        <a:p>
          <a:endParaRPr lang="zh-CN" altLang="en-US"/>
        </a:p>
      </dgm:t>
    </dgm:pt>
    <dgm:pt modelId="{AD061963-5293-48A3-9422-B26C2C9530F7}" type="pres">
      <dgm:prSet presAssocID="{B9832996-4325-402F-95EA-27967795C3EC}" presName="quadrant4" presStyleLbl="node1" presStyleIdx="3" presStyleCnt="4" custScaleY="98765">
        <dgm:presLayoutVars>
          <dgm:chMax val="1"/>
          <dgm:bulletEnabled val="1"/>
        </dgm:presLayoutVars>
      </dgm:prSet>
      <dgm:spPr/>
      <dgm:t>
        <a:bodyPr/>
        <a:lstStyle/>
        <a:p>
          <a:endParaRPr lang="zh-CN" altLang="en-US"/>
        </a:p>
      </dgm:t>
    </dgm:pt>
    <dgm:pt modelId="{8858DCDF-7D70-4362-A563-D0B368CD8738}" type="pres">
      <dgm:prSet presAssocID="{B9832996-4325-402F-95EA-27967795C3EC}" presName="quadrantPlaceholder" presStyleCnt="0"/>
      <dgm:spPr/>
    </dgm:pt>
    <dgm:pt modelId="{6C69FB8F-ACB4-4D95-B79B-A74EAFE79AC4}" type="pres">
      <dgm:prSet presAssocID="{B9832996-4325-402F-95EA-27967795C3EC}" presName="center1" presStyleLbl="fgShp" presStyleIdx="0" presStyleCnt="2"/>
      <dgm:spPr/>
    </dgm:pt>
    <dgm:pt modelId="{B55866D5-EBE5-4B0C-867B-6A4CB36ED9F8}" type="pres">
      <dgm:prSet presAssocID="{B9832996-4325-402F-95EA-27967795C3EC}" presName="center2" presStyleLbl="fgShp" presStyleIdx="1" presStyleCnt="2"/>
      <dgm:spPr/>
    </dgm:pt>
  </dgm:ptLst>
  <dgm:cxnLst>
    <dgm:cxn modelId="{DEC2555F-B1CE-472E-915A-930A50E20F13}" type="presOf" srcId="{13FEF715-1696-40EA-9106-08E18E1B007E}" destId="{C7159B09-86C4-42B6-8718-DA414B21D486}" srcOrd="1" destOrd="0" presId="urn:microsoft.com/office/officeart/2005/8/layout/cycle4"/>
    <dgm:cxn modelId="{9087F170-6B4C-45C3-9594-1ACDE1B77576}" srcId="{B9832996-4325-402F-95EA-27967795C3EC}" destId="{1B7F5D69-0EC4-4387-8A6B-C31513ED5A9F}" srcOrd="0" destOrd="0" parTransId="{CF60E193-1709-40FA-9022-09CEB94B2C42}" sibTransId="{EA7E07E5-C463-4354-8E2C-1F337157BFC2}"/>
    <dgm:cxn modelId="{272F9BE3-B206-49F0-AF8E-5295BBD4602D}" type="presOf" srcId="{A6255CA7-A804-4D7C-B061-8A6C282F81A9}" destId="{A9A29613-2200-4186-9E4A-6512903382E8}" srcOrd="0" destOrd="0" presId="urn:microsoft.com/office/officeart/2005/8/layout/cycle4"/>
    <dgm:cxn modelId="{336352E4-A196-4243-844B-73EE35C84F66}" srcId="{8CCEEEFF-5447-4A81-8446-4A12E0B080CF}" destId="{A6255CA7-A804-4D7C-B061-8A6C282F81A9}" srcOrd="0" destOrd="0" parTransId="{6B2C2393-02ED-4E48-AB7A-7A9C408A0ED9}" sibTransId="{A5398C05-1418-4A74-91C9-C6E347928706}"/>
    <dgm:cxn modelId="{B8228035-F060-4B78-94A2-016544747307}" type="presOf" srcId="{13FEF715-1696-40EA-9106-08E18E1B007E}" destId="{4421B0C7-F1B3-4FC9-8F44-13169094FD0F}" srcOrd="0" destOrd="0" presId="urn:microsoft.com/office/officeart/2005/8/layout/cycle4"/>
    <dgm:cxn modelId="{74486CDE-555F-4018-B57A-8E1CE543D065}" type="presOf" srcId="{8CCEEEFF-5447-4A81-8446-4A12E0B080CF}" destId="{3AAA4571-C331-426A-BECA-291858ADC52D}" srcOrd="0" destOrd="0" presId="urn:microsoft.com/office/officeart/2005/8/layout/cycle4"/>
    <dgm:cxn modelId="{4B2F6166-BEC6-4489-8365-0B96F1CF2015}" srcId="{1B7F5D69-0EC4-4387-8A6B-C31513ED5A9F}" destId="{010487A0-BDF3-49DD-94E0-56E08A7F6B85}" srcOrd="0" destOrd="0" parTransId="{D3761181-AB01-4B70-BCC7-EDAE41A683E6}" sibTransId="{9D3D0332-2601-42B7-AD64-BB328172D6A7}"/>
    <dgm:cxn modelId="{518B48FC-6A46-4C11-9D2B-B0250B6986C4}" srcId="{264A83A6-5E52-4F42-8203-0EBEC2431653}" destId="{FBA55A6C-AD3B-4486-8B72-DEA8814E0D99}" srcOrd="0" destOrd="0" parTransId="{F3AEC5B0-F355-4617-B8B8-F9F782F9CE40}" sibTransId="{FF3704A2-F126-4A16-898C-AF51E20D8167}"/>
    <dgm:cxn modelId="{A390140F-71E4-48DC-A9B6-3B0C52AF3E44}" type="presOf" srcId="{FBA55A6C-AD3B-4486-8B72-DEA8814E0D99}" destId="{3E095A18-4E1E-45FC-A621-EE1576474EE2}" srcOrd="0" destOrd="0" presId="urn:microsoft.com/office/officeart/2005/8/layout/cycle4"/>
    <dgm:cxn modelId="{205E7761-9CCF-4586-BD07-2C7380BD626E}" srcId="{B9832996-4325-402F-95EA-27967795C3EC}" destId="{264A83A6-5E52-4F42-8203-0EBEC2431653}" srcOrd="3" destOrd="0" parTransId="{AC28C7D7-CF0D-4B39-90E2-CB431512D262}" sibTransId="{E1ED3DC7-C691-4E3C-A957-820CF8B20B25}"/>
    <dgm:cxn modelId="{F284EC8D-ABD6-4196-91A8-7772B8887B77}" srcId="{A39BA2D1-1B6D-4EF3-B879-845EF0681D8F}" destId="{13FEF715-1696-40EA-9106-08E18E1B007E}" srcOrd="0" destOrd="0" parTransId="{D10235EC-ECB0-493D-BC21-406693FA8A81}" sibTransId="{36EE72F0-3A7F-42BD-8EE8-F5BCDF3FE037}"/>
    <dgm:cxn modelId="{FF5CDA70-715A-4553-A975-9DCB40072E71}" srcId="{B9832996-4325-402F-95EA-27967795C3EC}" destId="{A39BA2D1-1B6D-4EF3-B879-845EF0681D8F}" srcOrd="2" destOrd="0" parTransId="{3BD2DEC4-F8BC-4517-B758-289ECF2748EB}" sibTransId="{66E32E66-007C-46B3-962F-ABDD2F8CE5F0}"/>
    <dgm:cxn modelId="{4AC2CDFC-DACC-4005-9A48-CBF16E6080A1}" type="presOf" srcId="{A6255CA7-A804-4D7C-B061-8A6C282F81A9}" destId="{45D387A8-C120-4F9C-8C29-7D55D3C4C9D2}" srcOrd="1" destOrd="0" presId="urn:microsoft.com/office/officeart/2005/8/layout/cycle4"/>
    <dgm:cxn modelId="{503B6370-ABE9-4E90-94F2-F6762C0E3E3D}" type="presOf" srcId="{264A83A6-5E52-4F42-8203-0EBEC2431653}" destId="{AD061963-5293-48A3-9422-B26C2C9530F7}" srcOrd="0" destOrd="0" presId="urn:microsoft.com/office/officeart/2005/8/layout/cycle4"/>
    <dgm:cxn modelId="{B80C7A3E-D82A-4C9C-ADFA-5009EE3DACD7}" type="presOf" srcId="{B9832996-4325-402F-95EA-27967795C3EC}" destId="{AD29D868-16A6-40A5-BA3D-0A18C1762DB0}" srcOrd="0" destOrd="0" presId="urn:microsoft.com/office/officeart/2005/8/layout/cycle4"/>
    <dgm:cxn modelId="{C9A3F105-D807-48ED-B1D9-9C73F720B68A}" type="presOf" srcId="{FBA55A6C-AD3B-4486-8B72-DEA8814E0D99}" destId="{5E51C655-6551-431C-B2DC-17BFC96C65DE}" srcOrd="1" destOrd="0" presId="urn:microsoft.com/office/officeart/2005/8/layout/cycle4"/>
    <dgm:cxn modelId="{CC36A76E-AB1B-4CBB-B94B-5882839F8B86}" srcId="{B9832996-4325-402F-95EA-27967795C3EC}" destId="{8CCEEEFF-5447-4A81-8446-4A12E0B080CF}" srcOrd="1" destOrd="0" parTransId="{4DAE7F04-38B9-4A61-B039-C8443EBC9F06}" sibTransId="{160F2108-31C1-43F8-A833-3EEB8222ECA8}"/>
    <dgm:cxn modelId="{B34E1221-3865-4D13-ABD4-02F2EA2566D6}" type="presOf" srcId="{010487A0-BDF3-49DD-94E0-56E08A7F6B85}" destId="{72937519-9131-47E3-AD72-84A0CA233683}" srcOrd="0" destOrd="0" presId="urn:microsoft.com/office/officeart/2005/8/layout/cycle4"/>
    <dgm:cxn modelId="{B5299DAF-89D8-44B2-BE9B-233B7619926F}" type="presOf" srcId="{1B7F5D69-0EC4-4387-8A6B-C31513ED5A9F}" destId="{F09D0F2A-1215-4375-833D-5D9C6BC50FB0}" srcOrd="0" destOrd="0" presId="urn:microsoft.com/office/officeart/2005/8/layout/cycle4"/>
    <dgm:cxn modelId="{D55DC65C-430A-4414-9428-DB3C0864C697}" type="presOf" srcId="{010487A0-BDF3-49DD-94E0-56E08A7F6B85}" destId="{27BD3769-78B1-44BF-9EF8-307E7C58CD44}" srcOrd="1" destOrd="0" presId="urn:microsoft.com/office/officeart/2005/8/layout/cycle4"/>
    <dgm:cxn modelId="{8FA00DE3-8D2B-4F94-91D8-B01EDDA237DC}" type="presOf" srcId="{A39BA2D1-1B6D-4EF3-B879-845EF0681D8F}" destId="{B7F3A998-54DA-4E96-8FF1-4A0D584B6108}" srcOrd="0" destOrd="0" presId="urn:microsoft.com/office/officeart/2005/8/layout/cycle4"/>
    <dgm:cxn modelId="{9F2507DF-4923-4935-815B-9757712DEF07}" type="presParOf" srcId="{AD29D868-16A6-40A5-BA3D-0A18C1762DB0}" destId="{2324E289-D15B-44A8-9235-0D842EB9C0E9}" srcOrd="0" destOrd="0" presId="urn:microsoft.com/office/officeart/2005/8/layout/cycle4"/>
    <dgm:cxn modelId="{850C9235-37C2-45DA-A7EB-075990F0F9F0}" type="presParOf" srcId="{2324E289-D15B-44A8-9235-0D842EB9C0E9}" destId="{2204BF99-931C-4F05-B941-2830090B3E88}" srcOrd="0" destOrd="0" presId="urn:microsoft.com/office/officeart/2005/8/layout/cycle4"/>
    <dgm:cxn modelId="{B23023E5-BC70-444D-943A-EF1B97A48AE0}" type="presParOf" srcId="{2204BF99-931C-4F05-B941-2830090B3E88}" destId="{72937519-9131-47E3-AD72-84A0CA233683}" srcOrd="0" destOrd="0" presId="urn:microsoft.com/office/officeart/2005/8/layout/cycle4"/>
    <dgm:cxn modelId="{65D7DC8F-B91C-49B2-A5D0-05701848BB18}" type="presParOf" srcId="{2204BF99-931C-4F05-B941-2830090B3E88}" destId="{27BD3769-78B1-44BF-9EF8-307E7C58CD44}" srcOrd="1" destOrd="0" presId="urn:microsoft.com/office/officeart/2005/8/layout/cycle4"/>
    <dgm:cxn modelId="{2FA2C478-2A6E-41B3-9C5E-68D2253E741C}" type="presParOf" srcId="{2324E289-D15B-44A8-9235-0D842EB9C0E9}" destId="{904E2DCE-753F-4011-9E22-DEE4F198DFD9}" srcOrd="1" destOrd="0" presId="urn:microsoft.com/office/officeart/2005/8/layout/cycle4"/>
    <dgm:cxn modelId="{A31F6420-5F50-447B-B7F2-1E13BCA0391A}" type="presParOf" srcId="{904E2DCE-753F-4011-9E22-DEE4F198DFD9}" destId="{A9A29613-2200-4186-9E4A-6512903382E8}" srcOrd="0" destOrd="0" presId="urn:microsoft.com/office/officeart/2005/8/layout/cycle4"/>
    <dgm:cxn modelId="{9A0DF801-8964-4C62-A27A-B1CD50A8F177}" type="presParOf" srcId="{904E2DCE-753F-4011-9E22-DEE4F198DFD9}" destId="{45D387A8-C120-4F9C-8C29-7D55D3C4C9D2}" srcOrd="1" destOrd="0" presId="urn:microsoft.com/office/officeart/2005/8/layout/cycle4"/>
    <dgm:cxn modelId="{9F81F3B9-D948-49B9-BBAD-8EF2606A51FE}" type="presParOf" srcId="{2324E289-D15B-44A8-9235-0D842EB9C0E9}" destId="{92C04794-BCC2-4BFE-8026-D4E854DD4930}" srcOrd="2" destOrd="0" presId="urn:microsoft.com/office/officeart/2005/8/layout/cycle4"/>
    <dgm:cxn modelId="{C08EB72C-0A99-4EA0-8C69-714FC95A6141}" type="presParOf" srcId="{92C04794-BCC2-4BFE-8026-D4E854DD4930}" destId="{4421B0C7-F1B3-4FC9-8F44-13169094FD0F}" srcOrd="0" destOrd="0" presId="urn:microsoft.com/office/officeart/2005/8/layout/cycle4"/>
    <dgm:cxn modelId="{AA14955F-C698-4F8E-8E86-A0C6504C9723}" type="presParOf" srcId="{92C04794-BCC2-4BFE-8026-D4E854DD4930}" destId="{C7159B09-86C4-42B6-8718-DA414B21D486}" srcOrd="1" destOrd="0" presId="urn:microsoft.com/office/officeart/2005/8/layout/cycle4"/>
    <dgm:cxn modelId="{7C126764-E4D5-4EFD-88AC-4C9519753D82}" type="presParOf" srcId="{2324E289-D15B-44A8-9235-0D842EB9C0E9}" destId="{6F134129-1E6D-4E14-8804-6F9E395104D2}" srcOrd="3" destOrd="0" presId="urn:microsoft.com/office/officeart/2005/8/layout/cycle4"/>
    <dgm:cxn modelId="{7767573C-CB59-401B-8864-3A596B5D2A19}" type="presParOf" srcId="{6F134129-1E6D-4E14-8804-6F9E395104D2}" destId="{3E095A18-4E1E-45FC-A621-EE1576474EE2}" srcOrd="0" destOrd="0" presId="urn:microsoft.com/office/officeart/2005/8/layout/cycle4"/>
    <dgm:cxn modelId="{D64A4A8F-B25C-4324-94D2-AD7F4E7F324F}" type="presParOf" srcId="{6F134129-1E6D-4E14-8804-6F9E395104D2}" destId="{5E51C655-6551-431C-B2DC-17BFC96C65DE}" srcOrd="1" destOrd="0" presId="urn:microsoft.com/office/officeart/2005/8/layout/cycle4"/>
    <dgm:cxn modelId="{B58019DC-9B83-4E05-BDEB-D6D666FC82AF}" type="presParOf" srcId="{2324E289-D15B-44A8-9235-0D842EB9C0E9}" destId="{974FA8C0-4312-4E61-865D-889FE10A86AB}" srcOrd="4" destOrd="0" presId="urn:microsoft.com/office/officeart/2005/8/layout/cycle4"/>
    <dgm:cxn modelId="{49E35729-3A84-4763-B66B-E1A1C9980ECF}" type="presParOf" srcId="{AD29D868-16A6-40A5-BA3D-0A18C1762DB0}" destId="{CFBC339B-795C-4CAE-A25D-E34F894EF929}" srcOrd="1" destOrd="0" presId="urn:microsoft.com/office/officeart/2005/8/layout/cycle4"/>
    <dgm:cxn modelId="{0A054748-BB7A-4AA9-8485-3CE0087DAD00}" type="presParOf" srcId="{CFBC339B-795C-4CAE-A25D-E34F894EF929}" destId="{F09D0F2A-1215-4375-833D-5D9C6BC50FB0}" srcOrd="0" destOrd="0" presId="urn:microsoft.com/office/officeart/2005/8/layout/cycle4"/>
    <dgm:cxn modelId="{08A2DB9E-2F1D-4A96-B56D-E784BD063F24}" type="presParOf" srcId="{CFBC339B-795C-4CAE-A25D-E34F894EF929}" destId="{3AAA4571-C331-426A-BECA-291858ADC52D}" srcOrd="1" destOrd="0" presId="urn:microsoft.com/office/officeart/2005/8/layout/cycle4"/>
    <dgm:cxn modelId="{C6D231F1-0783-4F07-AD7D-274D065802E5}" type="presParOf" srcId="{CFBC339B-795C-4CAE-A25D-E34F894EF929}" destId="{B7F3A998-54DA-4E96-8FF1-4A0D584B6108}" srcOrd="2" destOrd="0" presId="urn:microsoft.com/office/officeart/2005/8/layout/cycle4"/>
    <dgm:cxn modelId="{2927636B-B68C-4132-A964-F3217AD09FC3}" type="presParOf" srcId="{CFBC339B-795C-4CAE-A25D-E34F894EF929}" destId="{AD061963-5293-48A3-9422-B26C2C9530F7}" srcOrd="3" destOrd="0" presId="urn:microsoft.com/office/officeart/2005/8/layout/cycle4"/>
    <dgm:cxn modelId="{7E82F557-850D-42F8-AFD1-740835D25074}" type="presParOf" srcId="{CFBC339B-795C-4CAE-A25D-E34F894EF929}" destId="{8858DCDF-7D70-4362-A563-D0B368CD8738}" srcOrd="4" destOrd="0" presId="urn:microsoft.com/office/officeart/2005/8/layout/cycle4"/>
    <dgm:cxn modelId="{BD32B071-97FE-4835-A815-7AFC2A200651}" type="presParOf" srcId="{AD29D868-16A6-40A5-BA3D-0A18C1762DB0}" destId="{6C69FB8F-ACB4-4D95-B79B-A74EAFE79AC4}" srcOrd="2" destOrd="0" presId="urn:microsoft.com/office/officeart/2005/8/layout/cycle4"/>
    <dgm:cxn modelId="{CCFED490-4483-4297-A5CC-8DBE65D0B7AF}" type="presParOf" srcId="{AD29D868-16A6-40A5-BA3D-0A18C1762DB0}" destId="{B55866D5-EBE5-4B0C-867B-6A4CB36ED9F8}"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612B44F-E5A9-4C19-AECA-D007C233DC19}" type="doc">
      <dgm:prSet loTypeId="urn:microsoft.com/office/officeart/2005/8/layout/hProcess9" loCatId="process" qsTypeId="urn:microsoft.com/office/officeart/2005/8/quickstyle/simple1" qsCatId="simple" csTypeId="urn:microsoft.com/office/officeart/2005/8/colors/colorful4" csCatId="colorful" phldr="1"/>
      <dgm:spPr/>
    </dgm:pt>
    <dgm:pt modelId="{2032E7DA-5623-4DC9-82A5-D1B1780E7806}">
      <dgm:prSet phldrT="[文本]" custT="1"/>
      <dgm:spPr>
        <a:xfrm>
          <a:off x="78343" y="228600"/>
          <a:ext cx="1108580" cy="304800"/>
        </a:xfrm>
        <a:solidFill>
          <a:srgbClr val="8064A2">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lgn="ctr">
            <a:lnSpc>
              <a:spcPct val="90000"/>
            </a:lnSpc>
            <a:spcAft>
              <a:spcPts val="0"/>
            </a:spcAft>
          </a:pPr>
          <a:r>
            <a:rPr lang="zh-CN" altLang="en-US" sz="1400" b="1" dirty="0">
              <a:solidFill>
                <a:sysClr val="window" lastClr="FFFFFF"/>
              </a:solidFill>
              <a:latin typeface="微软雅黑" panose="020B0503020204020204" pitchFamily="34" charset="-122"/>
              <a:ea typeface="微软雅黑" panose="020B0503020204020204" pitchFamily="34" charset="-122"/>
              <a:cs typeface="+mn-cs"/>
            </a:rPr>
            <a:t>创新创业</a:t>
          </a:r>
          <a:endParaRPr lang="en-US" altLang="zh-CN" sz="1400" b="1" dirty="0">
            <a:solidFill>
              <a:sysClr val="window" lastClr="FFFFFF"/>
            </a:solidFill>
            <a:latin typeface="微软雅黑" panose="020B0503020204020204" pitchFamily="34" charset="-122"/>
            <a:ea typeface="微软雅黑" panose="020B0503020204020204" pitchFamily="34" charset="-122"/>
            <a:cs typeface="+mn-cs"/>
          </a:endParaRPr>
        </a:p>
        <a:p>
          <a:pPr algn="ctr">
            <a:lnSpc>
              <a:spcPct val="90000"/>
            </a:lnSpc>
            <a:spcAft>
              <a:spcPts val="0"/>
            </a:spcAft>
          </a:pPr>
          <a:r>
            <a:rPr lang="zh-CN" altLang="en-US" sz="1400" b="1" dirty="0">
              <a:solidFill>
                <a:sysClr val="window" lastClr="FFFFFF"/>
              </a:solidFill>
              <a:latin typeface="微软雅黑" panose="020B0503020204020204" pitchFamily="34" charset="-122"/>
              <a:ea typeface="微软雅黑" panose="020B0503020204020204" pitchFamily="34" charset="-122"/>
              <a:cs typeface="+mn-cs"/>
            </a:rPr>
            <a:t>文化熏陶</a:t>
          </a:r>
        </a:p>
      </dgm:t>
    </dgm:pt>
    <dgm:pt modelId="{6C5920BC-D353-4DB4-999D-836A4EDC54A2}" type="parTrans" cxnId="{C5EC1546-AA45-4E00-919C-82943AC2EF4E}">
      <dgm:prSet/>
      <dgm:spPr/>
      <dgm:t>
        <a:bodyPr/>
        <a:lstStyle/>
        <a:p>
          <a:pPr algn="ctr"/>
          <a:endParaRPr lang="zh-CN" altLang="en-US" sz="1400" b="1">
            <a:latin typeface="微软雅黑" panose="020B0503020204020204" pitchFamily="34" charset="-122"/>
            <a:ea typeface="微软雅黑" panose="020B0503020204020204" pitchFamily="34" charset="-122"/>
          </a:endParaRPr>
        </a:p>
      </dgm:t>
    </dgm:pt>
    <dgm:pt modelId="{2E6BA9D1-37D7-4A11-B03F-8D13A6324B23}" type="sibTrans" cxnId="{C5EC1546-AA45-4E00-919C-82943AC2EF4E}">
      <dgm:prSet/>
      <dgm:spPr/>
      <dgm:t>
        <a:bodyPr/>
        <a:lstStyle/>
        <a:p>
          <a:pPr algn="ctr"/>
          <a:endParaRPr lang="zh-CN" altLang="en-US" sz="1400" b="1">
            <a:latin typeface="微软雅黑" panose="020B0503020204020204" pitchFamily="34" charset="-122"/>
            <a:ea typeface="微软雅黑" panose="020B0503020204020204" pitchFamily="34" charset="-122"/>
          </a:endParaRPr>
        </a:p>
      </dgm:t>
    </dgm:pt>
    <dgm:pt modelId="{C8049CE1-882F-4113-AF64-2EF530626C8B}">
      <dgm:prSet phldrT="[文本]" custT="1"/>
      <dgm:spPr>
        <a:xfrm>
          <a:off x="1287913" y="228600"/>
          <a:ext cx="922184" cy="304800"/>
        </a:xfrm>
        <a:solidFill>
          <a:srgbClr val="8064A2">
            <a:hueOff val="-1116192"/>
            <a:satOff val="6725"/>
            <a:lumOff val="539"/>
            <a:alphaOff val="0"/>
          </a:srgbClr>
        </a:solidFill>
        <a:ln w="25400" cap="flat" cmpd="sng" algn="ctr">
          <a:solidFill>
            <a:sysClr val="window" lastClr="FFFFFF">
              <a:hueOff val="0"/>
              <a:satOff val="0"/>
              <a:lumOff val="0"/>
              <a:alphaOff val="0"/>
            </a:sysClr>
          </a:solidFill>
          <a:prstDash val="solid"/>
        </a:ln>
        <a:effectLst/>
      </dgm:spPr>
      <dgm:t>
        <a:bodyPr/>
        <a:lstStyle/>
        <a:p>
          <a:pPr algn="ctr">
            <a:spcAft>
              <a:spcPts val="0"/>
            </a:spcAft>
          </a:pPr>
          <a:r>
            <a:rPr lang="zh-CN" altLang="en-US" sz="1400" b="1" dirty="0">
              <a:solidFill>
                <a:sysClr val="window" lastClr="FFFFFF"/>
              </a:solidFill>
              <a:latin typeface="微软雅黑" panose="020B0503020204020204" pitchFamily="34" charset="-122"/>
              <a:ea typeface="微软雅黑" panose="020B0503020204020204" pitchFamily="34" charset="-122"/>
              <a:cs typeface="+mn-cs"/>
            </a:rPr>
            <a:t>创新思维训练</a:t>
          </a:r>
        </a:p>
      </dgm:t>
    </dgm:pt>
    <dgm:pt modelId="{BBC83CB8-0E9A-41BF-A05E-9C9AA1AD0F35}" type="parTrans" cxnId="{1ADFDBE7-FDEA-4260-B7FF-BB7C51BD9A39}">
      <dgm:prSet/>
      <dgm:spPr/>
      <dgm:t>
        <a:bodyPr/>
        <a:lstStyle/>
        <a:p>
          <a:pPr algn="ctr"/>
          <a:endParaRPr lang="zh-CN" altLang="en-US" sz="1400" b="1">
            <a:latin typeface="微软雅黑" panose="020B0503020204020204" pitchFamily="34" charset="-122"/>
            <a:ea typeface="微软雅黑" panose="020B0503020204020204" pitchFamily="34" charset="-122"/>
          </a:endParaRPr>
        </a:p>
      </dgm:t>
    </dgm:pt>
    <dgm:pt modelId="{C574F528-7DE8-4428-8E9C-EBD2EE98725A}" type="sibTrans" cxnId="{1ADFDBE7-FDEA-4260-B7FF-BB7C51BD9A39}">
      <dgm:prSet/>
      <dgm:spPr/>
      <dgm:t>
        <a:bodyPr/>
        <a:lstStyle/>
        <a:p>
          <a:pPr algn="ctr"/>
          <a:endParaRPr lang="zh-CN" altLang="en-US" sz="1400" b="1">
            <a:latin typeface="微软雅黑" panose="020B0503020204020204" pitchFamily="34" charset="-122"/>
            <a:ea typeface="微软雅黑" panose="020B0503020204020204" pitchFamily="34" charset="-122"/>
          </a:endParaRPr>
        </a:p>
      </dgm:t>
    </dgm:pt>
    <dgm:pt modelId="{4CB57901-547E-4449-AEC8-64389282002B}">
      <dgm:prSet phldrT="[文本]" custT="1"/>
      <dgm:spPr>
        <a:xfrm>
          <a:off x="2297511" y="228600"/>
          <a:ext cx="981839" cy="304800"/>
        </a:xfrm>
        <a:solidFill>
          <a:srgbClr val="8064A2">
            <a:hueOff val="-2232385"/>
            <a:satOff val="13449"/>
            <a:lumOff val="1078"/>
            <a:alphaOff val="0"/>
          </a:srgbClr>
        </a:solidFill>
        <a:ln w="25400" cap="flat" cmpd="sng" algn="ctr">
          <a:solidFill>
            <a:sysClr val="window" lastClr="FFFFFF">
              <a:hueOff val="0"/>
              <a:satOff val="0"/>
              <a:lumOff val="0"/>
              <a:alphaOff val="0"/>
            </a:sysClr>
          </a:solidFill>
          <a:prstDash val="solid"/>
        </a:ln>
        <a:effectLst/>
      </dgm:spPr>
      <dgm:t>
        <a:bodyPr/>
        <a:lstStyle/>
        <a:p>
          <a:pPr algn="ctr"/>
          <a:r>
            <a:rPr lang="zh-CN" altLang="en-US" sz="1400" b="1" dirty="0">
              <a:solidFill>
                <a:sysClr val="window" lastClr="FFFFFF"/>
              </a:solidFill>
              <a:latin typeface="微软雅黑" panose="020B0503020204020204" pitchFamily="34" charset="-122"/>
              <a:ea typeface="微软雅黑" panose="020B0503020204020204" pitchFamily="34" charset="-122"/>
              <a:cs typeface="+mn-cs"/>
            </a:rPr>
            <a:t>创客实践</a:t>
          </a:r>
        </a:p>
      </dgm:t>
    </dgm:pt>
    <dgm:pt modelId="{BF7E5ABE-0432-4B71-9DD0-DCEA9CA05384}" type="parTrans" cxnId="{0F586F7E-DAEE-4D57-B7FE-F273D49E5710}">
      <dgm:prSet/>
      <dgm:spPr/>
      <dgm:t>
        <a:bodyPr/>
        <a:lstStyle/>
        <a:p>
          <a:pPr algn="ctr"/>
          <a:endParaRPr lang="zh-CN" altLang="en-US" sz="1400" b="1">
            <a:latin typeface="微软雅黑" panose="020B0503020204020204" pitchFamily="34" charset="-122"/>
            <a:ea typeface="微软雅黑" panose="020B0503020204020204" pitchFamily="34" charset="-122"/>
          </a:endParaRPr>
        </a:p>
      </dgm:t>
    </dgm:pt>
    <dgm:pt modelId="{A3AF5319-38DB-4F58-BE22-BCFA60E8EA65}" type="sibTrans" cxnId="{0F586F7E-DAEE-4D57-B7FE-F273D49E5710}">
      <dgm:prSet/>
      <dgm:spPr/>
      <dgm:t>
        <a:bodyPr/>
        <a:lstStyle/>
        <a:p>
          <a:pPr algn="ctr"/>
          <a:endParaRPr lang="zh-CN" altLang="en-US" sz="1400" b="1">
            <a:latin typeface="微软雅黑" panose="020B0503020204020204" pitchFamily="34" charset="-122"/>
            <a:ea typeface="微软雅黑" panose="020B0503020204020204" pitchFamily="34" charset="-122"/>
          </a:endParaRPr>
        </a:p>
      </dgm:t>
    </dgm:pt>
    <dgm:pt modelId="{23F506CE-A685-4A5E-93FC-24A3DA40D6B8}">
      <dgm:prSet custT="1"/>
      <dgm:spPr>
        <a:xfrm>
          <a:off x="3352485" y="228600"/>
          <a:ext cx="1030264" cy="304800"/>
        </a:xfrm>
        <a:solidFill>
          <a:srgbClr val="8064A2">
            <a:hueOff val="-3348577"/>
            <a:satOff val="20174"/>
            <a:lumOff val="1617"/>
            <a:alphaOff val="0"/>
          </a:srgbClr>
        </a:solidFill>
        <a:ln w="25400" cap="flat" cmpd="sng" algn="ctr">
          <a:solidFill>
            <a:sysClr val="window" lastClr="FFFFFF">
              <a:hueOff val="0"/>
              <a:satOff val="0"/>
              <a:lumOff val="0"/>
              <a:alphaOff val="0"/>
            </a:sysClr>
          </a:solidFill>
          <a:prstDash val="solid"/>
        </a:ln>
        <a:effectLst/>
      </dgm:spPr>
      <dgm:t>
        <a:bodyPr/>
        <a:lstStyle/>
        <a:p>
          <a:r>
            <a:rPr lang="zh-CN" altLang="en-US" sz="1400" b="1" dirty="0">
              <a:solidFill>
                <a:sysClr val="window" lastClr="FFFFFF"/>
              </a:solidFill>
              <a:latin typeface="微软雅黑" panose="020B0503020204020204" pitchFamily="34" charset="-122"/>
              <a:ea typeface="微软雅黑" panose="020B0503020204020204" pitchFamily="34" charset="-122"/>
              <a:cs typeface="+mn-cs"/>
            </a:rPr>
            <a:t>创业能力培养</a:t>
          </a:r>
        </a:p>
      </dgm:t>
    </dgm:pt>
    <dgm:pt modelId="{47F7A269-684C-42DC-8704-16D92E07F9E5}" type="parTrans" cxnId="{B9C1850C-0FE3-426E-AA5B-A6B5144FAC68}">
      <dgm:prSet/>
      <dgm:spPr/>
      <dgm:t>
        <a:bodyPr/>
        <a:lstStyle/>
        <a:p>
          <a:endParaRPr lang="zh-CN" altLang="en-US" sz="1400" b="1">
            <a:latin typeface="微软雅黑" panose="020B0503020204020204" pitchFamily="34" charset="-122"/>
            <a:ea typeface="微软雅黑" panose="020B0503020204020204" pitchFamily="34" charset="-122"/>
          </a:endParaRPr>
        </a:p>
      </dgm:t>
    </dgm:pt>
    <dgm:pt modelId="{68199A3D-F93C-4353-AC30-37D500A495AF}" type="sibTrans" cxnId="{B9C1850C-0FE3-426E-AA5B-A6B5144FAC68}">
      <dgm:prSet/>
      <dgm:spPr/>
      <dgm:t>
        <a:bodyPr/>
        <a:lstStyle/>
        <a:p>
          <a:endParaRPr lang="zh-CN" altLang="en-US" sz="1400" b="1">
            <a:latin typeface="微软雅黑" panose="020B0503020204020204" pitchFamily="34" charset="-122"/>
            <a:ea typeface="微软雅黑" panose="020B0503020204020204" pitchFamily="34" charset="-122"/>
          </a:endParaRPr>
        </a:p>
      </dgm:t>
    </dgm:pt>
    <dgm:pt modelId="{94851F66-A1D5-4E17-9AB3-7E993FD4BA8E}">
      <dgm:prSet custT="1"/>
      <dgm:spPr>
        <a:xfrm>
          <a:off x="4447703" y="228600"/>
          <a:ext cx="960352" cy="304800"/>
        </a:xfrm>
        <a:solidFill>
          <a:srgbClr val="8064A2">
            <a:hueOff val="-4464770"/>
            <a:satOff val="26899"/>
            <a:lumOff val="2156"/>
            <a:alphaOff val="0"/>
          </a:srgbClr>
        </a:solidFill>
        <a:ln w="25400" cap="flat" cmpd="sng" algn="ctr">
          <a:solidFill>
            <a:sysClr val="window" lastClr="FFFFFF">
              <a:hueOff val="0"/>
              <a:satOff val="0"/>
              <a:lumOff val="0"/>
              <a:alphaOff val="0"/>
            </a:sysClr>
          </a:solidFill>
          <a:prstDash val="solid"/>
        </a:ln>
        <a:effectLst/>
      </dgm:spPr>
      <dgm:t>
        <a:bodyPr/>
        <a:lstStyle/>
        <a:p>
          <a:r>
            <a:rPr lang="zh-CN" altLang="en-US" sz="1400" b="1" dirty="0">
              <a:solidFill>
                <a:sysClr val="window" lastClr="FFFFFF"/>
              </a:solidFill>
              <a:latin typeface="微软雅黑" panose="020B0503020204020204" pitchFamily="34" charset="-122"/>
              <a:ea typeface="微软雅黑" panose="020B0503020204020204" pitchFamily="34" charset="-122"/>
              <a:cs typeface="+mn-cs"/>
            </a:rPr>
            <a:t>孵化引领</a:t>
          </a:r>
        </a:p>
      </dgm:t>
    </dgm:pt>
    <dgm:pt modelId="{1031CE71-A5BC-4798-B36C-C92FA2EB37C5}" type="parTrans" cxnId="{9BBFEA66-C018-498A-9209-EF40884D6EEF}">
      <dgm:prSet/>
      <dgm:spPr/>
      <dgm:t>
        <a:bodyPr/>
        <a:lstStyle/>
        <a:p>
          <a:endParaRPr lang="zh-CN" altLang="en-US" sz="1400" b="1">
            <a:latin typeface="微软雅黑" panose="020B0503020204020204" pitchFamily="34" charset="-122"/>
            <a:ea typeface="微软雅黑" panose="020B0503020204020204" pitchFamily="34" charset="-122"/>
          </a:endParaRPr>
        </a:p>
      </dgm:t>
    </dgm:pt>
    <dgm:pt modelId="{4650356A-4980-4212-AFD8-C6F03C60D60A}" type="sibTrans" cxnId="{9BBFEA66-C018-498A-9209-EF40884D6EEF}">
      <dgm:prSet/>
      <dgm:spPr/>
      <dgm:t>
        <a:bodyPr/>
        <a:lstStyle/>
        <a:p>
          <a:endParaRPr lang="zh-CN" altLang="en-US" sz="1400" b="1">
            <a:latin typeface="微软雅黑" panose="020B0503020204020204" pitchFamily="34" charset="-122"/>
            <a:ea typeface="微软雅黑" panose="020B0503020204020204" pitchFamily="34" charset="-122"/>
          </a:endParaRPr>
        </a:p>
      </dgm:t>
    </dgm:pt>
    <dgm:pt modelId="{9839D424-3644-4897-8B9D-A1971FB583EE}" type="pres">
      <dgm:prSet presAssocID="{D612B44F-E5A9-4C19-AECA-D007C233DC19}" presName="CompostProcess" presStyleCnt="0">
        <dgm:presLayoutVars>
          <dgm:dir/>
          <dgm:resizeHandles val="exact"/>
        </dgm:presLayoutVars>
      </dgm:prSet>
      <dgm:spPr/>
    </dgm:pt>
    <dgm:pt modelId="{21A75A8D-709A-434F-8A03-C0AD9DCE456D}" type="pres">
      <dgm:prSet presAssocID="{D612B44F-E5A9-4C19-AECA-D007C233DC19}" presName="arrow" presStyleLbl="bgShp" presStyleIdx="0" presStyleCnt="1" custScaleX="117647" custLinFactNeighborX="-802"/>
      <dgm:spPr>
        <a:xfrm>
          <a:off x="0" y="0"/>
          <a:ext cx="5591172" cy="762000"/>
        </a:xfrm>
        <a:prstGeom prst="rightArrow">
          <a:avLst/>
        </a:prstGeom>
        <a:solidFill>
          <a:srgbClr val="8064A2">
            <a:tint val="40000"/>
            <a:hueOff val="0"/>
            <a:satOff val="0"/>
            <a:lumOff val="0"/>
            <a:alphaOff val="0"/>
          </a:srgbClr>
        </a:solidFill>
        <a:ln>
          <a:noFill/>
        </a:ln>
        <a:effectLst/>
      </dgm:spPr>
    </dgm:pt>
    <dgm:pt modelId="{296E3B56-3A2D-4856-9EA5-FA6E5F8E9DA9}" type="pres">
      <dgm:prSet presAssocID="{D612B44F-E5A9-4C19-AECA-D007C233DC19}" presName="linearProcess" presStyleCnt="0"/>
      <dgm:spPr/>
    </dgm:pt>
    <dgm:pt modelId="{074C35FE-7E05-4A36-8176-FD1FFCBD0596}" type="pres">
      <dgm:prSet presAssocID="{2032E7DA-5623-4DC9-82A5-D1B1780E7806}" presName="textNode" presStyleLbl="node1" presStyleIdx="0" presStyleCnt="5" custScaleX="87862" custLinFactX="-3911" custLinFactNeighborX="-100000">
        <dgm:presLayoutVars>
          <dgm:bulletEnabled val="1"/>
        </dgm:presLayoutVars>
      </dgm:prSet>
      <dgm:spPr>
        <a:prstGeom prst="roundRect">
          <a:avLst/>
        </a:prstGeom>
      </dgm:spPr>
      <dgm:t>
        <a:bodyPr/>
        <a:lstStyle/>
        <a:p>
          <a:endParaRPr lang="zh-CN" altLang="en-US"/>
        </a:p>
      </dgm:t>
    </dgm:pt>
    <dgm:pt modelId="{9D58CEFE-F1DD-4D3F-8D3A-5C43FCECFB1D}" type="pres">
      <dgm:prSet presAssocID="{2E6BA9D1-37D7-4A11-B03F-8D13A6324B23}" presName="sibTrans" presStyleCnt="0"/>
      <dgm:spPr/>
    </dgm:pt>
    <dgm:pt modelId="{A724122E-4719-4277-9AC8-E16235D86D74}" type="pres">
      <dgm:prSet presAssocID="{C8049CE1-882F-4113-AF64-2EF530626C8B}" presName="textNode" presStyleLbl="node1" presStyleIdx="1" presStyleCnt="5" custScaleX="73089" custLinFactX="-300" custLinFactNeighborX="-100000">
        <dgm:presLayoutVars>
          <dgm:bulletEnabled val="1"/>
        </dgm:presLayoutVars>
      </dgm:prSet>
      <dgm:spPr>
        <a:prstGeom prst="roundRect">
          <a:avLst/>
        </a:prstGeom>
      </dgm:spPr>
      <dgm:t>
        <a:bodyPr/>
        <a:lstStyle/>
        <a:p>
          <a:endParaRPr lang="zh-CN" altLang="en-US"/>
        </a:p>
      </dgm:t>
    </dgm:pt>
    <dgm:pt modelId="{8F5BF10E-999E-4423-B727-03FDB0331E8D}" type="pres">
      <dgm:prSet presAssocID="{C574F528-7DE8-4428-8E9C-EBD2EE98725A}" presName="sibTrans" presStyleCnt="0"/>
      <dgm:spPr/>
    </dgm:pt>
    <dgm:pt modelId="{EA9C3EC2-12DD-4D31-8199-B4865CDE1617}" type="pres">
      <dgm:prSet presAssocID="{4CB57901-547E-4449-AEC8-64389282002B}" presName="textNode" presStyleLbl="node1" presStyleIdx="2" presStyleCnt="5" custScaleX="77817" custLinFactNeighborX="-49126">
        <dgm:presLayoutVars>
          <dgm:bulletEnabled val="1"/>
        </dgm:presLayoutVars>
      </dgm:prSet>
      <dgm:spPr>
        <a:prstGeom prst="roundRect">
          <a:avLst/>
        </a:prstGeom>
      </dgm:spPr>
      <dgm:t>
        <a:bodyPr/>
        <a:lstStyle/>
        <a:p>
          <a:endParaRPr lang="zh-CN" altLang="en-US"/>
        </a:p>
      </dgm:t>
    </dgm:pt>
    <dgm:pt modelId="{E00188BF-56AC-4EB8-BD92-FDBCDE875B3E}" type="pres">
      <dgm:prSet presAssocID="{A3AF5319-38DB-4F58-BE22-BCFA60E8EA65}" presName="sibTrans" presStyleCnt="0"/>
      <dgm:spPr/>
    </dgm:pt>
    <dgm:pt modelId="{67D15CF9-5179-46A1-A660-198859E5E786}" type="pres">
      <dgm:prSet presAssocID="{23F506CE-A685-4A5E-93FC-24A3DA40D6B8}" presName="textNode" presStyleLbl="node1" presStyleIdx="3" presStyleCnt="5" custScaleX="81655" custLinFactNeighborX="-17184">
        <dgm:presLayoutVars>
          <dgm:bulletEnabled val="1"/>
        </dgm:presLayoutVars>
      </dgm:prSet>
      <dgm:spPr>
        <a:prstGeom prst="roundRect">
          <a:avLst/>
        </a:prstGeom>
      </dgm:spPr>
      <dgm:t>
        <a:bodyPr/>
        <a:lstStyle/>
        <a:p>
          <a:endParaRPr lang="zh-CN" altLang="en-US"/>
        </a:p>
      </dgm:t>
    </dgm:pt>
    <dgm:pt modelId="{99451F09-BBCA-4B54-900B-4EF0624A6908}" type="pres">
      <dgm:prSet presAssocID="{68199A3D-F93C-4353-AC30-37D500A495AF}" presName="sibTrans" presStyleCnt="0"/>
      <dgm:spPr/>
    </dgm:pt>
    <dgm:pt modelId="{82699592-9DDB-4624-8A67-3BE34F82486E}" type="pres">
      <dgm:prSet presAssocID="{94851F66-A1D5-4E17-9AB3-7E993FD4BA8E}" presName="textNode" presStyleLbl="node1" presStyleIdx="4" presStyleCnt="5" custScaleX="76114">
        <dgm:presLayoutVars>
          <dgm:bulletEnabled val="1"/>
        </dgm:presLayoutVars>
      </dgm:prSet>
      <dgm:spPr>
        <a:prstGeom prst="roundRect">
          <a:avLst/>
        </a:prstGeom>
      </dgm:spPr>
      <dgm:t>
        <a:bodyPr/>
        <a:lstStyle/>
        <a:p>
          <a:endParaRPr lang="zh-CN" altLang="en-US"/>
        </a:p>
      </dgm:t>
    </dgm:pt>
  </dgm:ptLst>
  <dgm:cxnLst>
    <dgm:cxn modelId="{1ADFDBE7-FDEA-4260-B7FF-BB7C51BD9A39}" srcId="{D612B44F-E5A9-4C19-AECA-D007C233DC19}" destId="{C8049CE1-882F-4113-AF64-2EF530626C8B}" srcOrd="1" destOrd="0" parTransId="{BBC83CB8-0E9A-41BF-A05E-9C9AA1AD0F35}" sibTransId="{C574F528-7DE8-4428-8E9C-EBD2EE98725A}"/>
    <dgm:cxn modelId="{0F586F7E-DAEE-4D57-B7FE-F273D49E5710}" srcId="{D612B44F-E5A9-4C19-AECA-D007C233DC19}" destId="{4CB57901-547E-4449-AEC8-64389282002B}" srcOrd="2" destOrd="0" parTransId="{BF7E5ABE-0432-4B71-9DD0-DCEA9CA05384}" sibTransId="{A3AF5319-38DB-4F58-BE22-BCFA60E8EA65}"/>
    <dgm:cxn modelId="{867432CF-A9E0-4046-BC6E-D06458609EE7}" type="presOf" srcId="{2032E7DA-5623-4DC9-82A5-D1B1780E7806}" destId="{074C35FE-7E05-4A36-8176-FD1FFCBD0596}" srcOrd="0" destOrd="0" presId="urn:microsoft.com/office/officeart/2005/8/layout/hProcess9"/>
    <dgm:cxn modelId="{9BBFEA66-C018-498A-9209-EF40884D6EEF}" srcId="{D612B44F-E5A9-4C19-AECA-D007C233DC19}" destId="{94851F66-A1D5-4E17-9AB3-7E993FD4BA8E}" srcOrd="4" destOrd="0" parTransId="{1031CE71-A5BC-4798-B36C-C92FA2EB37C5}" sibTransId="{4650356A-4980-4212-AFD8-C6F03C60D60A}"/>
    <dgm:cxn modelId="{A1F1DD8D-87E6-46C1-B7F2-3B15A0C79CF6}" type="presOf" srcId="{C8049CE1-882F-4113-AF64-2EF530626C8B}" destId="{A724122E-4719-4277-9AC8-E16235D86D74}" srcOrd="0" destOrd="0" presId="urn:microsoft.com/office/officeart/2005/8/layout/hProcess9"/>
    <dgm:cxn modelId="{602B7376-8EA2-483D-A899-D41AE1B1CF0E}" type="presOf" srcId="{4CB57901-547E-4449-AEC8-64389282002B}" destId="{EA9C3EC2-12DD-4D31-8199-B4865CDE1617}" srcOrd="0" destOrd="0" presId="urn:microsoft.com/office/officeart/2005/8/layout/hProcess9"/>
    <dgm:cxn modelId="{B9C1850C-0FE3-426E-AA5B-A6B5144FAC68}" srcId="{D612B44F-E5A9-4C19-AECA-D007C233DC19}" destId="{23F506CE-A685-4A5E-93FC-24A3DA40D6B8}" srcOrd="3" destOrd="0" parTransId="{47F7A269-684C-42DC-8704-16D92E07F9E5}" sibTransId="{68199A3D-F93C-4353-AC30-37D500A495AF}"/>
    <dgm:cxn modelId="{85E61838-2F2A-4136-985F-5F66A86C83B0}" type="presOf" srcId="{D612B44F-E5A9-4C19-AECA-D007C233DC19}" destId="{9839D424-3644-4897-8B9D-A1971FB583EE}" srcOrd="0" destOrd="0" presId="urn:microsoft.com/office/officeart/2005/8/layout/hProcess9"/>
    <dgm:cxn modelId="{3785401E-CA57-4B42-A0BD-AB28EE98D716}" type="presOf" srcId="{23F506CE-A685-4A5E-93FC-24A3DA40D6B8}" destId="{67D15CF9-5179-46A1-A660-198859E5E786}" srcOrd="0" destOrd="0" presId="urn:microsoft.com/office/officeart/2005/8/layout/hProcess9"/>
    <dgm:cxn modelId="{C5EC1546-AA45-4E00-919C-82943AC2EF4E}" srcId="{D612B44F-E5A9-4C19-AECA-D007C233DC19}" destId="{2032E7DA-5623-4DC9-82A5-D1B1780E7806}" srcOrd="0" destOrd="0" parTransId="{6C5920BC-D353-4DB4-999D-836A4EDC54A2}" sibTransId="{2E6BA9D1-37D7-4A11-B03F-8D13A6324B23}"/>
    <dgm:cxn modelId="{2A71DB3E-0C45-4954-B4D5-844D4E64FC9E}" type="presOf" srcId="{94851F66-A1D5-4E17-9AB3-7E993FD4BA8E}" destId="{82699592-9DDB-4624-8A67-3BE34F82486E}" srcOrd="0" destOrd="0" presId="urn:microsoft.com/office/officeart/2005/8/layout/hProcess9"/>
    <dgm:cxn modelId="{4BA1E864-1189-4390-8D2B-161619021650}" type="presParOf" srcId="{9839D424-3644-4897-8B9D-A1971FB583EE}" destId="{21A75A8D-709A-434F-8A03-C0AD9DCE456D}" srcOrd="0" destOrd="0" presId="urn:microsoft.com/office/officeart/2005/8/layout/hProcess9"/>
    <dgm:cxn modelId="{5F15E3F1-D0D7-49A2-8940-6E3CC9FAFF24}" type="presParOf" srcId="{9839D424-3644-4897-8B9D-A1971FB583EE}" destId="{296E3B56-3A2D-4856-9EA5-FA6E5F8E9DA9}" srcOrd="1" destOrd="0" presId="urn:microsoft.com/office/officeart/2005/8/layout/hProcess9"/>
    <dgm:cxn modelId="{63D0C7C7-AD10-4DE0-94D4-B03CE69B5DA3}" type="presParOf" srcId="{296E3B56-3A2D-4856-9EA5-FA6E5F8E9DA9}" destId="{074C35FE-7E05-4A36-8176-FD1FFCBD0596}" srcOrd="0" destOrd="0" presId="urn:microsoft.com/office/officeart/2005/8/layout/hProcess9"/>
    <dgm:cxn modelId="{475DB290-F54B-48DC-89E2-BE8F812B0CB9}" type="presParOf" srcId="{296E3B56-3A2D-4856-9EA5-FA6E5F8E9DA9}" destId="{9D58CEFE-F1DD-4D3F-8D3A-5C43FCECFB1D}" srcOrd="1" destOrd="0" presId="urn:microsoft.com/office/officeart/2005/8/layout/hProcess9"/>
    <dgm:cxn modelId="{B6B61B34-07DA-4037-8A8E-81A4232A40D6}" type="presParOf" srcId="{296E3B56-3A2D-4856-9EA5-FA6E5F8E9DA9}" destId="{A724122E-4719-4277-9AC8-E16235D86D74}" srcOrd="2" destOrd="0" presId="urn:microsoft.com/office/officeart/2005/8/layout/hProcess9"/>
    <dgm:cxn modelId="{470DD58A-AAF3-4328-8F84-EFE6C59EE770}" type="presParOf" srcId="{296E3B56-3A2D-4856-9EA5-FA6E5F8E9DA9}" destId="{8F5BF10E-999E-4423-B727-03FDB0331E8D}" srcOrd="3" destOrd="0" presId="urn:microsoft.com/office/officeart/2005/8/layout/hProcess9"/>
    <dgm:cxn modelId="{D7211B51-3C77-4DBD-908E-C3EDEE37018D}" type="presParOf" srcId="{296E3B56-3A2D-4856-9EA5-FA6E5F8E9DA9}" destId="{EA9C3EC2-12DD-4D31-8199-B4865CDE1617}" srcOrd="4" destOrd="0" presId="urn:microsoft.com/office/officeart/2005/8/layout/hProcess9"/>
    <dgm:cxn modelId="{77E38764-CB35-4571-9E1B-9B5F9FA5A9FA}" type="presParOf" srcId="{296E3B56-3A2D-4856-9EA5-FA6E5F8E9DA9}" destId="{E00188BF-56AC-4EB8-BD92-FDBCDE875B3E}" srcOrd="5" destOrd="0" presId="urn:microsoft.com/office/officeart/2005/8/layout/hProcess9"/>
    <dgm:cxn modelId="{9B055D21-D788-46DB-AC2E-0B41A71C276F}" type="presParOf" srcId="{296E3B56-3A2D-4856-9EA5-FA6E5F8E9DA9}" destId="{67D15CF9-5179-46A1-A660-198859E5E786}" srcOrd="6" destOrd="0" presId="urn:microsoft.com/office/officeart/2005/8/layout/hProcess9"/>
    <dgm:cxn modelId="{EF888BCD-D8FE-448B-8F0C-7AD96F43230D}" type="presParOf" srcId="{296E3B56-3A2D-4856-9EA5-FA6E5F8E9DA9}" destId="{99451F09-BBCA-4B54-900B-4EF0624A6908}" srcOrd="7" destOrd="0" presId="urn:microsoft.com/office/officeart/2005/8/layout/hProcess9"/>
    <dgm:cxn modelId="{49DEFEA6-75D8-44B9-80B0-5A3AF10320D6}" type="presParOf" srcId="{296E3B56-3A2D-4856-9EA5-FA6E5F8E9DA9}" destId="{82699592-9DDB-4624-8A67-3BE34F82486E}" srcOrd="8" destOrd="0" presId="urn:microsoft.com/office/officeart/2005/8/layout/hProcess9"/>
  </dgm:cxnLst>
  <dgm:bg/>
  <dgm:whole>
    <a:ln>
      <a:noFill/>
    </a:ln>
  </dgm:whole>
  <dgm:extLst>
    <a:ext uri="http://schemas.microsoft.com/office/drawing/2008/diagram">
      <dsp:dataModelExt xmlns:dsp="http://schemas.microsoft.com/office/drawing/2008/diagram" relId="rId1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4BA84FD-76DA-4CE8-AA35-D00DB50C4A95}" type="doc">
      <dgm:prSet loTypeId="urn:microsoft.com/office/officeart/2008/layout/HorizontalMultiLevelHierarchy" loCatId="hierarchy" qsTypeId="urn:microsoft.com/office/officeart/2005/8/quickstyle/simple1" qsCatId="simple" csTypeId="urn:microsoft.com/office/officeart/2005/8/colors/colorful4" csCatId="colorful" phldr="1"/>
      <dgm:spPr/>
      <dgm:t>
        <a:bodyPr/>
        <a:lstStyle/>
        <a:p>
          <a:endParaRPr lang="zh-CN" altLang="en-US"/>
        </a:p>
      </dgm:t>
    </dgm:pt>
    <dgm:pt modelId="{12D2589C-ABDE-4CEE-A8C4-258175F3E88C}">
      <dgm:prSet phldrT="[文本]" custT="1"/>
      <dgm:spPr>
        <a:xfrm rot="16200000">
          <a:off x="-733582" y="1381286"/>
          <a:ext cx="2867022" cy="314002"/>
        </a:xfrm>
        <a:solidFill>
          <a:srgbClr val="9BBB59">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vert="vert"/>
        <a:lstStyle/>
        <a:p>
          <a:r>
            <a:rPr lang="zh-CN" altLang="en-US" sz="1600" b="1" dirty="0" smtClean="0">
              <a:solidFill>
                <a:sysClr val="window" lastClr="FFFFFF"/>
              </a:solidFill>
              <a:latin typeface="微软雅黑" pitchFamily="34" charset="-122"/>
              <a:ea typeface="微软雅黑" pitchFamily="34" charset="-122"/>
              <a:cs typeface="+mn-cs"/>
            </a:rPr>
            <a:t>公</a:t>
          </a:r>
          <a:endParaRPr lang="en-US" altLang="zh-CN" sz="1600" b="1" dirty="0" smtClean="0">
            <a:solidFill>
              <a:sysClr val="window" lastClr="FFFFFF"/>
            </a:solidFill>
            <a:latin typeface="微软雅黑" pitchFamily="34" charset="-122"/>
            <a:ea typeface="微软雅黑" pitchFamily="34" charset="-122"/>
            <a:cs typeface="+mn-cs"/>
          </a:endParaRPr>
        </a:p>
        <a:p>
          <a:r>
            <a:rPr lang="zh-CN" altLang="en-US" sz="1600" b="1" dirty="0" smtClean="0">
              <a:solidFill>
                <a:sysClr val="window" lastClr="FFFFFF"/>
              </a:solidFill>
              <a:latin typeface="微软雅黑" pitchFamily="34" charset="-122"/>
              <a:ea typeface="微软雅黑" pitchFamily="34" charset="-122"/>
              <a:cs typeface="+mn-cs"/>
            </a:rPr>
            <a:t>共</a:t>
          </a:r>
          <a:endParaRPr lang="en-US" altLang="zh-CN" sz="1600" b="1" dirty="0" smtClean="0">
            <a:solidFill>
              <a:sysClr val="window" lastClr="FFFFFF"/>
            </a:solidFill>
            <a:latin typeface="微软雅黑" pitchFamily="34" charset="-122"/>
            <a:ea typeface="微软雅黑" pitchFamily="34" charset="-122"/>
            <a:cs typeface="+mn-cs"/>
          </a:endParaRPr>
        </a:p>
        <a:p>
          <a:r>
            <a:rPr lang="zh-CN" altLang="en-US" sz="1600" b="1" dirty="0" smtClean="0">
              <a:solidFill>
                <a:sysClr val="window" lastClr="FFFFFF"/>
              </a:solidFill>
              <a:latin typeface="微软雅黑" pitchFamily="34" charset="-122"/>
              <a:ea typeface="微软雅黑" pitchFamily="34" charset="-122"/>
              <a:cs typeface="+mn-cs"/>
            </a:rPr>
            <a:t>实</a:t>
          </a:r>
          <a:endParaRPr lang="en-US" altLang="zh-CN" sz="1600" b="1" dirty="0" smtClean="0">
            <a:solidFill>
              <a:sysClr val="window" lastClr="FFFFFF"/>
            </a:solidFill>
            <a:latin typeface="微软雅黑" pitchFamily="34" charset="-122"/>
            <a:ea typeface="微软雅黑" pitchFamily="34" charset="-122"/>
            <a:cs typeface="+mn-cs"/>
          </a:endParaRPr>
        </a:p>
        <a:p>
          <a:r>
            <a:rPr lang="zh-CN" altLang="en-US" sz="1600" b="1" dirty="0" smtClean="0">
              <a:solidFill>
                <a:sysClr val="window" lastClr="FFFFFF"/>
              </a:solidFill>
              <a:latin typeface="微软雅黑" pitchFamily="34" charset="-122"/>
              <a:ea typeface="微软雅黑" pitchFamily="34" charset="-122"/>
              <a:cs typeface="+mn-cs"/>
            </a:rPr>
            <a:t>训</a:t>
          </a:r>
          <a:endParaRPr lang="en-US" altLang="zh-CN" sz="1600" b="1" dirty="0" smtClean="0">
            <a:solidFill>
              <a:sysClr val="window" lastClr="FFFFFF"/>
            </a:solidFill>
            <a:latin typeface="微软雅黑" pitchFamily="34" charset="-122"/>
            <a:ea typeface="微软雅黑" pitchFamily="34" charset="-122"/>
            <a:cs typeface="+mn-cs"/>
          </a:endParaRPr>
        </a:p>
        <a:p>
          <a:r>
            <a:rPr lang="zh-CN" altLang="en-US" sz="1600" b="1" dirty="0" smtClean="0">
              <a:solidFill>
                <a:sysClr val="window" lastClr="FFFFFF"/>
              </a:solidFill>
              <a:latin typeface="微软雅黑" pitchFamily="34" charset="-122"/>
              <a:ea typeface="微软雅黑" pitchFamily="34" charset="-122"/>
              <a:cs typeface="+mn-cs"/>
            </a:rPr>
            <a:t>基</a:t>
          </a:r>
          <a:endParaRPr lang="en-US" altLang="zh-CN" sz="1600" b="1" dirty="0" smtClean="0">
            <a:solidFill>
              <a:sysClr val="window" lastClr="FFFFFF"/>
            </a:solidFill>
            <a:latin typeface="微软雅黑" pitchFamily="34" charset="-122"/>
            <a:ea typeface="微软雅黑" pitchFamily="34" charset="-122"/>
            <a:cs typeface="+mn-cs"/>
          </a:endParaRPr>
        </a:p>
        <a:p>
          <a:r>
            <a:rPr lang="zh-CN" altLang="en-US" sz="1600" b="1" dirty="0" smtClean="0">
              <a:solidFill>
                <a:sysClr val="window" lastClr="FFFFFF"/>
              </a:solidFill>
              <a:latin typeface="微软雅黑" pitchFamily="34" charset="-122"/>
              <a:ea typeface="微软雅黑" pitchFamily="34" charset="-122"/>
              <a:cs typeface="+mn-cs"/>
            </a:rPr>
            <a:t>地</a:t>
          </a:r>
          <a:endParaRPr lang="zh-CN" altLang="en-US" sz="1600" dirty="0">
            <a:solidFill>
              <a:sysClr val="window" lastClr="FFFFFF"/>
            </a:solidFill>
            <a:latin typeface="微软雅黑" pitchFamily="34" charset="-122"/>
            <a:ea typeface="微软雅黑" pitchFamily="34" charset="-122"/>
            <a:cs typeface="+mn-cs"/>
          </a:endParaRPr>
        </a:p>
      </dgm:t>
    </dgm:pt>
    <dgm:pt modelId="{41D4A73B-D7D8-46B2-9F63-D7620AC8AE46}" type="parTrans" cxnId="{49CFA802-E27A-452E-ACC7-C45431D87BD2}">
      <dgm:prSet/>
      <dgm:spPr/>
      <dgm:t>
        <a:bodyPr/>
        <a:lstStyle/>
        <a:p>
          <a:endParaRPr lang="zh-CN" altLang="en-US" sz="1600"/>
        </a:p>
      </dgm:t>
    </dgm:pt>
    <dgm:pt modelId="{81189D38-BDEC-4E38-81B9-6861E8D31349}" type="sibTrans" cxnId="{49CFA802-E27A-452E-ACC7-C45431D87BD2}">
      <dgm:prSet/>
      <dgm:spPr/>
      <dgm:t>
        <a:bodyPr/>
        <a:lstStyle/>
        <a:p>
          <a:endParaRPr lang="zh-CN" altLang="en-US" sz="1600"/>
        </a:p>
      </dgm:t>
    </dgm:pt>
    <dgm:pt modelId="{AFB12AD2-0400-4718-85A3-435D341367AC}">
      <dgm:prSet phldrT="[文本]" custT="1"/>
      <dgm:spPr>
        <a:xfrm>
          <a:off x="1134895" y="2278"/>
          <a:ext cx="3596486" cy="423726"/>
        </a:xfrm>
        <a:solidFill>
          <a:srgbClr val="4BACC6">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zh-CN" altLang="en-US" sz="1600" b="1" dirty="0">
              <a:solidFill>
                <a:sysClr val="window" lastClr="FFFFFF"/>
              </a:solidFill>
              <a:latin typeface="微软雅黑" pitchFamily="34" charset="-122"/>
              <a:ea typeface="微软雅黑" pitchFamily="34" charset="-122"/>
              <a:cs typeface="+mn-cs"/>
            </a:rPr>
            <a:t>产业人才技能实训中心</a:t>
          </a:r>
          <a:endParaRPr lang="zh-CN" altLang="en-US" sz="1600" dirty="0">
            <a:solidFill>
              <a:sysClr val="window" lastClr="FFFFFF"/>
            </a:solidFill>
            <a:latin typeface="微软雅黑" pitchFamily="34" charset="-122"/>
            <a:ea typeface="微软雅黑" pitchFamily="34" charset="-122"/>
            <a:cs typeface="+mn-cs"/>
          </a:endParaRPr>
        </a:p>
      </dgm:t>
    </dgm:pt>
    <dgm:pt modelId="{B1F5E4DF-F16B-4864-A5CD-989E98AA35A5}" type="parTrans" cxnId="{5AD70939-3A2D-441A-9DDC-F15D4E698BB6}">
      <dgm:prSet custT="1"/>
      <dgm:spPr>
        <a:xfrm>
          <a:off x="856930" y="214142"/>
          <a:ext cx="277964" cy="1324145"/>
        </a:xfrm>
        <a:noFill/>
        <a:ln w="25400" cap="flat" cmpd="sng" algn="ctr">
          <a:solidFill>
            <a:srgbClr val="4BACC6">
              <a:hueOff val="0"/>
              <a:satOff val="0"/>
              <a:lumOff val="0"/>
              <a:alphaOff val="0"/>
            </a:srgbClr>
          </a:solidFill>
          <a:prstDash val="solid"/>
        </a:ln>
        <a:effectLst/>
      </dgm:spPr>
      <dgm:t>
        <a:bodyPr/>
        <a:lstStyle/>
        <a:p>
          <a:endParaRPr lang="zh-CN" altLang="en-US" sz="1600">
            <a:solidFill>
              <a:sysClr val="windowText" lastClr="000000">
                <a:hueOff val="0"/>
                <a:satOff val="0"/>
                <a:lumOff val="0"/>
                <a:alphaOff val="0"/>
              </a:sysClr>
            </a:solidFill>
            <a:latin typeface="Calibri"/>
            <a:ea typeface="宋体"/>
            <a:cs typeface="+mn-cs"/>
          </a:endParaRPr>
        </a:p>
      </dgm:t>
    </dgm:pt>
    <dgm:pt modelId="{00C4A241-48F4-4435-9D08-63466F7C9BE0}" type="sibTrans" cxnId="{5AD70939-3A2D-441A-9DDC-F15D4E698BB6}">
      <dgm:prSet/>
      <dgm:spPr/>
      <dgm:t>
        <a:bodyPr/>
        <a:lstStyle/>
        <a:p>
          <a:endParaRPr lang="zh-CN" altLang="en-US" sz="1600"/>
        </a:p>
      </dgm:t>
    </dgm:pt>
    <dgm:pt modelId="{71F83F34-BE4E-49F2-A81D-CCB84A9550B3}">
      <dgm:prSet phldrT="[文本]" custT="1"/>
      <dgm:spPr>
        <a:xfrm>
          <a:off x="1134895" y="531937"/>
          <a:ext cx="3596486" cy="423726"/>
        </a:xfrm>
        <a:solidFill>
          <a:srgbClr val="4BACC6">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sz="1600" b="1" dirty="0">
              <a:solidFill>
                <a:sysClr val="window" lastClr="FFFFFF"/>
              </a:solidFill>
              <a:latin typeface="微软雅黑" pitchFamily="34" charset="-122"/>
              <a:ea typeface="微软雅黑" pitchFamily="34" charset="-122"/>
              <a:cs typeface="+mn-cs"/>
            </a:rPr>
            <a:t>VR</a:t>
          </a:r>
          <a:r>
            <a:rPr lang="zh-CN" altLang="en-US" sz="1600" b="1" dirty="0">
              <a:solidFill>
                <a:sysClr val="window" lastClr="FFFFFF"/>
              </a:solidFill>
              <a:latin typeface="微软雅黑" pitchFamily="34" charset="-122"/>
              <a:ea typeface="微软雅黑" pitchFamily="34" charset="-122"/>
              <a:cs typeface="+mn-cs"/>
            </a:rPr>
            <a:t>虚拟现实实训中心</a:t>
          </a:r>
          <a:endParaRPr lang="zh-CN" altLang="en-US" sz="1600" dirty="0">
            <a:solidFill>
              <a:sysClr val="window" lastClr="FFFFFF"/>
            </a:solidFill>
            <a:latin typeface="微软雅黑" pitchFamily="34" charset="-122"/>
            <a:ea typeface="微软雅黑" pitchFamily="34" charset="-122"/>
            <a:cs typeface="+mn-cs"/>
          </a:endParaRPr>
        </a:p>
      </dgm:t>
    </dgm:pt>
    <dgm:pt modelId="{0916161B-F735-46BC-B0AE-08A631B7EFAC}" type="parTrans" cxnId="{1A4760A1-A9E2-4F59-BB6A-5303C493C593}">
      <dgm:prSet custT="1"/>
      <dgm:spPr>
        <a:xfrm>
          <a:off x="856930" y="743800"/>
          <a:ext cx="277964" cy="794487"/>
        </a:xfrm>
        <a:noFill/>
        <a:ln w="25400" cap="flat" cmpd="sng" algn="ctr">
          <a:solidFill>
            <a:srgbClr val="4BACC6">
              <a:hueOff val="0"/>
              <a:satOff val="0"/>
              <a:lumOff val="0"/>
              <a:alphaOff val="0"/>
            </a:srgbClr>
          </a:solidFill>
          <a:prstDash val="solid"/>
        </a:ln>
        <a:effectLst/>
      </dgm:spPr>
      <dgm:t>
        <a:bodyPr/>
        <a:lstStyle/>
        <a:p>
          <a:endParaRPr lang="zh-CN" altLang="en-US" sz="1600">
            <a:solidFill>
              <a:sysClr val="windowText" lastClr="000000">
                <a:hueOff val="0"/>
                <a:satOff val="0"/>
                <a:lumOff val="0"/>
                <a:alphaOff val="0"/>
              </a:sysClr>
            </a:solidFill>
            <a:latin typeface="Calibri"/>
            <a:ea typeface="宋体"/>
            <a:cs typeface="+mn-cs"/>
          </a:endParaRPr>
        </a:p>
      </dgm:t>
    </dgm:pt>
    <dgm:pt modelId="{524105CE-5D4C-414E-A5E3-B580E5C0DB62}" type="sibTrans" cxnId="{1A4760A1-A9E2-4F59-BB6A-5303C493C593}">
      <dgm:prSet/>
      <dgm:spPr/>
      <dgm:t>
        <a:bodyPr/>
        <a:lstStyle/>
        <a:p>
          <a:endParaRPr lang="zh-CN" altLang="en-US" sz="1600"/>
        </a:p>
      </dgm:t>
    </dgm:pt>
    <dgm:pt modelId="{D2F08A27-7A42-4574-B6C9-4EE8CC3322FE}">
      <dgm:prSet phldrT="[文本]" custT="1"/>
      <dgm:spPr>
        <a:xfrm>
          <a:off x="1134895" y="1061595"/>
          <a:ext cx="3596486" cy="423726"/>
        </a:xfrm>
        <a:solidFill>
          <a:srgbClr val="4BACC6">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sz="1600" b="1" dirty="0">
              <a:solidFill>
                <a:sysClr val="window" lastClr="FFFFFF"/>
              </a:solidFill>
              <a:latin typeface="微软雅黑" pitchFamily="34" charset="-122"/>
              <a:ea typeface="微软雅黑" pitchFamily="34" charset="-122"/>
              <a:cs typeface="+mn-cs"/>
            </a:rPr>
            <a:t>O2O</a:t>
          </a:r>
          <a:r>
            <a:rPr lang="zh-CN" altLang="en-US" sz="1600" b="1" dirty="0">
              <a:solidFill>
                <a:sysClr val="window" lastClr="FFFFFF"/>
              </a:solidFill>
              <a:latin typeface="微软雅黑" pitchFamily="34" charset="-122"/>
              <a:ea typeface="微软雅黑" pitchFamily="34" charset="-122"/>
              <a:cs typeface="+mn-cs"/>
            </a:rPr>
            <a:t>职业培训中心</a:t>
          </a:r>
          <a:endParaRPr lang="zh-CN" altLang="en-US" sz="1600" dirty="0">
            <a:solidFill>
              <a:sysClr val="window" lastClr="FFFFFF"/>
            </a:solidFill>
            <a:latin typeface="微软雅黑" pitchFamily="34" charset="-122"/>
            <a:ea typeface="微软雅黑" pitchFamily="34" charset="-122"/>
            <a:cs typeface="+mn-cs"/>
          </a:endParaRPr>
        </a:p>
      </dgm:t>
    </dgm:pt>
    <dgm:pt modelId="{76B89CBD-FAE7-454B-8D68-137CE4DFCF11}" type="parTrans" cxnId="{5FB2888B-9C73-43C0-AA65-989206D5B16B}">
      <dgm:prSet custT="1"/>
      <dgm:spPr>
        <a:xfrm>
          <a:off x="856930" y="1273458"/>
          <a:ext cx="277964" cy="264829"/>
        </a:xfrm>
        <a:noFill/>
        <a:ln w="25400" cap="flat" cmpd="sng" algn="ctr">
          <a:solidFill>
            <a:srgbClr val="4BACC6">
              <a:hueOff val="0"/>
              <a:satOff val="0"/>
              <a:lumOff val="0"/>
              <a:alphaOff val="0"/>
            </a:srgbClr>
          </a:solidFill>
          <a:prstDash val="solid"/>
        </a:ln>
        <a:effectLst/>
      </dgm:spPr>
      <dgm:t>
        <a:bodyPr/>
        <a:lstStyle/>
        <a:p>
          <a:endParaRPr lang="zh-CN" altLang="en-US" sz="1600">
            <a:solidFill>
              <a:sysClr val="windowText" lastClr="000000">
                <a:hueOff val="0"/>
                <a:satOff val="0"/>
                <a:lumOff val="0"/>
                <a:alphaOff val="0"/>
              </a:sysClr>
            </a:solidFill>
            <a:latin typeface="Calibri"/>
            <a:ea typeface="宋体"/>
            <a:cs typeface="+mn-cs"/>
          </a:endParaRPr>
        </a:p>
      </dgm:t>
    </dgm:pt>
    <dgm:pt modelId="{17528F1B-1C44-47EE-86BC-2F3CA63E83CE}" type="sibTrans" cxnId="{5FB2888B-9C73-43C0-AA65-989206D5B16B}">
      <dgm:prSet/>
      <dgm:spPr/>
      <dgm:t>
        <a:bodyPr/>
        <a:lstStyle/>
        <a:p>
          <a:endParaRPr lang="zh-CN" altLang="en-US" sz="1600"/>
        </a:p>
      </dgm:t>
    </dgm:pt>
    <dgm:pt modelId="{A68F5B0A-6816-4E10-AD43-81241923B4AE}">
      <dgm:prSet phldrT="[文本]" custT="1"/>
      <dgm:spPr>
        <a:xfrm>
          <a:off x="1134895" y="2650569"/>
          <a:ext cx="3596486" cy="423726"/>
        </a:xfrm>
        <a:solidFill>
          <a:srgbClr val="4BACC6">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zh-CN" altLang="en-US" sz="1600" b="1">
              <a:solidFill>
                <a:sysClr val="window" lastClr="FFFFFF"/>
              </a:solidFill>
              <a:latin typeface="微软雅黑" pitchFamily="34" charset="-122"/>
              <a:ea typeface="微软雅黑" pitchFamily="34" charset="-122"/>
              <a:cs typeface="+mn-cs"/>
            </a:rPr>
            <a:t>创新创业与就业服务中心</a:t>
          </a:r>
          <a:endParaRPr lang="zh-CN" altLang="en-US" sz="1600">
            <a:solidFill>
              <a:sysClr val="window" lastClr="FFFFFF"/>
            </a:solidFill>
            <a:latin typeface="微软雅黑" pitchFamily="34" charset="-122"/>
            <a:ea typeface="微软雅黑" pitchFamily="34" charset="-122"/>
            <a:cs typeface="+mn-cs"/>
          </a:endParaRPr>
        </a:p>
      </dgm:t>
    </dgm:pt>
    <dgm:pt modelId="{A089DBEA-45DA-44FB-B49C-23928E22CE47}" type="parTrans" cxnId="{A8458657-E7A8-4955-8119-2CC9119659A5}">
      <dgm:prSet custT="1"/>
      <dgm:spPr>
        <a:xfrm>
          <a:off x="856930" y="1538287"/>
          <a:ext cx="277964" cy="1324145"/>
        </a:xfrm>
        <a:noFill/>
        <a:ln w="25400" cap="flat" cmpd="sng" algn="ctr">
          <a:solidFill>
            <a:srgbClr val="4BACC6">
              <a:hueOff val="0"/>
              <a:satOff val="0"/>
              <a:lumOff val="0"/>
              <a:alphaOff val="0"/>
            </a:srgbClr>
          </a:solidFill>
          <a:prstDash val="solid"/>
        </a:ln>
        <a:effectLst/>
      </dgm:spPr>
      <dgm:t>
        <a:bodyPr/>
        <a:lstStyle/>
        <a:p>
          <a:endParaRPr lang="zh-CN" altLang="en-US" sz="1600">
            <a:solidFill>
              <a:sysClr val="windowText" lastClr="000000">
                <a:hueOff val="0"/>
                <a:satOff val="0"/>
                <a:lumOff val="0"/>
                <a:alphaOff val="0"/>
              </a:sysClr>
            </a:solidFill>
            <a:latin typeface="Calibri"/>
            <a:ea typeface="宋体"/>
            <a:cs typeface="+mn-cs"/>
          </a:endParaRPr>
        </a:p>
      </dgm:t>
    </dgm:pt>
    <dgm:pt modelId="{A4DEABCD-89E1-456D-B55A-235C2C772F3E}" type="sibTrans" cxnId="{A8458657-E7A8-4955-8119-2CC9119659A5}">
      <dgm:prSet/>
      <dgm:spPr/>
      <dgm:t>
        <a:bodyPr/>
        <a:lstStyle/>
        <a:p>
          <a:endParaRPr lang="zh-CN" altLang="en-US" sz="1600"/>
        </a:p>
      </dgm:t>
    </dgm:pt>
    <dgm:pt modelId="{296EACE9-5A6C-4228-A6DE-0F5A0C3DF3EE}">
      <dgm:prSet phldrT="[文本]" custT="1"/>
      <dgm:spPr>
        <a:xfrm>
          <a:off x="1134895" y="1591253"/>
          <a:ext cx="3596486" cy="423726"/>
        </a:xfrm>
        <a:solidFill>
          <a:srgbClr val="4BACC6">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zh-CN" altLang="en-US" sz="1600" b="1">
              <a:solidFill>
                <a:sysClr val="window" lastClr="FFFFFF"/>
              </a:solidFill>
              <a:latin typeface="微软雅黑" pitchFamily="34" charset="-122"/>
              <a:ea typeface="微软雅黑" pitchFamily="34" charset="-122"/>
              <a:cs typeface="+mn-cs"/>
            </a:rPr>
            <a:t>数字化资源开发中心</a:t>
          </a:r>
          <a:endParaRPr lang="zh-CN" altLang="en-US" sz="1600">
            <a:solidFill>
              <a:sysClr val="window" lastClr="FFFFFF"/>
            </a:solidFill>
            <a:latin typeface="微软雅黑" pitchFamily="34" charset="-122"/>
            <a:ea typeface="微软雅黑" pitchFamily="34" charset="-122"/>
            <a:cs typeface="+mn-cs"/>
          </a:endParaRPr>
        </a:p>
      </dgm:t>
    </dgm:pt>
    <dgm:pt modelId="{3037545A-E991-40E8-9261-00331B75DD3D}" type="parTrans" cxnId="{15FFE55F-E4DD-4281-9895-1BBE6BF8FBB5}">
      <dgm:prSet custT="1"/>
      <dgm:spPr>
        <a:xfrm>
          <a:off x="856930" y="1538287"/>
          <a:ext cx="277964" cy="264829"/>
        </a:xfrm>
        <a:noFill/>
        <a:ln w="25400" cap="flat" cmpd="sng" algn="ctr">
          <a:solidFill>
            <a:srgbClr val="4BACC6">
              <a:hueOff val="0"/>
              <a:satOff val="0"/>
              <a:lumOff val="0"/>
              <a:alphaOff val="0"/>
            </a:srgbClr>
          </a:solidFill>
          <a:prstDash val="solid"/>
        </a:ln>
        <a:effectLst/>
      </dgm:spPr>
      <dgm:t>
        <a:bodyPr/>
        <a:lstStyle/>
        <a:p>
          <a:endParaRPr lang="zh-CN" altLang="en-US" sz="1600">
            <a:solidFill>
              <a:sysClr val="windowText" lastClr="000000">
                <a:hueOff val="0"/>
                <a:satOff val="0"/>
                <a:lumOff val="0"/>
                <a:alphaOff val="0"/>
              </a:sysClr>
            </a:solidFill>
            <a:latin typeface="Calibri"/>
            <a:ea typeface="宋体"/>
            <a:cs typeface="+mn-cs"/>
          </a:endParaRPr>
        </a:p>
      </dgm:t>
    </dgm:pt>
    <dgm:pt modelId="{9187C96D-AE91-4B69-B106-0B02B5765E1C}" type="sibTrans" cxnId="{15FFE55F-E4DD-4281-9895-1BBE6BF8FBB5}">
      <dgm:prSet/>
      <dgm:spPr/>
      <dgm:t>
        <a:bodyPr/>
        <a:lstStyle/>
        <a:p>
          <a:endParaRPr lang="zh-CN" altLang="en-US" sz="1600"/>
        </a:p>
      </dgm:t>
    </dgm:pt>
    <dgm:pt modelId="{27701A2A-0269-4C77-B3B7-1DEE33EBFCBB}">
      <dgm:prSet phldrT="[文本]" custT="1"/>
      <dgm:spPr>
        <a:xfrm>
          <a:off x="1134895" y="2120911"/>
          <a:ext cx="3596486" cy="423726"/>
        </a:xfrm>
        <a:solidFill>
          <a:srgbClr val="4BACC6">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zh-CN" altLang="en-US" sz="1600" b="1">
              <a:solidFill>
                <a:sysClr val="window" lastClr="FFFFFF"/>
              </a:solidFill>
              <a:latin typeface="微软雅黑" pitchFamily="34" charset="-122"/>
              <a:ea typeface="微软雅黑" pitchFamily="34" charset="-122"/>
              <a:cs typeface="+mn-cs"/>
            </a:rPr>
            <a:t>职业技能鉴定中心</a:t>
          </a:r>
          <a:endParaRPr lang="zh-CN" altLang="en-US" sz="1600">
            <a:solidFill>
              <a:sysClr val="window" lastClr="FFFFFF"/>
            </a:solidFill>
            <a:latin typeface="微软雅黑" pitchFamily="34" charset="-122"/>
            <a:ea typeface="微软雅黑" pitchFamily="34" charset="-122"/>
            <a:cs typeface="+mn-cs"/>
          </a:endParaRPr>
        </a:p>
      </dgm:t>
    </dgm:pt>
    <dgm:pt modelId="{9CA28156-331C-43E7-B5E2-9059DAF34552}" type="parTrans" cxnId="{127F9DF7-0D48-467F-AAED-EEB6121177B8}">
      <dgm:prSet custT="1"/>
      <dgm:spPr>
        <a:xfrm>
          <a:off x="856930" y="1538287"/>
          <a:ext cx="277964" cy="794487"/>
        </a:xfrm>
        <a:noFill/>
        <a:ln w="25400" cap="flat" cmpd="sng" algn="ctr">
          <a:solidFill>
            <a:srgbClr val="4BACC6">
              <a:hueOff val="0"/>
              <a:satOff val="0"/>
              <a:lumOff val="0"/>
              <a:alphaOff val="0"/>
            </a:srgbClr>
          </a:solidFill>
          <a:prstDash val="solid"/>
        </a:ln>
        <a:effectLst/>
      </dgm:spPr>
      <dgm:t>
        <a:bodyPr/>
        <a:lstStyle/>
        <a:p>
          <a:endParaRPr lang="zh-CN" altLang="en-US" sz="1600">
            <a:solidFill>
              <a:sysClr val="windowText" lastClr="000000">
                <a:hueOff val="0"/>
                <a:satOff val="0"/>
                <a:lumOff val="0"/>
                <a:alphaOff val="0"/>
              </a:sysClr>
            </a:solidFill>
            <a:latin typeface="Calibri"/>
            <a:ea typeface="宋体"/>
            <a:cs typeface="+mn-cs"/>
          </a:endParaRPr>
        </a:p>
      </dgm:t>
    </dgm:pt>
    <dgm:pt modelId="{20969995-E9D5-4E6A-9A31-832D8BBE5668}" type="sibTrans" cxnId="{127F9DF7-0D48-467F-AAED-EEB6121177B8}">
      <dgm:prSet/>
      <dgm:spPr/>
      <dgm:t>
        <a:bodyPr/>
        <a:lstStyle/>
        <a:p>
          <a:endParaRPr lang="zh-CN" altLang="en-US" sz="1600"/>
        </a:p>
      </dgm:t>
    </dgm:pt>
    <dgm:pt modelId="{5A51BFE1-030A-4021-A2D0-0AEBBE302816}" type="pres">
      <dgm:prSet presAssocID="{C4BA84FD-76DA-4CE8-AA35-D00DB50C4A95}" presName="Name0" presStyleCnt="0">
        <dgm:presLayoutVars>
          <dgm:chPref val="1"/>
          <dgm:dir/>
          <dgm:animOne val="branch"/>
          <dgm:animLvl val="lvl"/>
          <dgm:resizeHandles val="exact"/>
        </dgm:presLayoutVars>
      </dgm:prSet>
      <dgm:spPr/>
      <dgm:t>
        <a:bodyPr/>
        <a:lstStyle/>
        <a:p>
          <a:endParaRPr lang="zh-CN" altLang="en-US"/>
        </a:p>
      </dgm:t>
    </dgm:pt>
    <dgm:pt modelId="{6D17299D-AAA1-44AB-AED2-C911F09FDEDB}" type="pres">
      <dgm:prSet presAssocID="{12D2589C-ABDE-4CEE-A8C4-258175F3E88C}" presName="root1" presStyleCnt="0"/>
      <dgm:spPr/>
    </dgm:pt>
    <dgm:pt modelId="{FEFD770A-0C0F-46A2-A3D3-CBCDBFF20B35}" type="pres">
      <dgm:prSet presAssocID="{12D2589C-ABDE-4CEE-A8C4-258175F3E88C}" presName="LevelOneTextNode" presStyleLbl="node0" presStyleIdx="0" presStyleCnt="1" custScaleX="74105" custScaleY="128558">
        <dgm:presLayoutVars>
          <dgm:chPref val="3"/>
        </dgm:presLayoutVars>
      </dgm:prSet>
      <dgm:spPr>
        <a:prstGeom prst="rect">
          <a:avLst/>
        </a:prstGeom>
      </dgm:spPr>
      <dgm:t>
        <a:bodyPr/>
        <a:lstStyle/>
        <a:p>
          <a:endParaRPr lang="zh-CN" altLang="en-US"/>
        </a:p>
      </dgm:t>
    </dgm:pt>
    <dgm:pt modelId="{15A9CBFC-D78D-4ACB-A435-B1DE4FA97579}" type="pres">
      <dgm:prSet presAssocID="{12D2589C-ABDE-4CEE-A8C4-258175F3E88C}" presName="level2hierChild" presStyleCnt="0"/>
      <dgm:spPr/>
    </dgm:pt>
    <dgm:pt modelId="{BF7185E8-3009-4AAF-B3B6-F28CB230FE8B}" type="pres">
      <dgm:prSet presAssocID="{B1F5E4DF-F16B-4864-A5CD-989E98AA35A5}" presName="conn2-1" presStyleLbl="parChTrans1D2" presStyleIdx="0" presStyleCnt="6"/>
      <dgm:spPr>
        <a:custGeom>
          <a:avLst/>
          <a:gdLst/>
          <a:ahLst/>
          <a:cxnLst/>
          <a:rect l="0" t="0" r="0" b="0"/>
          <a:pathLst>
            <a:path>
              <a:moveTo>
                <a:pt x="0" y="1325439"/>
              </a:moveTo>
              <a:lnTo>
                <a:pt x="139118" y="1325439"/>
              </a:lnTo>
              <a:lnTo>
                <a:pt x="139118" y="0"/>
              </a:lnTo>
              <a:lnTo>
                <a:pt x="278236" y="0"/>
              </a:lnTo>
            </a:path>
          </a:pathLst>
        </a:custGeom>
      </dgm:spPr>
      <dgm:t>
        <a:bodyPr/>
        <a:lstStyle/>
        <a:p>
          <a:endParaRPr lang="zh-CN" altLang="en-US"/>
        </a:p>
      </dgm:t>
    </dgm:pt>
    <dgm:pt modelId="{2CD0D96C-DEB3-4651-A01C-76629C7A511C}" type="pres">
      <dgm:prSet presAssocID="{B1F5E4DF-F16B-4864-A5CD-989E98AA35A5}" presName="connTx" presStyleLbl="parChTrans1D2" presStyleIdx="0" presStyleCnt="6"/>
      <dgm:spPr/>
      <dgm:t>
        <a:bodyPr/>
        <a:lstStyle/>
        <a:p>
          <a:endParaRPr lang="zh-CN" altLang="en-US"/>
        </a:p>
      </dgm:t>
    </dgm:pt>
    <dgm:pt modelId="{5D6B33C5-96D5-41CA-98F3-B32CA9C3347E}" type="pres">
      <dgm:prSet presAssocID="{AFB12AD2-0400-4718-85A3-435D341367AC}" presName="root2" presStyleCnt="0"/>
      <dgm:spPr/>
    </dgm:pt>
    <dgm:pt modelId="{A98D9431-CE89-4935-BFB5-713A769318E0}" type="pres">
      <dgm:prSet presAssocID="{AFB12AD2-0400-4718-85A3-435D341367AC}" presName="LevelTwoTextNode" presStyleLbl="node2" presStyleIdx="0" presStyleCnt="6" custScaleX="258773">
        <dgm:presLayoutVars>
          <dgm:chPref val="3"/>
        </dgm:presLayoutVars>
      </dgm:prSet>
      <dgm:spPr>
        <a:prstGeom prst="rect">
          <a:avLst/>
        </a:prstGeom>
      </dgm:spPr>
      <dgm:t>
        <a:bodyPr/>
        <a:lstStyle/>
        <a:p>
          <a:endParaRPr lang="zh-CN" altLang="en-US"/>
        </a:p>
      </dgm:t>
    </dgm:pt>
    <dgm:pt modelId="{B8F6E047-A864-46AD-AC45-325D42CDC349}" type="pres">
      <dgm:prSet presAssocID="{AFB12AD2-0400-4718-85A3-435D341367AC}" presName="level3hierChild" presStyleCnt="0"/>
      <dgm:spPr/>
    </dgm:pt>
    <dgm:pt modelId="{2EFF926D-585C-40B2-97EF-D8390E74DFEA}" type="pres">
      <dgm:prSet presAssocID="{0916161B-F735-46BC-B0AE-08A631B7EFAC}" presName="conn2-1" presStyleLbl="parChTrans1D2" presStyleIdx="1" presStyleCnt="6"/>
      <dgm:spPr>
        <a:custGeom>
          <a:avLst/>
          <a:gdLst/>
          <a:ahLst/>
          <a:cxnLst/>
          <a:rect l="0" t="0" r="0" b="0"/>
          <a:pathLst>
            <a:path>
              <a:moveTo>
                <a:pt x="0" y="795263"/>
              </a:moveTo>
              <a:lnTo>
                <a:pt x="139118" y="795263"/>
              </a:lnTo>
              <a:lnTo>
                <a:pt x="139118" y="0"/>
              </a:lnTo>
              <a:lnTo>
                <a:pt x="278236" y="0"/>
              </a:lnTo>
            </a:path>
          </a:pathLst>
        </a:custGeom>
      </dgm:spPr>
      <dgm:t>
        <a:bodyPr/>
        <a:lstStyle/>
        <a:p>
          <a:endParaRPr lang="zh-CN" altLang="en-US"/>
        </a:p>
      </dgm:t>
    </dgm:pt>
    <dgm:pt modelId="{2D11552A-CF25-40C8-A0F8-12088EBBFFA5}" type="pres">
      <dgm:prSet presAssocID="{0916161B-F735-46BC-B0AE-08A631B7EFAC}" presName="connTx" presStyleLbl="parChTrans1D2" presStyleIdx="1" presStyleCnt="6"/>
      <dgm:spPr/>
      <dgm:t>
        <a:bodyPr/>
        <a:lstStyle/>
        <a:p>
          <a:endParaRPr lang="zh-CN" altLang="en-US"/>
        </a:p>
      </dgm:t>
    </dgm:pt>
    <dgm:pt modelId="{1968C67E-D497-4016-A915-98F8E810536B}" type="pres">
      <dgm:prSet presAssocID="{71F83F34-BE4E-49F2-A81D-CCB84A9550B3}" presName="root2" presStyleCnt="0"/>
      <dgm:spPr/>
    </dgm:pt>
    <dgm:pt modelId="{1A004DAE-B080-4B98-9921-3D4517C1071E}" type="pres">
      <dgm:prSet presAssocID="{71F83F34-BE4E-49F2-A81D-CCB84A9550B3}" presName="LevelTwoTextNode" presStyleLbl="node2" presStyleIdx="1" presStyleCnt="6" custScaleX="258773">
        <dgm:presLayoutVars>
          <dgm:chPref val="3"/>
        </dgm:presLayoutVars>
      </dgm:prSet>
      <dgm:spPr>
        <a:prstGeom prst="rect">
          <a:avLst/>
        </a:prstGeom>
      </dgm:spPr>
      <dgm:t>
        <a:bodyPr/>
        <a:lstStyle/>
        <a:p>
          <a:endParaRPr lang="zh-CN" altLang="en-US"/>
        </a:p>
      </dgm:t>
    </dgm:pt>
    <dgm:pt modelId="{C811448F-EC06-4568-A460-8BC0714E2D0C}" type="pres">
      <dgm:prSet presAssocID="{71F83F34-BE4E-49F2-A81D-CCB84A9550B3}" presName="level3hierChild" presStyleCnt="0"/>
      <dgm:spPr/>
    </dgm:pt>
    <dgm:pt modelId="{36112F17-CEA8-4202-BE6B-36818E37B6D5}" type="pres">
      <dgm:prSet presAssocID="{76B89CBD-FAE7-454B-8D68-137CE4DFCF11}" presName="conn2-1" presStyleLbl="parChTrans1D2" presStyleIdx="2" presStyleCnt="6"/>
      <dgm:spPr>
        <a:custGeom>
          <a:avLst/>
          <a:gdLst/>
          <a:ahLst/>
          <a:cxnLst/>
          <a:rect l="0" t="0" r="0" b="0"/>
          <a:pathLst>
            <a:path>
              <a:moveTo>
                <a:pt x="0" y="265087"/>
              </a:moveTo>
              <a:lnTo>
                <a:pt x="139118" y="265087"/>
              </a:lnTo>
              <a:lnTo>
                <a:pt x="139118" y="0"/>
              </a:lnTo>
              <a:lnTo>
                <a:pt x="278236" y="0"/>
              </a:lnTo>
            </a:path>
          </a:pathLst>
        </a:custGeom>
      </dgm:spPr>
      <dgm:t>
        <a:bodyPr/>
        <a:lstStyle/>
        <a:p>
          <a:endParaRPr lang="zh-CN" altLang="en-US"/>
        </a:p>
      </dgm:t>
    </dgm:pt>
    <dgm:pt modelId="{9B42F60E-4381-4814-9CEE-CB8BE3BD33C6}" type="pres">
      <dgm:prSet presAssocID="{76B89CBD-FAE7-454B-8D68-137CE4DFCF11}" presName="connTx" presStyleLbl="parChTrans1D2" presStyleIdx="2" presStyleCnt="6"/>
      <dgm:spPr/>
      <dgm:t>
        <a:bodyPr/>
        <a:lstStyle/>
        <a:p>
          <a:endParaRPr lang="zh-CN" altLang="en-US"/>
        </a:p>
      </dgm:t>
    </dgm:pt>
    <dgm:pt modelId="{2571B7CA-A21E-4671-9735-03075925C689}" type="pres">
      <dgm:prSet presAssocID="{D2F08A27-7A42-4574-B6C9-4EE8CC3322FE}" presName="root2" presStyleCnt="0"/>
      <dgm:spPr/>
    </dgm:pt>
    <dgm:pt modelId="{44B1BE11-6A98-462D-B9F3-F3748EA43955}" type="pres">
      <dgm:prSet presAssocID="{D2F08A27-7A42-4574-B6C9-4EE8CC3322FE}" presName="LevelTwoTextNode" presStyleLbl="node2" presStyleIdx="2" presStyleCnt="6" custScaleX="258773">
        <dgm:presLayoutVars>
          <dgm:chPref val="3"/>
        </dgm:presLayoutVars>
      </dgm:prSet>
      <dgm:spPr>
        <a:prstGeom prst="rect">
          <a:avLst/>
        </a:prstGeom>
      </dgm:spPr>
      <dgm:t>
        <a:bodyPr/>
        <a:lstStyle/>
        <a:p>
          <a:endParaRPr lang="zh-CN" altLang="en-US"/>
        </a:p>
      </dgm:t>
    </dgm:pt>
    <dgm:pt modelId="{00FBE311-1F06-4E34-9C15-E49DB908AA50}" type="pres">
      <dgm:prSet presAssocID="{D2F08A27-7A42-4574-B6C9-4EE8CC3322FE}" presName="level3hierChild" presStyleCnt="0"/>
      <dgm:spPr/>
    </dgm:pt>
    <dgm:pt modelId="{311EA2C8-249F-44C8-A93A-D9BFA3543280}" type="pres">
      <dgm:prSet presAssocID="{3037545A-E991-40E8-9261-00331B75DD3D}" presName="conn2-1" presStyleLbl="parChTrans1D2" presStyleIdx="3" presStyleCnt="6"/>
      <dgm:spPr>
        <a:custGeom>
          <a:avLst/>
          <a:gdLst/>
          <a:ahLst/>
          <a:cxnLst/>
          <a:rect l="0" t="0" r="0" b="0"/>
          <a:pathLst>
            <a:path>
              <a:moveTo>
                <a:pt x="0" y="0"/>
              </a:moveTo>
              <a:lnTo>
                <a:pt x="139118" y="0"/>
              </a:lnTo>
              <a:lnTo>
                <a:pt x="139118" y="265087"/>
              </a:lnTo>
              <a:lnTo>
                <a:pt x="278236" y="265087"/>
              </a:lnTo>
            </a:path>
          </a:pathLst>
        </a:custGeom>
      </dgm:spPr>
      <dgm:t>
        <a:bodyPr/>
        <a:lstStyle/>
        <a:p>
          <a:endParaRPr lang="zh-CN" altLang="en-US"/>
        </a:p>
      </dgm:t>
    </dgm:pt>
    <dgm:pt modelId="{7D527DF0-0F5A-4776-9DCE-691EA1109B05}" type="pres">
      <dgm:prSet presAssocID="{3037545A-E991-40E8-9261-00331B75DD3D}" presName="connTx" presStyleLbl="parChTrans1D2" presStyleIdx="3" presStyleCnt="6"/>
      <dgm:spPr/>
      <dgm:t>
        <a:bodyPr/>
        <a:lstStyle/>
        <a:p>
          <a:endParaRPr lang="zh-CN" altLang="en-US"/>
        </a:p>
      </dgm:t>
    </dgm:pt>
    <dgm:pt modelId="{5C41773F-3564-4655-BCB7-9447B4AD4897}" type="pres">
      <dgm:prSet presAssocID="{296EACE9-5A6C-4228-A6DE-0F5A0C3DF3EE}" presName="root2" presStyleCnt="0"/>
      <dgm:spPr/>
    </dgm:pt>
    <dgm:pt modelId="{6F282B1D-4879-46EA-91CA-A24C8C3B1FCB}" type="pres">
      <dgm:prSet presAssocID="{296EACE9-5A6C-4228-A6DE-0F5A0C3DF3EE}" presName="LevelTwoTextNode" presStyleLbl="node2" presStyleIdx="3" presStyleCnt="6" custScaleX="258773">
        <dgm:presLayoutVars>
          <dgm:chPref val="3"/>
        </dgm:presLayoutVars>
      </dgm:prSet>
      <dgm:spPr>
        <a:prstGeom prst="rect">
          <a:avLst/>
        </a:prstGeom>
      </dgm:spPr>
      <dgm:t>
        <a:bodyPr/>
        <a:lstStyle/>
        <a:p>
          <a:endParaRPr lang="zh-CN" altLang="en-US"/>
        </a:p>
      </dgm:t>
    </dgm:pt>
    <dgm:pt modelId="{ED4AEF9F-6AF7-4A5C-810E-C511FE79014C}" type="pres">
      <dgm:prSet presAssocID="{296EACE9-5A6C-4228-A6DE-0F5A0C3DF3EE}" presName="level3hierChild" presStyleCnt="0"/>
      <dgm:spPr/>
    </dgm:pt>
    <dgm:pt modelId="{B489739F-9413-40C9-83DE-414AD18910C9}" type="pres">
      <dgm:prSet presAssocID="{9CA28156-331C-43E7-B5E2-9059DAF34552}" presName="conn2-1" presStyleLbl="parChTrans1D2" presStyleIdx="4" presStyleCnt="6"/>
      <dgm:spPr>
        <a:custGeom>
          <a:avLst/>
          <a:gdLst/>
          <a:ahLst/>
          <a:cxnLst/>
          <a:rect l="0" t="0" r="0" b="0"/>
          <a:pathLst>
            <a:path>
              <a:moveTo>
                <a:pt x="0" y="0"/>
              </a:moveTo>
              <a:lnTo>
                <a:pt x="139118" y="0"/>
              </a:lnTo>
              <a:lnTo>
                <a:pt x="139118" y="795263"/>
              </a:lnTo>
              <a:lnTo>
                <a:pt x="278236" y="795263"/>
              </a:lnTo>
            </a:path>
          </a:pathLst>
        </a:custGeom>
      </dgm:spPr>
      <dgm:t>
        <a:bodyPr/>
        <a:lstStyle/>
        <a:p>
          <a:endParaRPr lang="zh-CN" altLang="en-US"/>
        </a:p>
      </dgm:t>
    </dgm:pt>
    <dgm:pt modelId="{CE608EB1-9ACB-4CC5-A503-E37B39BEDBE2}" type="pres">
      <dgm:prSet presAssocID="{9CA28156-331C-43E7-B5E2-9059DAF34552}" presName="connTx" presStyleLbl="parChTrans1D2" presStyleIdx="4" presStyleCnt="6"/>
      <dgm:spPr/>
      <dgm:t>
        <a:bodyPr/>
        <a:lstStyle/>
        <a:p>
          <a:endParaRPr lang="zh-CN" altLang="en-US"/>
        </a:p>
      </dgm:t>
    </dgm:pt>
    <dgm:pt modelId="{B9E8C766-EC1B-45EB-9B91-C483970662DD}" type="pres">
      <dgm:prSet presAssocID="{27701A2A-0269-4C77-B3B7-1DEE33EBFCBB}" presName="root2" presStyleCnt="0"/>
      <dgm:spPr/>
    </dgm:pt>
    <dgm:pt modelId="{ABBD4FAD-EC77-4C27-AEA7-3386E0AE9DFF}" type="pres">
      <dgm:prSet presAssocID="{27701A2A-0269-4C77-B3B7-1DEE33EBFCBB}" presName="LevelTwoTextNode" presStyleLbl="node2" presStyleIdx="4" presStyleCnt="6" custScaleX="258773">
        <dgm:presLayoutVars>
          <dgm:chPref val="3"/>
        </dgm:presLayoutVars>
      </dgm:prSet>
      <dgm:spPr>
        <a:prstGeom prst="rect">
          <a:avLst/>
        </a:prstGeom>
      </dgm:spPr>
      <dgm:t>
        <a:bodyPr/>
        <a:lstStyle/>
        <a:p>
          <a:endParaRPr lang="zh-CN" altLang="en-US"/>
        </a:p>
      </dgm:t>
    </dgm:pt>
    <dgm:pt modelId="{5F777074-8E06-4BFE-8A68-C44B4257389E}" type="pres">
      <dgm:prSet presAssocID="{27701A2A-0269-4C77-B3B7-1DEE33EBFCBB}" presName="level3hierChild" presStyleCnt="0"/>
      <dgm:spPr/>
    </dgm:pt>
    <dgm:pt modelId="{3675654C-8EE3-45A8-AAF9-6ADCE4ED8CDF}" type="pres">
      <dgm:prSet presAssocID="{A089DBEA-45DA-44FB-B49C-23928E22CE47}" presName="conn2-1" presStyleLbl="parChTrans1D2" presStyleIdx="5" presStyleCnt="6"/>
      <dgm:spPr>
        <a:custGeom>
          <a:avLst/>
          <a:gdLst/>
          <a:ahLst/>
          <a:cxnLst/>
          <a:rect l="0" t="0" r="0" b="0"/>
          <a:pathLst>
            <a:path>
              <a:moveTo>
                <a:pt x="0" y="0"/>
              </a:moveTo>
              <a:lnTo>
                <a:pt x="139118" y="0"/>
              </a:lnTo>
              <a:lnTo>
                <a:pt x="139118" y="1325439"/>
              </a:lnTo>
              <a:lnTo>
                <a:pt x="278236" y="1325439"/>
              </a:lnTo>
            </a:path>
          </a:pathLst>
        </a:custGeom>
      </dgm:spPr>
      <dgm:t>
        <a:bodyPr/>
        <a:lstStyle/>
        <a:p>
          <a:endParaRPr lang="zh-CN" altLang="en-US"/>
        </a:p>
      </dgm:t>
    </dgm:pt>
    <dgm:pt modelId="{4A030470-CA7E-4AE7-B47B-B585A7774E06}" type="pres">
      <dgm:prSet presAssocID="{A089DBEA-45DA-44FB-B49C-23928E22CE47}" presName="connTx" presStyleLbl="parChTrans1D2" presStyleIdx="5" presStyleCnt="6"/>
      <dgm:spPr/>
      <dgm:t>
        <a:bodyPr/>
        <a:lstStyle/>
        <a:p>
          <a:endParaRPr lang="zh-CN" altLang="en-US"/>
        </a:p>
      </dgm:t>
    </dgm:pt>
    <dgm:pt modelId="{5AAAD371-DC24-413E-A4A4-04AD2423015C}" type="pres">
      <dgm:prSet presAssocID="{A68F5B0A-6816-4E10-AD43-81241923B4AE}" presName="root2" presStyleCnt="0"/>
      <dgm:spPr/>
    </dgm:pt>
    <dgm:pt modelId="{0E509F35-AA92-4F1B-9C47-D210D5D8BAAA}" type="pres">
      <dgm:prSet presAssocID="{A68F5B0A-6816-4E10-AD43-81241923B4AE}" presName="LevelTwoTextNode" presStyleLbl="node2" presStyleIdx="5" presStyleCnt="6" custScaleX="258773">
        <dgm:presLayoutVars>
          <dgm:chPref val="3"/>
        </dgm:presLayoutVars>
      </dgm:prSet>
      <dgm:spPr>
        <a:prstGeom prst="rect">
          <a:avLst/>
        </a:prstGeom>
      </dgm:spPr>
      <dgm:t>
        <a:bodyPr/>
        <a:lstStyle/>
        <a:p>
          <a:endParaRPr lang="zh-CN" altLang="en-US"/>
        </a:p>
      </dgm:t>
    </dgm:pt>
    <dgm:pt modelId="{7041B6D1-1195-4357-A7D1-C55F74BD1900}" type="pres">
      <dgm:prSet presAssocID="{A68F5B0A-6816-4E10-AD43-81241923B4AE}" presName="level3hierChild" presStyleCnt="0"/>
      <dgm:spPr/>
    </dgm:pt>
  </dgm:ptLst>
  <dgm:cxnLst>
    <dgm:cxn modelId="{6511F7E9-5864-426C-8BAA-AB416BD14FF9}" type="presOf" srcId="{D2F08A27-7A42-4574-B6C9-4EE8CC3322FE}" destId="{44B1BE11-6A98-462D-B9F3-F3748EA43955}" srcOrd="0" destOrd="0" presId="urn:microsoft.com/office/officeart/2008/layout/HorizontalMultiLevelHierarchy"/>
    <dgm:cxn modelId="{22E5B92D-3872-482D-9202-5CD037C9B3AB}" type="presOf" srcId="{76B89CBD-FAE7-454B-8D68-137CE4DFCF11}" destId="{9B42F60E-4381-4814-9CEE-CB8BE3BD33C6}" srcOrd="1" destOrd="0" presId="urn:microsoft.com/office/officeart/2008/layout/HorizontalMultiLevelHierarchy"/>
    <dgm:cxn modelId="{24886C29-D302-4D8D-94A6-62DE02784A9B}" type="presOf" srcId="{76B89CBD-FAE7-454B-8D68-137CE4DFCF11}" destId="{36112F17-CEA8-4202-BE6B-36818E37B6D5}" srcOrd="0" destOrd="0" presId="urn:microsoft.com/office/officeart/2008/layout/HorizontalMultiLevelHierarchy"/>
    <dgm:cxn modelId="{49CFA802-E27A-452E-ACC7-C45431D87BD2}" srcId="{C4BA84FD-76DA-4CE8-AA35-D00DB50C4A95}" destId="{12D2589C-ABDE-4CEE-A8C4-258175F3E88C}" srcOrd="0" destOrd="0" parTransId="{41D4A73B-D7D8-46B2-9F63-D7620AC8AE46}" sibTransId="{81189D38-BDEC-4E38-81B9-6861E8D31349}"/>
    <dgm:cxn modelId="{2B698782-4A20-404F-A102-E1B84B75BB2D}" type="presOf" srcId="{C4BA84FD-76DA-4CE8-AA35-D00DB50C4A95}" destId="{5A51BFE1-030A-4021-A2D0-0AEBBE302816}" srcOrd="0" destOrd="0" presId="urn:microsoft.com/office/officeart/2008/layout/HorizontalMultiLevelHierarchy"/>
    <dgm:cxn modelId="{D967D4E4-26AC-4C53-91A1-182B4C16B5FC}" type="presOf" srcId="{296EACE9-5A6C-4228-A6DE-0F5A0C3DF3EE}" destId="{6F282B1D-4879-46EA-91CA-A24C8C3B1FCB}" srcOrd="0" destOrd="0" presId="urn:microsoft.com/office/officeart/2008/layout/HorizontalMultiLevelHierarchy"/>
    <dgm:cxn modelId="{EA0AC253-BC4E-4819-A137-0CCD7B5F99B7}" type="presOf" srcId="{B1F5E4DF-F16B-4864-A5CD-989E98AA35A5}" destId="{BF7185E8-3009-4AAF-B3B6-F28CB230FE8B}" srcOrd="0" destOrd="0" presId="urn:microsoft.com/office/officeart/2008/layout/HorizontalMultiLevelHierarchy"/>
    <dgm:cxn modelId="{475B9DA5-BDDF-4C2B-989D-B8E9D05C17EA}" type="presOf" srcId="{0916161B-F735-46BC-B0AE-08A631B7EFAC}" destId="{2EFF926D-585C-40B2-97EF-D8390E74DFEA}" srcOrd="0" destOrd="0" presId="urn:microsoft.com/office/officeart/2008/layout/HorizontalMultiLevelHierarchy"/>
    <dgm:cxn modelId="{05AF065C-115E-4CAE-BCC6-6727FA6E9C0A}" type="presOf" srcId="{12D2589C-ABDE-4CEE-A8C4-258175F3E88C}" destId="{FEFD770A-0C0F-46A2-A3D3-CBCDBFF20B35}" srcOrd="0" destOrd="0" presId="urn:microsoft.com/office/officeart/2008/layout/HorizontalMultiLevelHierarchy"/>
    <dgm:cxn modelId="{9A768A03-767B-4FC5-89FA-BE062F679856}" type="presOf" srcId="{3037545A-E991-40E8-9261-00331B75DD3D}" destId="{7D527DF0-0F5A-4776-9DCE-691EA1109B05}" srcOrd="1" destOrd="0" presId="urn:microsoft.com/office/officeart/2008/layout/HorizontalMultiLevelHierarchy"/>
    <dgm:cxn modelId="{FDAC4387-CD39-4EF4-9F74-ED04C4DCE28B}" type="presOf" srcId="{AFB12AD2-0400-4718-85A3-435D341367AC}" destId="{A98D9431-CE89-4935-BFB5-713A769318E0}" srcOrd="0" destOrd="0" presId="urn:microsoft.com/office/officeart/2008/layout/HorizontalMultiLevelHierarchy"/>
    <dgm:cxn modelId="{5FB2888B-9C73-43C0-AA65-989206D5B16B}" srcId="{12D2589C-ABDE-4CEE-A8C4-258175F3E88C}" destId="{D2F08A27-7A42-4574-B6C9-4EE8CC3322FE}" srcOrd="2" destOrd="0" parTransId="{76B89CBD-FAE7-454B-8D68-137CE4DFCF11}" sibTransId="{17528F1B-1C44-47EE-86BC-2F3CA63E83CE}"/>
    <dgm:cxn modelId="{A8458657-E7A8-4955-8119-2CC9119659A5}" srcId="{12D2589C-ABDE-4CEE-A8C4-258175F3E88C}" destId="{A68F5B0A-6816-4E10-AD43-81241923B4AE}" srcOrd="5" destOrd="0" parTransId="{A089DBEA-45DA-44FB-B49C-23928E22CE47}" sibTransId="{A4DEABCD-89E1-456D-B55A-235C2C772F3E}"/>
    <dgm:cxn modelId="{63F0BEF5-00B0-49AF-AFF4-07BD8A7F7CFD}" type="presOf" srcId="{9CA28156-331C-43E7-B5E2-9059DAF34552}" destId="{CE608EB1-9ACB-4CC5-A503-E37B39BEDBE2}" srcOrd="1" destOrd="0" presId="urn:microsoft.com/office/officeart/2008/layout/HorizontalMultiLevelHierarchy"/>
    <dgm:cxn modelId="{27AFB959-4EFB-4C03-9A91-C8F9DA4DFBFB}" type="presOf" srcId="{71F83F34-BE4E-49F2-A81D-CCB84A9550B3}" destId="{1A004DAE-B080-4B98-9921-3D4517C1071E}" srcOrd="0" destOrd="0" presId="urn:microsoft.com/office/officeart/2008/layout/HorizontalMultiLevelHierarchy"/>
    <dgm:cxn modelId="{3C784E11-09FB-4CFC-99EB-7004ABAD92D8}" type="presOf" srcId="{A089DBEA-45DA-44FB-B49C-23928E22CE47}" destId="{3675654C-8EE3-45A8-AAF9-6ADCE4ED8CDF}" srcOrd="0" destOrd="0" presId="urn:microsoft.com/office/officeart/2008/layout/HorizontalMultiLevelHierarchy"/>
    <dgm:cxn modelId="{127F9DF7-0D48-467F-AAED-EEB6121177B8}" srcId="{12D2589C-ABDE-4CEE-A8C4-258175F3E88C}" destId="{27701A2A-0269-4C77-B3B7-1DEE33EBFCBB}" srcOrd="4" destOrd="0" parTransId="{9CA28156-331C-43E7-B5E2-9059DAF34552}" sibTransId="{20969995-E9D5-4E6A-9A31-832D8BBE5668}"/>
    <dgm:cxn modelId="{1A4760A1-A9E2-4F59-BB6A-5303C493C593}" srcId="{12D2589C-ABDE-4CEE-A8C4-258175F3E88C}" destId="{71F83F34-BE4E-49F2-A81D-CCB84A9550B3}" srcOrd="1" destOrd="0" parTransId="{0916161B-F735-46BC-B0AE-08A631B7EFAC}" sibTransId="{524105CE-5D4C-414E-A5E3-B580E5C0DB62}"/>
    <dgm:cxn modelId="{9311EBB3-6A27-4CB1-8BE2-35195419793C}" type="presOf" srcId="{9CA28156-331C-43E7-B5E2-9059DAF34552}" destId="{B489739F-9413-40C9-83DE-414AD18910C9}" srcOrd="0" destOrd="0" presId="urn:microsoft.com/office/officeart/2008/layout/HorizontalMultiLevelHierarchy"/>
    <dgm:cxn modelId="{B845BD92-C9AD-4701-84EE-B4EB10D7D815}" type="presOf" srcId="{B1F5E4DF-F16B-4864-A5CD-989E98AA35A5}" destId="{2CD0D96C-DEB3-4651-A01C-76629C7A511C}" srcOrd="1" destOrd="0" presId="urn:microsoft.com/office/officeart/2008/layout/HorizontalMultiLevelHierarchy"/>
    <dgm:cxn modelId="{BD7B3E2F-01BC-45E7-B989-FD8BD30B9CB6}" type="presOf" srcId="{A089DBEA-45DA-44FB-B49C-23928E22CE47}" destId="{4A030470-CA7E-4AE7-B47B-B585A7774E06}" srcOrd="1" destOrd="0" presId="urn:microsoft.com/office/officeart/2008/layout/HorizontalMultiLevelHierarchy"/>
    <dgm:cxn modelId="{5AD70939-3A2D-441A-9DDC-F15D4E698BB6}" srcId="{12D2589C-ABDE-4CEE-A8C4-258175F3E88C}" destId="{AFB12AD2-0400-4718-85A3-435D341367AC}" srcOrd="0" destOrd="0" parTransId="{B1F5E4DF-F16B-4864-A5CD-989E98AA35A5}" sibTransId="{00C4A241-48F4-4435-9D08-63466F7C9BE0}"/>
    <dgm:cxn modelId="{C083188A-0B81-46A3-A6F8-DF1B9F92F57B}" type="presOf" srcId="{A68F5B0A-6816-4E10-AD43-81241923B4AE}" destId="{0E509F35-AA92-4F1B-9C47-D210D5D8BAAA}" srcOrd="0" destOrd="0" presId="urn:microsoft.com/office/officeart/2008/layout/HorizontalMultiLevelHierarchy"/>
    <dgm:cxn modelId="{952AE5BF-C973-416D-AE6B-23CF5CE6D097}" type="presOf" srcId="{27701A2A-0269-4C77-B3B7-1DEE33EBFCBB}" destId="{ABBD4FAD-EC77-4C27-AEA7-3386E0AE9DFF}" srcOrd="0" destOrd="0" presId="urn:microsoft.com/office/officeart/2008/layout/HorizontalMultiLevelHierarchy"/>
    <dgm:cxn modelId="{F891927E-662F-447A-BB36-1F4DE559E0A5}" type="presOf" srcId="{0916161B-F735-46BC-B0AE-08A631B7EFAC}" destId="{2D11552A-CF25-40C8-A0F8-12088EBBFFA5}" srcOrd="1" destOrd="0" presId="urn:microsoft.com/office/officeart/2008/layout/HorizontalMultiLevelHierarchy"/>
    <dgm:cxn modelId="{15FFE55F-E4DD-4281-9895-1BBE6BF8FBB5}" srcId="{12D2589C-ABDE-4CEE-A8C4-258175F3E88C}" destId="{296EACE9-5A6C-4228-A6DE-0F5A0C3DF3EE}" srcOrd="3" destOrd="0" parTransId="{3037545A-E991-40E8-9261-00331B75DD3D}" sibTransId="{9187C96D-AE91-4B69-B106-0B02B5765E1C}"/>
    <dgm:cxn modelId="{97569C6B-D16F-4D26-8D47-CE2D5A4CD918}" type="presOf" srcId="{3037545A-E991-40E8-9261-00331B75DD3D}" destId="{311EA2C8-249F-44C8-A93A-D9BFA3543280}" srcOrd="0" destOrd="0" presId="urn:microsoft.com/office/officeart/2008/layout/HorizontalMultiLevelHierarchy"/>
    <dgm:cxn modelId="{2C12F33A-1C99-44A9-A10A-153FD2E476D6}" type="presParOf" srcId="{5A51BFE1-030A-4021-A2D0-0AEBBE302816}" destId="{6D17299D-AAA1-44AB-AED2-C911F09FDEDB}" srcOrd="0" destOrd="0" presId="urn:microsoft.com/office/officeart/2008/layout/HorizontalMultiLevelHierarchy"/>
    <dgm:cxn modelId="{A0288A6F-5E9C-4903-B403-662921419F57}" type="presParOf" srcId="{6D17299D-AAA1-44AB-AED2-C911F09FDEDB}" destId="{FEFD770A-0C0F-46A2-A3D3-CBCDBFF20B35}" srcOrd="0" destOrd="0" presId="urn:microsoft.com/office/officeart/2008/layout/HorizontalMultiLevelHierarchy"/>
    <dgm:cxn modelId="{3076DCF2-35C2-4BB6-891D-D888569E5FD7}" type="presParOf" srcId="{6D17299D-AAA1-44AB-AED2-C911F09FDEDB}" destId="{15A9CBFC-D78D-4ACB-A435-B1DE4FA97579}" srcOrd="1" destOrd="0" presId="urn:microsoft.com/office/officeart/2008/layout/HorizontalMultiLevelHierarchy"/>
    <dgm:cxn modelId="{C72A6CE7-E86B-42B5-B734-BC813B3388B9}" type="presParOf" srcId="{15A9CBFC-D78D-4ACB-A435-B1DE4FA97579}" destId="{BF7185E8-3009-4AAF-B3B6-F28CB230FE8B}" srcOrd="0" destOrd="0" presId="urn:microsoft.com/office/officeart/2008/layout/HorizontalMultiLevelHierarchy"/>
    <dgm:cxn modelId="{217C4EC3-DF64-48FA-913A-6D559F0C7752}" type="presParOf" srcId="{BF7185E8-3009-4AAF-B3B6-F28CB230FE8B}" destId="{2CD0D96C-DEB3-4651-A01C-76629C7A511C}" srcOrd="0" destOrd="0" presId="urn:microsoft.com/office/officeart/2008/layout/HorizontalMultiLevelHierarchy"/>
    <dgm:cxn modelId="{B7B7672F-029D-41F0-9D40-E0BE7F840FE8}" type="presParOf" srcId="{15A9CBFC-D78D-4ACB-A435-B1DE4FA97579}" destId="{5D6B33C5-96D5-41CA-98F3-B32CA9C3347E}" srcOrd="1" destOrd="0" presId="urn:microsoft.com/office/officeart/2008/layout/HorizontalMultiLevelHierarchy"/>
    <dgm:cxn modelId="{02DF7812-5416-4018-B5EE-159DEDD40167}" type="presParOf" srcId="{5D6B33C5-96D5-41CA-98F3-B32CA9C3347E}" destId="{A98D9431-CE89-4935-BFB5-713A769318E0}" srcOrd="0" destOrd="0" presId="urn:microsoft.com/office/officeart/2008/layout/HorizontalMultiLevelHierarchy"/>
    <dgm:cxn modelId="{467D16A8-EF4B-427A-9E9D-D70FEFBA3205}" type="presParOf" srcId="{5D6B33C5-96D5-41CA-98F3-B32CA9C3347E}" destId="{B8F6E047-A864-46AD-AC45-325D42CDC349}" srcOrd="1" destOrd="0" presId="urn:microsoft.com/office/officeart/2008/layout/HorizontalMultiLevelHierarchy"/>
    <dgm:cxn modelId="{3E41D45C-A472-4C9E-BE33-25539B0BC465}" type="presParOf" srcId="{15A9CBFC-D78D-4ACB-A435-B1DE4FA97579}" destId="{2EFF926D-585C-40B2-97EF-D8390E74DFEA}" srcOrd="2" destOrd="0" presId="urn:microsoft.com/office/officeart/2008/layout/HorizontalMultiLevelHierarchy"/>
    <dgm:cxn modelId="{FA655938-E416-4CA8-973E-285B291E080B}" type="presParOf" srcId="{2EFF926D-585C-40B2-97EF-D8390E74DFEA}" destId="{2D11552A-CF25-40C8-A0F8-12088EBBFFA5}" srcOrd="0" destOrd="0" presId="urn:microsoft.com/office/officeart/2008/layout/HorizontalMultiLevelHierarchy"/>
    <dgm:cxn modelId="{745BBD8D-7D45-45A5-BA8B-A7A8B963418E}" type="presParOf" srcId="{15A9CBFC-D78D-4ACB-A435-B1DE4FA97579}" destId="{1968C67E-D497-4016-A915-98F8E810536B}" srcOrd="3" destOrd="0" presId="urn:microsoft.com/office/officeart/2008/layout/HorizontalMultiLevelHierarchy"/>
    <dgm:cxn modelId="{30FB75A4-0108-4036-83B5-DCB9AE785CE5}" type="presParOf" srcId="{1968C67E-D497-4016-A915-98F8E810536B}" destId="{1A004DAE-B080-4B98-9921-3D4517C1071E}" srcOrd="0" destOrd="0" presId="urn:microsoft.com/office/officeart/2008/layout/HorizontalMultiLevelHierarchy"/>
    <dgm:cxn modelId="{2624D3DD-6739-478A-B1FF-683CA18D23E0}" type="presParOf" srcId="{1968C67E-D497-4016-A915-98F8E810536B}" destId="{C811448F-EC06-4568-A460-8BC0714E2D0C}" srcOrd="1" destOrd="0" presId="urn:microsoft.com/office/officeart/2008/layout/HorizontalMultiLevelHierarchy"/>
    <dgm:cxn modelId="{5EEFD5BD-0C7F-4FDA-8FB2-239D2CC9A8DD}" type="presParOf" srcId="{15A9CBFC-D78D-4ACB-A435-B1DE4FA97579}" destId="{36112F17-CEA8-4202-BE6B-36818E37B6D5}" srcOrd="4" destOrd="0" presId="urn:microsoft.com/office/officeart/2008/layout/HorizontalMultiLevelHierarchy"/>
    <dgm:cxn modelId="{A94BF423-DA4E-4FE7-926D-79A16B283BA0}" type="presParOf" srcId="{36112F17-CEA8-4202-BE6B-36818E37B6D5}" destId="{9B42F60E-4381-4814-9CEE-CB8BE3BD33C6}" srcOrd="0" destOrd="0" presId="urn:microsoft.com/office/officeart/2008/layout/HorizontalMultiLevelHierarchy"/>
    <dgm:cxn modelId="{6059FB0C-FC4E-4CCA-BF05-11CEDD638FF3}" type="presParOf" srcId="{15A9CBFC-D78D-4ACB-A435-B1DE4FA97579}" destId="{2571B7CA-A21E-4671-9735-03075925C689}" srcOrd="5" destOrd="0" presId="urn:microsoft.com/office/officeart/2008/layout/HorizontalMultiLevelHierarchy"/>
    <dgm:cxn modelId="{CFC83FBF-E216-485E-BD03-9BAFDB30A153}" type="presParOf" srcId="{2571B7CA-A21E-4671-9735-03075925C689}" destId="{44B1BE11-6A98-462D-B9F3-F3748EA43955}" srcOrd="0" destOrd="0" presId="urn:microsoft.com/office/officeart/2008/layout/HorizontalMultiLevelHierarchy"/>
    <dgm:cxn modelId="{D10EBEF2-2B50-4147-80BD-7DC5BBBB9B96}" type="presParOf" srcId="{2571B7CA-A21E-4671-9735-03075925C689}" destId="{00FBE311-1F06-4E34-9C15-E49DB908AA50}" srcOrd="1" destOrd="0" presId="urn:microsoft.com/office/officeart/2008/layout/HorizontalMultiLevelHierarchy"/>
    <dgm:cxn modelId="{811ADAB2-5C79-4A81-B9AF-3435EE94336E}" type="presParOf" srcId="{15A9CBFC-D78D-4ACB-A435-B1DE4FA97579}" destId="{311EA2C8-249F-44C8-A93A-D9BFA3543280}" srcOrd="6" destOrd="0" presId="urn:microsoft.com/office/officeart/2008/layout/HorizontalMultiLevelHierarchy"/>
    <dgm:cxn modelId="{9E9A1F0C-376B-45D4-84DE-C084C020E448}" type="presParOf" srcId="{311EA2C8-249F-44C8-A93A-D9BFA3543280}" destId="{7D527DF0-0F5A-4776-9DCE-691EA1109B05}" srcOrd="0" destOrd="0" presId="urn:microsoft.com/office/officeart/2008/layout/HorizontalMultiLevelHierarchy"/>
    <dgm:cxn modelId="{F09E149D-6FC3-4A8F-9D98-C9E53CB57E37}" type="presParOf" srcId="{15A9CBFC-D78D-4ACB-A435-B1DE4FA97579}" destId="{5C41773F-3564-4655-BCB7-9447B4AD4897}" srcOrd="7" destOrd="0" presId="urn:microsoft.com/office/officeart/2008/layout/HorizontalMultiLevelHierarchy"/>
    <dgm:cxn modelId="{FC6EE341-FA83-4A30-83D4-F0C49457429F}" type="presParOf" srcId="{5C41773F-3564-4655-BCB7-9447B4AD4897}" destId="{6F282B1D-4879-46EA-91CA-A24C8C3B1FCB}" srcOrd="0" destOrd="0" presId="urn:microsoft.com/office/officeart/2008/layout/HorizontalMultiLevelHierarchy"/>
    <dgm:cxn modelId="{265BBB90-CF71-4ADF-8985-7EBAF221ACBD}" type="presParOf" srcId="{5C41773F-3564-4655-BCB7-9447B4AD4897}" destId="{ED4AEF9F-6AF7-4A5C-810E-C511FE79014C}" srcOrd="1" destOrd="0" presId="urn:microsoft.com/office/officeart/2008/layout/HorizontalMultiLevelHierarchy"/>
    <dgm:cxn modelId="{12473959-64FF-457E-A048-486F4AC07587}" type="presParOf" srcId="{15A9CBFC-D78D-4ACB-A435-B1DE4FA97579}" destId="{B489739F-9413-40C9-83DE-414AD18910C9}" srcOrd="8" destOrd="0" presId="urn:microsoft.com/office/officeart/2008/layout/HorizontalMultiLevelHierarchy"/>
    <dgm:cxn modelId="{DF9D509D-93F7-4A78-92C8-931667668829}" type="presParOf" srcId="{B489739F-9413-40C9-83DE-414AD18910C9}" destId="{CE608EB1-9ACB-4CC5-A503-E37B39BEDBE2}" srcOrd="0" destOrd="0" presId="urn:microsoft.com/office/officeart/2008/layout/HorizontalMultiLevelHierarchy"/>
    <dgm:cxn modelId="{73F172EC-8BC9-4556-911A-4FDF3978EC98}" type="presParOf" srcId="{15A9CBFC-D78D-4ACB-A435-B1DE4FA97579}" destId="{B9E8C766-EC1B-45EB-9B91-C483970662DD}" srcOrd="9" destOrd="0" presId="urn:microsoft.com/office/officeart/2008/layout/HorizontalMultiLevelHierarchy"/>
    <dgm:cxn modelId="{5F679FB2-796D-425D-BA66-A200D3B4F1F1}" type="presParOf" srcId="{B9E8C766-EC1B-45EB-9B91-C483970662DD}" destId="{ABBD4FAD-EC77-4C27-AEA7-3386E0AE9DFF}" srcOrd="0" destOrd="0" presId="urn:microsoft.com/office/officeart/2008/layout/HorizontalMultiLevelHierarchy"/>
    <dgm:cxn modelId="{C8DB7884-5CC3-4226-AD13-14503F3DFCCF}" type="presParOf" srcId="{B9E8C766-EC1B-45EB-9B91-C483970662DD}" destId="{5F777074-8E06-4BFE-8A68-C44B4257389E}" srcOrd="1" destOrd="0" presId="urn:microsoft.com/office/officeart/2008/layout/HorizontalMultiLevelHierarchy"/>
    <dgm:cxn modelId="{71AED961-9DCD-4726-B987-350718793C1F}" type="presParOf" srcId="{15A9CBFC-D78D-4ACB-A435-B1DE4FA97579}" destId="{3675654C-8EE3-45A8-AAF9-6ADCE4ED8CDF}" srcOrd="10" destOrd="0" presId="urn:microsoft.com/office/officeart/2008/layout/HorizontalMultiLevelHierarchy"/>
    <dgm:cxn modelId="{BCE2C1EB-FE94-4BAE-9594-DBF1B0981C84}" type="presParOf" srcId="{3675654C-8EE3-45A8-AAF9-6ADCE4ED8CDF}" destId="{4A030470-CA7E-4AE7-B47B-B585A7774E06}" srcOrd="0" destOrd="0" presId="urn:microsoft.com/office/officeart/2008/layout/HorizontalMultiLevelHierarchy"/>
    <dgm:cxn modelId="{2BE029C8-110E-462F-88B1-D1FCEC439F5E}" type="presParOf" srcId="{15A9CBFC-D78D-4ACB-A435-B1DE4FA97579}" destId="{5AAAD371-DC24-413E-A4A4-04AD2423015C}" srcOrd="11" destOrd="0" presId="urn:microsoft.com/office/officeart/2008/layout/HorizontalMultiLevelHierarchy"/>
    <dgm:cxn modelId="{BDF40050-F853-4241-A573-3BC7819ECE85}" type="presParOf" srcId="{5AAAD371-DC24-413E-A4A4-04AD2423015C}" destId="{0E509F35-AA92-4F1B-9C47-D210D5D8BAAA}" srcOrd="0" destOrd="0" presId="urn:microsoft.com/office/officeart/2008/layout/HorizontalMultiLevelHierarchy"/>
    <dgm:cxn modelId="{0FDE385F-19E8-416E-86CD-5F1067236869}" type="presParOf" srcId="{5AAAD371-DC24-413E-A4A4-04AD2423015C}" destId="{7041B6D1-1195-4357-A7D1-C55F74BD1900}"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D588C07-DAFA-47FF-AA64-66EFAF06A755}" type="doc">
      <dgm:prSet loTypeId="urn:microsoft.com/office/officeart/2005/8/layout/cycle5" loCatId="cycle" qsTypeId="urn:microsoft.com/office/officeart/2005/8/quickstyle/simple1" qsCatId="simple" csTypeId="urn:microsoft.com/office/officeart/2005/8/colors/colorful4" csCatId="colorful" phldr="1"/>
      <dgm:spPr/>
      <dgm:t>
        <a:bodyPr/>
        <a:lstStyle/>
        <a:p>
          <a:endParaRPr lang="zh-CN" altLang="en-US"/>
        </a:p>
      </dgm:t>
    </dgm:pt>
    <dgm:pt modelId="{4ED7A68A-025A-4C06-8C7F-F881DD7438B9}">
      <dgm:prSet phldrT="[文本]" custT="1"/>
      <dgm:spPr>
        <a:xfrm>
          <a:off x="2198369" y="732"/>
          <a:ext cx="985521" cy="640588"/>
        </a:xfrm>
        <a:solidFill>
          <a:srgbClr val="8064A2">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lgn="ctr">
            <a:lnSpc>
              <a:spcPts val="1800"/>
            </a:lnSpc>
            <a:spcBef>
              <a:spcPts val="0"/>
            </a:spcBef>
            <a:spcAft>
              <a:spcPts val="0"/>
            </a:spcAft>
          </a:pPr>
          <a:r>
            <a:rPr lang="zh-CN" altLang="en-US" sz="1600" b="1" dirty="0">
              <a:solidFill>
                <a:sysClr val="window" lastClr="FFFFFF"/>
              </a:solidFill>
              <a:latin typeface="微软雅黑" panose="020B0503020204020204" pitchFamily="34" charset="-122"/>
              <a:ea typeface="微软雅黑" panose="020B0503020204020204" pitchFamily="34" charset="-122"/>
              <a:cs typeface="+mn-cs"/>
            </a:rPr>
            <a:t>战略性新兴产业人才培训</a:t>
          </a:r>
        </a:p>
      </dgm:t>
    </dgm:pt>
    <dgm:pt modelId="{DA2C0ED1-DB9C-4325-BA9A-7C5B16242D92}" type="parTrans" cxnId="{2B5E163C-8C7A-4D08-ABD7-7794A6EE2003}">
      <dgm:prSet/>
      <dgm:spPr/>
      <dgm:t>
        <a:bodyPr/>
        <a:lstStyle/>
        <a:p>
          <a:pPr algn="ctr">
            <a:lnSpc>
              <a:spcPts val="1800"/>
            </a:lnSpc>
            <a:spcBef>
              <a:spcPts val="0"/>
            </a:spcBef>
            <a:spcAft>
              <a:spcPts val="0"/>
            </a:spcAft>
          </a:pPr>
          <a:endParaRPr lang="zh-CN" altLang="en-US" sz="1600" b="1"/>
        </a:p>
      </dgm:t>
    </dgm:pt>
    <dgm:pt modelId="{820BB327-24E4-4D89-A6C0-44D318EF687E}" type="sibTrans" cxnId="{2B5E163C-8C7A-4D08-ABD7-7794A6EE2003}">
      <dgm:prSet/>
      <dgm:spPr>
        <a:xfrm>
          <a:off x="1631984" y="321027"/>
          <a:ext cx="2118290" cy="2118290"/>
        </a:xfrm>
        <a:noFill/>
        <a:ln w="9525" cap="flat" cmpd="sng" algn="ctr">
          <a:solidFill>
            <a:srgbClr val="8064A2">
              <a:hueOff val="0"/>
              <a:satOff val="0"/>
              <a:lumOff val="0"/>
              <a:alphaOff val="0"/>
            </a:srgbClr>
          </a:solidFill>
          <a:prstDash val="solid"/>
          <a:tailEnd type="arrow"/>
        </a:ln>
        <a:effectLst/>
      </dgm:spPr>
      <dgm:t>
        <a:bodyPr/>
        <a:lstStyle/>
        <a:p>
          <a:pPr algn="ctr">
            <a:lnSpc>
              <a:spcPts val="1800"/>
            </a:lnSpc>
            <a:spcBef>
              <a:spcPts val="0"/>
            </a:spcBef>
            <a:spcAft>
              <a:spcPts val="0"/>
            </a:spcAft>
          </a:pPr>
          <a:endParaRPr lang="zh-CN" altLang="en-US" sz="1600" b="1"/>
        </a:p>
      </dgm:t>
    </dgm:pt>
    <dgm:pt modelId="{0055147B-BF50-4F28-9205-7E8078AB0676}">
      <dgm:prSet phldrT="[文本]" custT="1"/>
      <dgm:spPr>
        <a:xfrm>
          <a:off x="3257514" y="1059878"/>
          <a:ext cx="985521" cy="640588"/>
        </a:xfrm>
        <a:solidFill>
          <a:srgbClr val="8064A2">
            <a:hueOff val="-1488257"/>
            <a:satOff val="8966"/>
            <a:lumOff val="719"/>
            <a:alphaOff val="0"/>
          </a:srgbClr>
        </a:solidFill>
        <a:ln w="25400" cap="flat" cmpd="sng" algn="ctr">
          <a:solidFill>
            <a:sysClr val="window" lastClr="FFFFFF">
              <a:hueOff val="0"/>
              <a:satOff val="0"/>
              <a:lumOff val="0"/>
              <a:alphaOff val="0"/>
            </a:sysClr>
          </a:solidFill>
          <a:prstDash val="solid"/>
        </a:ln>
        <a:effectLst/>
      </dgm:spPr>
      <dgm:t>
        <a:bodyPr/>
        <a:lstStyle/>
        <a:p>
          <a:pPr algn="ctr">
            <a:lnSpc>
              <a:spcPts val="1800"/>
            </a:lnSpc>
            <a:spcBef>
              <a:spcPts val="0"/>
            </a:spcBef>
            <a:spcAft>
              <a:spcPts val="0"/>
            </a:spcAft>
          </a:pPr>
          <a:r>
            <a:rPr lang="zh-CN" altLang="en-US" sz="1600" b="1">
              <a:solidFill>
                <a:sysClr val="window" lastClr="FFFFFF"/>
              </a:solidFill>
              <a:latin typeface="微软雅黑" panose="020B0503020204020204" pitchFamily="34" charset="-122"/>
              <a:ea typeface="微软雅黑" panose="020B0503020204020204" pitchFamily="34" charset="-122"/>
              <a:cs typeface="+mn-cs"/>
            </a:rPr>
            <a:t>传统产业转型升级人才培训</a:t>
          </a:r>
        </a:p>
      </dgm:t>
    </dgm:pt>
    <dgm:pt modelId="{2AB4A8B0-BD54-464B-8712-327FCEF95C1A}" type="parTrans" cxnId="{C9C6DF93-9A94-4D02-9F36-7E62DF07F589}">
      <dgm:prSet/>
      <dgm:spPr/>
      <dgm:t>
        <a:bodyPr/>
        <a:lstStyle/>
        <a:p>
          <a:pPr algn="ctr">
            <a:lnSpc>
              <a:spcPts val="1800"/>
            </a:lnSpc>
            <a:spcBef>
              <a:spcPts val="0"/>
            </a:spcBef>
            <a:spcAft>
              <a:spcPts val="0"/>
            </a:spcAft>
          </a:pPr>
          <a:endParaRPr lang="zh-CN" altLang="en-US" sz="1600" b="1"/>
        </a:p>
      </dgm:t>
    </dgm:pt>
    <dgm:pt modelId="{FAEA1AFD-313A-49FF-9978-D6CAB35EE33F}" type="sibTrans" cxnId="{C9C6DF93-9A94-4D02-9F36-7E62DF07F589}">
      <dgm:prSet/>
      <dgm:spPr>
        <a:xfrm>
          <a:off x="1631984" y="321027"/>
          <a:ext cx="2118290" cy="2118290"/>
        </a:xfrm>
        <a:noFill/>
        <a:ln w="9525" cap="flat" cmpd="sng" algn="ctr">
          <a:solidFill>
            <a:srgbClr val="8064A2">
              <a:hueOff val="-1488257"/>
              <a:satOff val="8966"/>
              <a:lumOff val="719"/>
              <a:alphaOff val="0"/>
            </a:srgbClr>
          </a:solidFill>
          <a:prstDash val="solid"/>
          <a:tailEnd type="arrow"/>
        </a:ln>
        <a:effectLst/>
      </dgm:spPr>
      <dgm:t>
        <a:bodyPr/>
        <a:lstStyle/>
        <a:p>
          <a:pPr algn="ctr">
            <a:lnSpc>
              <a:spcPts val="1800"/>
            </a:lnSpc>
            <a:spcBef>
              <a:spcPts val="0"/>
            </a:spcBef>
            <a:spcAft>
              <a:spcPts val="0"/>
            </a:spcAft>
          </a:pPr>
          <a:endParaRPr lang="zh-CN" altLang="en-US" sz="1600" b="1"/>
        </a:p>
      </dgm:t>
    </dgm:pt>
    <dgm:pt modelId="{AFD43D15-0DC6-4058-B2C7-C83C6583D361}">
      <dgm:prSet phldrT="[文本]" custT="1"/>
      <dgm:spPr>
        <a:xfrm>
          <a:off x="2198369" y="2119023"/>
          <a:ext cx="985521" cy="640588"/>
        </a:xfrm>
        <a:solidFill>
          <a:srgbClr val="8064A2">
            <a:hueOff val="-2976513"/>
            <a:satOff val="17933"/>
            <a:lumOff val="1437"/>
            <a:alphaOff val="0"/>
          </a:srgbClr>
        </a:solidFill>
        <a:ln w="25400" cap="flat" cmpd="sng" algn="ctr">
          <a:solidFill>
            <a:sysClr val="window" lastClr="FFFFFF">
              <a:hueOff val="0"/>
              <a:satOff val="0"/>
              <a:lumOff val="0"/>
              <a:alphaOff val="0"/>
            </a:sysClr>
          </a:solidFill>
          <a:prstDash val="solid"/>
        </a:ln>
        <a:effectLst/>
      </dgm:spPr>
      <dgm:t>
        <a:bodyPr/>
        <a:lstStyle/>
        <a:p>
          <a:pPr algn="ctr">
            <a:lnSpc>
              <a:spcPts val="1800"/>
            </a:lnSpc>
            <a:spcBef>
              <a:spcPts val="0"/>
            </a:spcBef>
            <a:spcAft>
              <a:spcPts val="0"/>
            </a:spcAft>
          </a:pPr>
          <a:r>
            <a:rPr lang="zh-CN" altLang="en-US" sz="1600" b="1">
              <a:solidFill>
                <a:sysClr val="window" lastClr="FFFFFF"/>
              </a:solidFill>
              <a:latin typeface="微软雅黑" panose="020B0503020204020204" pitchFamily="34" charset="-122"/>
              <a:ea typeface="微软雅黑" panose="020B0503020204020204" pitchFamily="34" charset="-122"/>
              <a:cs typeface="+mn-cs"/>
            </a:rPr>
            <a:t>现代服务业人才培训</a:t>
          </a:r>
        </a:p>
      </dgm:t>
    </dgm:pt>
    <dgm:pt modelId="{E4B1781C-E6A5-4DA8-98C0-F08857903AFC}" type="parTrans" cxnId="{E2EF096B-158A-48C0-94AE-4DFAA4F4A04D}">
      <dgm:prSet/>
      <dgm:spPr/>
      <dgm:t>
        <a:bodyPr/>
        <a:lstStyle/>
        <a:p>
          <a:pPr algn="ctr">
            <a:lnSpc>
              <a:spcPts val="1800"/>
            </a:lnSpc>
            <a:spcBef>
              <a:spcPts val="0"/>
            </a:spcBef>
            <a:spcAft>
              <a:spcPts val="0"/>
            </a:spcAft>
          </a:pPr>
          <a:endParaRPr lang="zh-CN" altLang="en-US" sz="1600" b="1"/>
        </a:p>
      </dgm:t>
    </dgm:pt>
    <dgm:pt modelId="{36617C74-228D-4C7F-B0BB-02F713E11680}" type="sibTrans" cxnId="{E2EF096B-158A-48C0-94AE-4DFAA4F4A04D}">
      <dgm:prSet/>
      <dgm:spPr>
        <a:xfrm>
          <a:off x="1631984" y="321027"/>
          <a:ext cx="2118290" cy="2118290"/>
        </a:xfrm>
        <a:noFill/>
        <a:ln w="9525" cap="flat" cmpd="sng" algn="ctr">
          <a:solidFill>
            <a:srgbClr val="8064A2">
              <a:hueOff val="-2976513"/>
              <a:satOff val="17933"/>
              <a:lumOff val="1437"/>
              <a:alphaOff val="0"/>
            </a:srgbClr>
          </a:solidFill>
          <a:prstDash val="solid"/>
          <a:tailEnd type="arrow"/>
        </a:ln>
        <a:effectLst/>
      </dgm:spPr>
      <dgm:t>
        <a:bodyPr/>
        <a:lstStyle/>
        <a:p>
          <a:pPr algn="ctr">
            <a:lnSpc>
              <a:spcPts val="1800"/>
            </a:lnSpc>
            <a:spcBef>
              <a:spcPts val="0"/>
            </a:spcBef>
            <a:spcAft>
              <a:spcPts val="0"/>
            </a:spcAft>
          </a:pPr>
          <a:endParaRPr lang="zh-CN" altLang="en-US" sz="1600" b="1"/>
        </a:p>
      </dgm:t>
    </dgm:pt>
    <dgm:pt modelId="{AA96E81C-8FFA-489F-B909-AB49E5D66BED}">
      <dgm:prSet phldrT="[文本]" custT="1"/>
      <dgm:spPr>
        <a:xfrm>
          <a:off x="1139224" y="1059878"/>
          <a:ext cx="985521" cy="640588"/>
        </a:xfrm>
        <a:solidFill>
          <a:srgbClr val="8064A2">
            <a:hueOff val="-4464770"/>
            <a:satOff val="26899"/>
            <a:lumOff val="2156"/>
            <a:alphaOff val="0"/>
          </a:srgbClr>
        </a:solidFill>
        <a:ln w="25400" cap="flat" cmpd="sng" algn="ctr">
          <a:solidFill>
            <a:sysClr val="window" lastClr="FFFFFF">
              <a:hueOff val="0"/>
              <a:satOff val="0"/>
              <a:lumOff val="0"/>
              <a:alphaOff val="0"/>
            </a:sysClr>
          </a:solidFill>
          <a:prstDash val="solid"/>
        </a:ln>
        <a:effectLst/>
      </dgm:spPr>
      <dgm:t>
        <a:bodyPr/>
        <a:lstStyle/>
        <a:p>
          <a:pPr algn="ctr">
            <a:lnSpc>
              <a:spcPts val="1800"/>
            </a:lnSpc>
            <a:spcBef>
              <a:spcPts val="0"/>
            </a:spcBef>
            <a:spcAft>
              <a:spcPts val="0"/>
            </a:spcAft>
          </a:pPr>
          <a:r>
            <a:rPr lang="zh-CN" altLang="en-US" sz="1600" b="1">
              <a:solidFill>
                <a:sysClr val="window" lastClr="FFFFFF"/>
              </a:solidFill>
              <a:latin typeface="微软雅黑" panose="020B0503020204020204" pitchFamily="34" charset="-122"/>
              <a:ea typeface="微软雅黑" panose="020B0503020204020204" pitchFamily="34" charset="-122"/>
              <a:cs typeface="+mn-cs"/>
            </a:rPr>
            <a:t>创新创业培训</a:t>
          </a:r>
        </a:p>
      </dgm:t>
    </dgm:pt>
    <dgm:pt modelId="{580A51D3-14B8-4823-AE32-B83276055225}" type="parTrans" cxnId="{FF31FCA7-CF3F-406B-BAF5-8F7EB0FA876F}">
      <dgm:prSet/>
      <dgm:spPr/>
      <dgm:t>
        <a:bodyPr/>
        <a:lstStyle/>
        <a:p>
          <a:pPr algn="ctr">
            <a:lnSpc>
              <a:spcPts val="1800"/>
            </a:lnSpc>
            <a:spcBef>
              <a:spcPts val="0"/>
            </a:spcBef>
            <a:spcAft>
              <a:spcPts val="0"/>
            </a:spcAft>
          </a:pPr>
          <a:endParaRPr lang="zh-CN" altLang="en-US" sz="1600" b="1"/>
        </a:p>
      </dgm:t>
    </dgm:pt>
    <dgm:pt modelId="{1D3BD452-B679-4151-838D-7B5CDC1FA816}" type="sibTrans" cxnId="{FF31FCA7-CF3F-406B-BAF5-8F7EB0FA876F}">
      <dgm:prSet/>
      <dgm:spPr>
        <a:xfrm>
          <a:off x="1631984" y="321027"/>
          <a:ext cx="2118290" cy="2118290"/>
        </a:xfrm>
        <a:noFill/>
        <a:ln w="9525" cap="flat" cmpd="sng" algn="ctr">
          <a:solidFill>
            <a:srgbClr val="8064A2">
              <a:hueOff val="-4464770"/>
              <a:satOff val="26899"/>
              <a:lumOff val="2156"/>
              <a:alphaOff val="0"/>
            </a:srgbClr>
          </a:solidFill>
          <a:prstDash val="solid"/>
          <a:tailEnd type="arrow"/>
        </a:ln>
        <a:effectLst/>
      </dgm:spPr>
      <dgm:t>
        <a:bodyPr/>
        <a:lstStyle/>
        <a:p>
          <a:pPr algn="ctr">
            <a:lnSpc>
              <a:spcPts val="1800"/>
            </a:lnSpc>
            <a:spcBef>
              <a:spcPts val="0"/>
            </a:spcBef>
            <a:spcAft>
              <a:spcPts val="0"/>
            </a:spcAft>
          </a:pPr>
          <a:endParaRPr lang="zh-CN" altLang="en-US" sz="1600" b="1"/>
        </a:p>
      </dgm:t>
    </dgm:pt>
    <dgm:pt modelId="{B91673F6-1DE8-44C3-8E57-16A69150BC6F}" type="pres">
      <dgm:prSet presAssocID="{5D588C07-DAFA-47FF-AA64-66EFAF06A755}" presName="cycle" presStyleCnt="0">
        <dgm:presLayoutVars>
          <dgm:dir/>
          <dgm:resizeHandles val="exact"/>
        </dgm:presLayoutVars>
      </dgm:prSet>
      <dgm:spPr/>
      <dgm:t>
        <a:bodyPr/>
        <a:lstStyle/>
        <a:p>
          <a:endParaRPr lang="zh-CN" altLang="en-US"/>
        </a:p>
      </dgm:t>
    </dgm:pt>
    <dgm:pt modelId="{D3EC3A17-0385-4DD0-914D-CEE8038A4F72}" type="pres">
      <dgm:prSet presAssocID="{4ED7A68A-025A-4C06-8C7F-F881DD7438B9}" presName="node" presStyleLbl="node1" presStyleIdx="0" presStyleCnt="4">
        <dgm:presLayoutVars>
          <dgm:bulletEnabled val="1"/>
        </dgm:presLayoutVars>
      </dgm:prSet>
      <dgm:spPr>
        <a:prstGeom prst="roundRect">
          <a:avLst/>
        </a:prstGeom>
      </dgm:spPr>
      <dgm:t>
        <a:bodyPr/>
        <a:lstStyle/>
        <a:p>
          <a:endParaRPr lang="zh-CN" altLang="en-US"/>
        </a:p>
      </dgm:t>
    </dgm:pt>
    <dgm:pt modelId="{56169ACD-800E-4536-A19F-5F1F34BB4E28}" type="pres">
      <dgm:prSet presAssocID="{4ED7A68A-025A-4C06-8C7F-F881DD7438B9}" presName="spNode" presStyleCnt="0"/>
      <dgm:spPr/>
      <dgm:t>
        <a:bodyPr/>
        <a:lstStyle/>
        <a:p>
          <a:endParaRPr lang="zh-CN" altLang="en-US"/>
        </a:p>
      </dgm:t>
    </dgm:pt>
    <dgm:pt modelId="{4FD11740-E8DB-4DAD-8434-005929C8C383}" type="pres">
      <dgm:prSet presAssocID="{820BB327-24E4-4D89-A6C0-44D318EF687E}" presName="sibTrans" presStyleLbl="sibTrans1D1" presStyleIdx="0" presStyleCnt="4"/>
      <dgm:spPr>
        <a:custGeom>
          <a:avLst/>
          <a:gdLst/>
          <a:ahLst/>
          <a:cxnLst/>
          <a:rect l="0" t="0" r="0" b="0"/>
          <a:pathLst>
            <a:path>
              <a:moveTo>
                <a:pt x="1688193" y="207038"/>
              </a:moveTo>
              <a:arcTo wR="1059145" hR="1059145" stAng="18386145" swAng="1635131"/>
            </a:path>
          </a:pathLst>
        </a:custGeom>
      </dgm:spPr>
      <dgm:t>
        <a:bodyPr/>
        <a:lstStyle/>
        <a:p>
          <a:endParaRPr lang="zh-CN" altLang="en-US"/>
        </a:p>
      </dgm:t>
    </dgm:pt>
    <dgm:pt modelId="{A7F774E0-622C-4BA7-BA65-2E3061BCDB6C}" type="pres">
      <dgm:prSet presAssocID="{0055147B-BF50-4F28-9205-7E8078AB0676}" presName="node" presStyleLbl="node1" presStyleIdx="1" presStyleCnt="4">
        <dgm:presLayoutVars>
          <dgm:bulletEnabled val="1"/>
        </dgm:presLayoutVars>
      </dgm:prSet>
      <dgm:spPr>
        <a:prstGeom prst="roundRect">
          <a:avLst/>
        </a:prstGeom>
      </dgm:spPr>
      <dgm:t>
        <a:bodyPr/>
        <a:lstStyle/>
        <a:p>
          <a:endParaRPr lang="zh-CN" altLang="en-US"/>
        </a:p>
      </dgm:t>
    </dgm:pt>
    <dgm:pt modelId="{B6A17C82-5AE0-4990-9642-64A85091CB10}" type="pres">
      <dgm:prSet presAssocID="{0055147B-BF50-4F28-9205-7E8078AB0676}" presName="spNode" presStyleCnt="0"/>
      <dgm:spPr/>
      <dgm:t>
        <a:bodyPr/>
        <a:lstStyle/>
        <a:p>
          <a:endParaRPr lang="zh-CN" altLang="en-US"/>
        </a:p>
      </dgm:t>
    </dgm:pt>
    <dgm:pt modelId="{9020B41F-F691-476F-8C03-8D198CE2E127}" type="pres">
      <dgm:prSet presAssocID="{FAEA1AFD-313A-49FF-9978-D6CAB35EE33F}" presName="sibTrans" presStyleLbl="sibTrans1D1" presStyleIdx="1" presStyleCnt="4"/>
      <dgm:spPr>
        <a:custGeom>
          <a:avLst/>
          <a:gdLst/>
          <a:ahLst/>
          <a:cxnLst/>
          <a:rect l="0" t="0" r="0" b="0"/>
          <a:pathLst>
            <a:path>
              <a:moveTo>
                <a:pt x="2008555" y="1528622"/>
              </a:moveTo>
              <a:arcTo wR="1059145" hR="1059145" stAng="1578724" swAng="1635131"/>
            </a:path>
          </a:pathLst>
        </a:custGeom>
      </dgm:spPr>
      <dgm:t>
        <a:bodyPr/>
        <a:lstStyle/>
        <a:p>
          <a:endParaRPr lang="zh-CN" altLang="en-US"/>
        </a:p>
      </dgm:t>
    </dgm:pt>
    <dgm:pt modelId="{49E3A9EE-2116-4C8F-A512-107B52B476C8}" type="pres">
      <dgm:prSet presAssocID="{AFD43D15-0DC6-4058-B2C7-C83C6583D361}" presName="node" presStyleLbl="node1" presStyleIdx="2" presStyleCnt="4">
        <dgm:presLayoutVars>
          <dgm:bulletEnabled val="1"/>
        </dgm:presLayoutVars>
      </dgm:prSet>
      <dgm:spPr>
        <a:prstGeom prst="roundRect">
          <a:avLst/>
        </a:prstGeom>
      </dgm:spPr>
      <dgm:t>
        <a:bodyPr/>
        <a:lstStyle/>
        <a:p>
          <a:endParaRPr lang="zh-CN" altLang="en-US"/>
        </a:p>
      </dgm:t>
    </dgm:pt>
    <dgm:pt modelId="{2CAC5F33-9F56-452B-91C3-8FF02C007023}" type="pres">
      <dgm:prSet presAssocID="{AFD43D15-0DC6-4058-B2C7-C83C6583D361}" presName="spNode" presStyleCnt="0"/>
      <dgm:spPr/>
      <dgm:t>
        <a:bodyPr/>
        <a:lstStyle/>
        <a:p>
          <a:endParaRPr lang="zh-CN" altLang="en-US"/>
        </a:p>
      </dgm:t>
    </dgm:pt>
    <dgm:pt modelId="{EB297E0F-8CAD-4FA8-9324-8A072CE42B41}" type="pres">
      <dgm:prSet presAssocID="{36617C74-228D-4C7F-B0BB-02F713E11680}" presName="sibTrans" presStyleLbl="sibTrans1D1" presStyleIdx="2" presStyleCnt="4"/>
      <dgm:spPr>
        <a:custGeom>
          <a:avLst/>
          <a:gdLst/>
          <a:ahLst/>
          <a:cxnLst/>
          <a:rect l="0" t="0" r="0" b="0"/>
          <a:pathLst>
            <a:path>
              <a:moveTo>
                <a:pt x="430096" y="1911252"/>
              </a:moveTo>
              <a:arcTo wR="1059145" hR="1059145" stAng="7586145" swAng="1635131"/>
            </a:path>
          </a:pathLst>
        </a:custGeom>
      </dgm:spPr>
      <dgm:t>
        <a:bodyPr/>
        <a:lstStyle/>
        <a:p>
          <a:endParaRPr lang="zh-CN" altLang="en-US"/>
        </a:p>
      </dgm:t>
    </dgm:pt>
    <dgm:pt modelId="{EC508520-730F-463E-89EC-9EBB512A661C}" type="pres">
      <dgm:prSet presAssocID="{AA96E81C-8FFA-489F-B909-AB49E5D66BED}" presName="node" presStyleLbl="node1" presStyleIdx="3" presStyleCnt="4">
        <dgm:presLayoutVars>
          <dgm:bulletEnabled val="1"/>
        </dgm:presLayoutVars>
      </dgm:prSet>
      <dgm:spPr>
        <a:prstGeom prst="roundRect">
          <a:avLst/>
        </a:prstGeom>
      </dgm:spPr>
      <dgm:t>
        <a:bodyPr/>
        <a:lstStyle/>
        <a:p>
          <a:endParaRPr lang="zh-CN" altLang="en-US"/>
        </a:p>
      </dgm:t>
    </dgm:pt>
    <dgm:pt modelId="{40071576-E0F1-4EA8-9574-0EBC1C832C94}" type="pres">
      <dgm:prSet presAssocID="{AA96E81C-8FFA-489F-B909-AB49E5D66BED}" presName="spNode" presStyleCnt="0"/>
      <dgm:spPr/>
      <dgm:t>
        <a:bodyPr/>
        <a:lstStyle/>
        <a:p>
          <a:endParaRPr lang="zh-CN" altLang="en-US"/>
        </a:p>
      </dgm:t>
    </dgm:pt>
    <dgm:pt modelId="{AC3AC925-0220-4D56-A950-3718B9E5D5BB}" type="pres">
      <dgm:prSet presAssocID="{1D3BD452-B679-4151-838D-7B5CDC1FA816}" presName="sibTrans" presStyleLbl="sibTrans1D1" presStyleIdx="3" presStyleCnt="4"/>
      <dgm:spPr>
        <a:custGeom>
          <a:avLst/>
          <a:gdLst/>
          <a:ahLst/>
          <a:cxnLst/>
          <a:rect l="0" t="0" r="0" b="0"/>
          <a:pathLst>
            <a:path>
              <a:moveTo>
                <a:pt x="109734" y="589668"/>
              </a:moveTo>
              <a:arcTo wR="1059145" hR="1059145" stAng="12378724" swAng="1635131"/>
            </a:path>
          </a:pathLst>
        </a:custGeom>
      </dgm:spPr>
      <dgm:t>
        <a:bodyPr/>
        <a:lstStyle/>
        <a:p>
          <a:endParaRPr lang="zh-CN" altLang="en-US"/>
        </a:p>
      </dgm:t>
    </dgm:pt>
  </dgm:ptLst>
  <dgm:cxnLst>
    <dgm:cxn modelId="{EA023690-4952-408E-A705-0E559B30E737}" type="presOf" srcId="{1D3BD452-B679-4151-838D-7B5CDC1FA816}" destId="{AC3AC925-0220-4D56-A950-3718B9E5D5BB}" srcOrd="0" destOrd="0" presId="urn:microsoft.com/office/officeart/2005/8/layout/cycle5"/>
    <dgm:cxn modelId="{DA08D8D4-0A3D-4EB2-A5F3-A0F99B589CC4}" type="presOf" srcId="{FAEA1AFD-313A-49FF-9978-D6CAB35EE33F}" destId="{9020B41F-F691-476F-8C03-8D198CE2E127}" srcOrd="0" destOrd="0" presId="urn:microsoft.com/office/officeart/2005/8/layout/cycle5"/>
    <dgm:cxn modelId="{E2EF096B-158A-48C0-94AE-4DFAA4F4A04D}" srcId="{5D588C07-DAFA-47FF-AA64-66EFAF06A755}" destId="{AFD43D15-0DC6-4058-B2C7-C83C6583D361}" srcOrd="2" destOrd="0" parTransId="{E4B1781C-E6A5-4DA8-98C0-F08857903AFC}" sibTransId="{36617C74-228D-4C7F-B0BB-02F713E11680}"/>
    <dgm:cxn modelId="{8FDB0D5B-8C49-4507-A114-57D98DFFFE60}" type="presOf" srcId="{820BB327-24E4-4D89-A6C0-44D318EF687E}" destId="{4FD11740-E8DB-4DAD-8434-005929C8C383}" srcOrd="0" destOrd="0" presId="urn:microsoft.com/office/officeart/2005/8/layout/cycle5"/>
    <dgm:cxn modelId="{80167F66-829F-40BD-AFF9-73E59C785475}" type="presOf" srcId="{AA96E81C-8FFA-489F-B909-AB49E5D66BED}" destId="{EC508520-730F-463E-89EC-9EBB512A661C}" srcOrd="0" destOrd="0" presId="urn:microsoft.com/office/officeart/2005/8/layout/cycle5"/>
    <dgm:cxn modelId="{9F283473-8D31-40C3-A2D1-B956DA3B856C}" type="presOf" srcId="{5D588C07-DAFA-47FF-AA64-66EFAF06A755}" destId="{B91673F6-1DE8-44C3-8E57-16A69150BC6F}" srcOrd="0" destOrd="0" presId="urn:microsoft.com/office/officeart/2005/8/layout/cycle5"/>
    <dgm:cxn modelId="{2B5E163C-8C7A-4D08-ABD7-7794A6EE2003}" srcId="{5D588C07-DAFA-47FF-AA64-66EFAF06A755}" destId="{4ED7A68A-025A-4C06-8C7F-F881DD7438B9}" srcOrd="0" destOrd="0" parTransId="{DA2C0ED1-DB9C-4325-BA9A-7C5B16242D92}" sibTransId="{820BB327-24E4-4D89-A6C0-44D318EF687E}"/>
    <dgm:cxn modelId="{4E68F616-A63C-495D-A561-186A4A9CD047}" type="presOf" srcId="{AFD43D15-0DC6-4058-B2C7-C83C6583D361}" destId="{49E3A9EE-2116-4C8F-A512-107B52B476C8}" srcOrd="0" destOrd="0" presId="urn:microsoft.com/office/officeart/2005/8/layout/cycle5"/>
    <dgm:cxn modelId="{5C50FBF1-9D68-4F71-8FA6-2631279DA013}" type="presOf" srcId="{4ED7A68A-025A-4C06-8C7F-F881DD7438B9}" destId="{D3EC3A17-0385-4DD0-914D-CEE8038A4F72}" srcOrd="0" destOrd="0" presId="urn:microsoft.com/office/officeart/2005/8/layout/cycle5"/>
    <dgm:cxn modelId="{FF31FCA7-CF3F-406B-BAF5-8F7EB0FA876F}" srcId="{5D588C07-DAFA-47FF-AA64-66EFAF06A755}" destId="{AA96E81C-8FFA-489F-B909-AB49E5D66BED}" srcOrd="3" destOrd="0" parTransId="{580A51D3-14B8-4823-AE32-B83276055225}" sibTransId="{1D3BD452-B679-4151-838D-7B5CDC1FA816}"/>
    <dgm:cxn modelId="{C9C6DF93-9A94-4D02-9F36-7E62DF07F589}" srcId="{5D588C07-DAFA-47FF-AA64-66EFAF06A755}" destId="{0055147B-BF50-4F28-9205-7E8078AB0676}" srcOrd="1" destOrd="0" parTransId="{2AB4A8B0-BD54-464B-8712-327FCEF95C1A}" sibTransId="{FAEA1AFD-313A-49FF-9978-D6CAB35EE33F}"/>
    <dgm:cxn modelId="{322B74BC-F332-4FC9-A860-8F02C9CA7988}" type="presOf" srcId="{36617C74-228D-4C7F-B0BB-02F713E11680}" destId="{EB297E0F-8CAD-4FA8-9324-8A072CE42B41}" srcOrd="0" destOrd="0" presId="urn:microsoft.com/office/officeart/2005/8/layout/cycle5"/>
    <dgm:cxn modelId="{86A388A1-1395-48A4-B989-8E29F68BF062}" type="presOf" srcId="{0055147B-BF50-4F28-9205-7E8078AB0676}" destId="{A7F774E0-622C-4BA7-BA65-2E3061BCDB6C}" srcOrd="0" destOrd="0" presId="urn:microsoft.com/office/officeart/2005/8/layout/cycle5"/>
    <dgm:cxn modelId="{04121125-8620-445A-9F4D-55E8CEC9DB6C}" type="presParOf" srcId="{B91673F6-1DE8-44C3-8E57-16A69150BC6F}" destId="{D3EC3A17-0385-4DD0-914D-CEE8038A4F72}" srcOrd="0" destOrd="0" presId="urn:microsoft.com/office/officeart/2005/8/layout/cycle5"/>
    <dgm:cxn modelId="{744A7AB6-0BC9-4AA7-B4CA-8CE0DE2ACF5F}" type="presParOf" srcId="{B91673F6-1DE8-44C3-8E57-16A69150BC6F}" destId="{56169ACD-800E-4536-A19F-5F1F34BB4E28}" srcOrd="1" destOrd="0" presId="urn:microsoft.com/office/officeart/2005/8/layout/cycle5"/>
    <dgm:cxn modelId="{136E223B-807F-4E6A-B9E4-15851537609A}" type="presParOf" srcId="{B91673F6-1DE8-44C3-8E57-16A69150BC6F}" destId="{4FD11740-E8DB-4DAD-8434-005929C8C383}" srcOrd="2" destOrd="0" presId="urn:microsoft.com/office/officeart/2005/8/layout/cycle5"/>
    <dgm:cxn modelId="{47431AF6-EC48-4B81-B380-EBC6D5157958}" type="presParOf" srcId="{B91673F6-1DE8-44C3-8E57-16A69150BC6F}" destId="{A7F774E0-622C-4BA7-BA65-2E3061BCDB6C}" srcOrd="3" destOrd="0" presId="urn:microsoft.com/office/officeart/2005/8/layout/cycle5"/>
    <dgm:cxn modelId="{7D26BFA0-7B20-4235-A921-E31BD6C89A2E}" type="presParOf" srcId="{B91673F6-1DE8-44C3-8E57-16A69150BC6F}" destId="{B6A17C82-5AE0-4990-9642-64A85091CB10}" srcOrd="4" destOrd="0" presId="urn:microsoft.com/office/officeart/2005/8/layout/cycle5"/>
    <dgm:cxn modelId="{7335D61D-ABDB-446C-8C2A-0C6E43A1B494}" type="presParOf" srcId="{B91673F6-1DE8-44C3-8E57-16A69150BC6F}" destId="{9020B41F-F691-476F-8C03-8D198CE2E127}" srcOrd="5" destOrd="0" presId="urn:microsoft.com/office/officeart/2005/8/layout/cycle5"/>
    <dgm:cxn modelId="{326748AE-A1CD-444B-BE08-FB8EDF6D7A1A}" type="presParOf" srcId="{B91673F6-1DE8-44C3-8E57-16A69150BC6F}" destId="{49E3A9EE-2116-4C8F-A512-107B52B476C8}" srcOrd="6" destOrd="0" presId="urn:microsoft.com/office/officeart/2005/8/layout/cycle5"/>
    <dgm:cxn modelId="{715E00C5-C690-4D04-8AD1-774C5F404005}" type="presParOf" srcId="{B91673F6-1DE8-44C3-8E57-16A69150BC6F}" destId="{2CAC5F33-9F56-452B-91C3-8FF02C007023}" srcOrd="7" destOrd="0" presId="urn:microsoft.com/office/officeart/2005/8/layout/cycle5"/>
    <dgm:cxn modelId="{A7E26550-01B5-4FA0-866C-905E85501916}" type="presParOf" srcId="{B91673F6-1DE8-44C3-8E57-16A69150BC6F}" destId="{EB297E0F-8CAD-4FA8-9324-8A072CE42B41}" srcOrd="8" destOrd="0" presId="urn:microsoft.com/office/officeart/2005/8/layout/cycle5"/>
    <dgm:cxn modelId="{601287D5-E966-4762-BDDD-F22D680A68F2}" type="presParOf" srcId="{B91673F6-1DE8-44C3-8E57-16A69150BC6F}" destId="{EC508520-730F-463E-89EC-9EBB512A661C}" srcOrd="9" destOrd="0" presId="urn:microsoft.com/office/officeart/2005/8/layout/cycle5"/>
    <dgm:cxn modelId="{1120BFB7-7CC2-4C1B-AEA5-E3F01011246F}" type="presParOf" srcId="{B91673F6-1DE8-44C3-8E57-16A69150BC6F}" destId="{40071576-E0F1-4EA8-9574-0EBC1C832C94}" srcOrd="10" destOrd="0" presId="urn:microsoft.com/office/officeart/2005/8/layout/cycle5"/>
    <dgm:cxn modelId="{9BCBF701-4750-4715-812F-9DB8EED94887}" type="presParOf" srcId="{B91673F6-1DE8-44C3-8E57-16A69150BC6F}" destId="{AC3AC925-0220-4D56-A950-3718B9E5D5BB}" srcOrd="11" destOrd="0" presId="urn:microsoft.com/office/officeart/2005/8/layout/cycle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0F63D2-5580-42AB-B0DF-61210FB25BA5}">
      <dsp:nvSpPr>
        <dsp:cNvPr id="0" name=""/>
        <dsp:cNvSpPr/>
      </dsp:nvSpPr>
      <dsp:spPr>
        <a:xfrm>
          <a:off x="2481" y="0"/>
          <a:ext cx="2208702" cy="744699"/>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zh-CN" altLang="en-US" sz="1600" b="1" kern="1200" dirty="0" smtClean="0">
              <a:latin typeface="微软雅黑" pitchFamily="34" charset="-122"/>
              <a:ea typeface="微软雅黑" pitchFamily="34" charset="-122"/>
            </a:rPr>
            <a:t>当地产业布局</a:t>
          </a:r>
        </a:p>
      </dsp:txBody>
      <dsp:txXfrm>
        <a:off x="374831" y="0"/>
        <a:ext cx="1464003" cy="744699"/>
      </dsp:txXfrm>
    </dsp:sp>
    <dsp:sp modelId="{C40123FB-34AC-4539-BE2A-84347EE7C5DD}">
      <dsp:nvSpPr>
        <dsp:cNvPr id="0" name=""/>
        <dsp:cNvSpPr/>
      </dsp:nvSpPr>
      <dsp:spPr>
        <a:xfrm>
          <a:off x="1990314" y="0"/>
          <a:ext cx="2208702" cy="744699"/>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100000"/>
            </a:lnSpc>
            <a:spcBef>
              <a:spcPct val="0"/>
            </a:spcBef>
            <a:spcAft>
              <a:spcPts val="0"/>
            </a:spcAft>
          </a:pPr>
          <a:r>
            <a:rPr lang="zh-CN" altLang="en-US" sz="1600" b="1" kern="1200" dirty="0" smtClean="0">
              <a:latin typeface="微软雅黑" pitchFamily="34" charset="-122"/>
              <a:ea typeface="微软雅黑" pitchFamily="34" charset="-122"/>
            </a:rPr>
            <a:t>当地产业人才需求现状</a:t>
          </a:r>
          <a:endParaRPr lang="zh-CN" altLang="en-US" sz="1600" b="1" kern="1200" dirty="0">
            <a:latin typeface="微软雅黑" pitchFamily="34" charset="-122"/>
            <a:ea typeface="微软雅黑" pitchFamily="34" charset="-122"/>
          </a:endParaRPr>
        </a:p>
      </dsp:txBody>
      <dsp:txXfrm>
        <a:off x="2362664" y="0"/>
        <a:ext cx="1464003" cy="744699"/>
      </dsp:txXfrm>
    </dsp:sp>
    <dsp:sp modelId="{EAABF09E-6289-4A77-87A6-70EE0F4A71CE}">
      <dsp:nvSpPr>
        <dsp:cNvPr id="0" name=""/>
        <dsp:cNvSpPr/>
      </dsp:nvSpPr>
      <dsp:spPr>
        <a:xfrm>
          <a:off x="3978146" y="0"/>
          <a:ext cx="2208702" cy="744699"/>
        </a:xfrm>
        <a:prstGeom prst="chevron">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zh-CN" altLang="en-US" sz="1600" b="1" kern="1200" dirty="0" smtClean="0">
              <a:latin typeface="微软雅黑" pitchFamily="34" charset="-122"/>
              <a:ea typeface="微软雅黑" pitchFamily="34" charset="-122"/>
            </a:rPr>
            <a:t>当地产业人才需求类型</a:t>
          </a:r>
        </a:p>
      </dsp:txBody>
      <dsp:txXfrm>
        <a:off x="4350496" y="0"/>
        <a:ext cx="1464003" cy="744699"/>
      </dsp:txXfrm>
    </dsp:sp>
    <dsp:sp modelId="{C2502BAC-ED6A-40CB-A437-7A2F6584F7FF}">
      <dsp:nvSpPr>
        <dsp:cNvPr id="0" name=""/>
        <dsp:cNvSpPr/>
      </dsp:nvSpPr>
      <dsp:spPr>
        <a:xfrm>
          <a:off x="5965979" y="0"/>
          <a:ext cx="2208702" cy="744699"/>
        </a:xfrm>
        <a:prstGeom prst="chevron">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100000"/>
            </a:lnSpc>
            <a:spcBef>
              <a:spcPct val="0"/>
            </a:spcBef>
            <a:spcAft>
              <a:spcPts val="0"/>
            </a:spcAft>
          </a:pPr>
          <a:r>
            <a:rPr lang="zh-CN" altLang="en-US" sz="1600" b="1" kern="1200" dirty="0" smtClean="0">
              <a:latin typeface="微软雅黑" pitchFamily="34" charset="-122"/>
              <a:ea typeface="微软雅黑" pitchFamily="34" charset="-122"/>
            </a:rPr>
            <a:t>当地院校学科专业设置现状</a:t>
          </a:r>
          <a:endParaRPr lang="zh-CN" altLang="en-US" sz="1600" b="1" kern="1200" dirty="0">
            <a:latin typeface="微软雅黑" pitchFamily="34" charset="-122"/>
            <a:ea typeface="微软雅黑" pitchFamily="34" charset="-122"/>
          </a:endParaRPr>
        </a:p>
      </dsp:txBody>
      <dsp:txXfrm>
        <a:off x="6338329" y="0"/>
        <a:ext cx="1464003" cy="744699"/>
      </dsp:txXfrm>
    </dsp:sp>
    <dsp:sp modelId="{9AC00F8C-F220-4725-A337-CC0CD0C80211}">
      <dsp:nvSpPr>
        <dsp:cNvPr id="0" name=""/>
        <dsp:cNvSpPr/>
      </dsp:nvSpPr>
      <dsp:spPr>
        <a:xfrm>
          <a:off x="7953811" y="0"/>
          <a:ext cx="2208702" cy="744699"/>
        </a:xfrm>
        <a:prstGeom prst="chevron">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100000"/>
            </a:lnSpc>
            <a:spcBef>
              <a:spcPct val="0"/>
            </a:spcBef>
            <a:spcAft>
              <a:spcPts val="0"/>
            </a:spcAft>
          </a:pPr>
          <a:r>
            <a:rPr lang="zh-CN" altLang="en-US" sz="1600" b="1" kern="1200" dirty="0" smtClean="0">
              <a:latin typeface="微软雅黑" panose="020B0503020204020204" pitchFamily="34" charset="-122"/>
              <a:ea typeface="微软雅黑" panose="020B0503020204020204" pitchFamily="34" charset="-122"/>
            </a:rPr>
            <a:t>院校专业设置情况</a:t>
          </a:r>
          <a:endParaRPr lang="zh-CN" altLang="en-US" sz="1600" b="1" kern="1200" dirty="0">
            <a:latin typeface="微软雅黑" panose="020B0503020204020204" pitchFamily="34" charset="-122"/>
            <a:ea typeface="微软雅黑" panose="020B0503020204020204" pitchFamily="34" charset="-122"/>
          </a:endParaRPr>
        </a:p>
      </dsp:txBody>
      <dsp:txXfrm>
        <a:off x="8326161" y="0"/>
        <a:ext cx="1464003" cy="7446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21B0C7-F1B3-4FC9-8F44-13169094FD0F}">
      <dsp:nvSpPr>
        <dsp:cNvPr id="0" name=""/>
        <dsp:cNvSpPr/>
      </dsp:nvSpPr>
      <dsp:spPr>
        <a:xfrm>
          <a:off x="3158137" y="2198459"/>
          <a:ext cx="1468793" cy="864003"/>
        </a:xfrm>
        <a:prstGeom prst="roundRect">
          <a:avLst>
            <a:gd name="adj" fmla="val 10000"/>
          </a:avLst>
        </a:prstGeom>
        <a:solidFill>
          <a:schemeClr val="lt1">
            <a:alpha val="90000"/>
            <a:hueOff val="0"/>
            <a:satOff val="0"/>
            <a:lumOff val="0"/>
            <a:alphaOff val="0"/>
          </a:schemeClr>
        </a:solidFill>
        <a:ln w="12700" cap="flat" cmpd="sng" algn="ctr">
          <a:solidFill>
            <a:schemeClr val="accent4">
              <a:alpha val="90000"/>
              <a:hueOff val="0"/>
              <a:satOff val="0"/>
              <a:lumOff val="0"/>
              <a:alphaOff val="-26667"/>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教学资源数据中心</a:t>
          </a:r>
          <a:endParaRPr lang="zh-CN" altLang="en-US" sz="1400" kern="1200" dirty="0">
            <a:latin typeface="微软雅黑" pitchFamily="34" charset="-122"/>
            <a:ea typeface="微软雅黑" pitchFamily="34" charset="-122"/>
          </a:endParaRPr>
        </a:p>
      </dsp:txBody>
      <dsp:txXfrm>
        <a:off x="3617754" y="2433439"/>
        <a:ext cx="990197" cy="610044"/>
      </dsp:txXfrm>
    </dsp:sp>
    <dsp:sp modelId="{3E095A18-4E1E-45FC-A621-EE1576474EE2}">
      <dsp:nvSpPr>
        <dsp:cNvPr id="0" name=""/>
        <dsp:cNvSpPr/>
      </dsp:nvSpPr>
      <dsp:spPr>
        <a:xfrm>
          <a:off x="536084" y="2198459"/>
          <a:ext cx="1664917" cy="864003"/>
        </a:xfrm>
        <a:prstGeom prst="roundRect">
          <a:avLst>
            <a:gd name="adj" fmla="val 10000"/>
          </a:avLst>
        </a:prstGeom>
        <a:solidFill>
          <a:schemeClr val="lt1">
            <a:alpha val="90000"/>
            <a:hueOff val="0"/>
            <a:satOff val="0"/>
            <a:lumOff val="0"/>
            <a:alphaOff val="0"/>
          </a:schemeClr>
        </a:solidFill>
        <a:ln w="12700" cap="flat" cmpd="sng" algn="ctr">
          <a:solidFill>
            <a:schemeClr val="accent4">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系列教辅资源专业制作</a:t>
          </a:r>
          <a:endParaRPr lang="zh-CN" altLang="en-US" sz="1400" kern="1200" dirty="0">
            <a:latin typeface="微软雅黑" pitchFamily="34" charset="-122"/>
            <a:ea typeface="微软雅黑" pitchFamily="34" charset="-122"/>
          </a:endParaRPr>
        </a:p>
      </dsp:txBody>
      <dsp:txXfrm>
        <a:off x="555063" y="2433439"/>
        <a:ext cx="1127484" cy="610044"/>
      </dsp:txXfrm>
    </dsp:sp>
    <dsp:sp modelId="{A9A29613-2200-4186-9E4A-6512903382E8}">
      <dsp:nvSpPr>
        <dsp:cNvPr id="0" name=""/>
        <dsp:cNvSpPr/>
      </dsp:nvSpPr>
      <dsp:spPr>
        <a:xfrm>
          <a:off x="3004315" y="69038"/>
          <a:ext cx="1776438" cy="864003"/>
        </a:xfrm>
        <a:prstGeom prst="roundRect">
          <a:avLst>
            <a:gd name="adj" fmla="val 10000"/>
          </a:avLst>
        </a:prstGeom>
        <a:solidFill>
          <a:schemeClr val="lt1">
            <a:alpha val="90000"/>
            <a:hueOff val="0"/>
            <a:satOff val="0"/>
            <a:lumOff val="0"/>
            <a:alphaOff val="0"/>
          </a:schemeClr>
        </a:solidFill>
        <a:ln w="12700" cap="flat" cmpd="sng" algn="ctr">
          <a:solidFill>
            <a:schemeClr val="accent4">
              <a:alpha val="90000"/>
              <a:hueOff val="0"/>
              <a:satOff val="0"/>
              <a:lumOff val="0"/>
              <a:alphaOff val="-13333"/>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虚拟仿真实验教学平台</a:t>
          </a:r>
          <a:endParaRPr lang="zh-CN" altLang="en-US" sz="1400" kern="1200" dirty="0">
            <a:latin typeface="微软雅黑" pitchFamily="34" charset="-122"/>
            <a:ea typeface="微软雅黑" pitchFamily="34" charset="-122"/>
          </a:endParaRPr>
        </a:p>
      </dsp:txBody>
      <dsp:txXfrm>
        <a:off x="3556225" y="88017"/>
        <a:ext cx="1205548" cy="610044"/>
      </dsp:txXfrm>
    </dsp:sp>
    <dsp:sp modelId="{72937519-9131-47E3-AD72-84A0CA233683}">
      <dsp:nvSpPr>
        <dsp:cNvPr id="0" name=""/>
        <dsp:cNvSpPr/>
      </dsp:nvSpPr>
      <dsp:spPr>
        <a:xfrm>
          <a:off x="438417" y="69038"/>
          <a:ext cx="1860252" cy="864003"/>
        </a:xfrm>
        <a:prstGeom prst="roundRect">
          <a:avLst>
            <a:gd name="adj" fmla="val 10000"/>
          </a:avLst>
        </a:prstGeom>
        <a:solidFill>
          <a:schemeClr val="lt1">
            <a:alpha val="90000"/>
            <a:hueOff val="0"/>
            <a:satOff val="0"/>
            <a:lumOff val="0"/>
            <a:alphaOff val="0"/>
          </a:schemeClr>
        </a:solidFill>
        <a:ln w="12700" cap="flat" cmpd="sng" algn="ctr">
          <a:solidFill>
            <a:schemeClr val="accent4">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教学质量提升“易”课程包</a:t>
          </a:r>
          <a:endParaRPr lang="zh-CN" altLang="en-US" sz="1400" kern="1200" dirty="0">
            <a:latin typeface="微软雅黑" pitchFamily="34" charset="-122"/>
            <a:ea typeface="微软雅黑" pitchFamily="34" charset="-122"/>
          </a:endParaRPr>
        </a:p>
      </dsp:txBody>
      <dsp:txXfrm>
        <a:off x="457396" y="88017"/>
        <a:ext cx="1264218" cy="610044"/>
      </dsp:txXfrm>
    </dsp:sp>
    <dsp:sp modelId="{F09D0F2A-1215-4375-833D-5D9C6BC50FB0}">
      <dsp:nvSpPr>
        <dsp:cNvPr id="0" name=""/>
        <dsp:cNvSpPr/>
      </dsp:nvSpPr>
      <dsp:spPr>
        <a:xfrm>
          <a:off x="1222330" y="186868"/>
          <a:ext cx="1355940" cy="1339194"/>
        </a:xfrm>
        <a:prstGeom prst="pieWedge">
          <a:avLst/>
        </a:prstGeom>
        <a:solidFill>
          <a:schemeClr val="accent4">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zh-CN" altLang="en-US" sz="1700" b="1" kern="1200" smtClean="0">
              <a:latin typeface="微软雅黑" pitchFamily="34" charset="-122"/>
              <a:ea typeface="微软雅黑" pitchFamily="34" charset="-122"/>
            </a:rPr>
            <a:t>理论教学</a:t>
          </a:r>
          <a:endParaRPr lang="zh-CN" altLang="en-US" sz="1700" b="1" kern="1200" dirty="0">
            <a:latin typeface="微软雅黑" pitchFamily="34" charset="-122"/>
            <a:ea typeface="微软雅黑" pitchFamily="34" charset="-122"/>
          </a:endParaRPr>
        </a:p>
      </dsp:txBody>
      <dsp:txXfrm>
        <a:off x="1619476" y="579109"/>
        <a:ext cx="958794" cy="946953"/>
      </dsp:txXfrm>
    </dsp:sp>
    <dsp:sp modelId="{3AAA4571-C331-426A-BECA-291858ADC52D}">
      <dsp:nvSpPr>
        <dsp:cNvPr id="0" name=""/>
        <dsp:cNvSpPr/>
      </dsp:nvSpPr>
      <dsp:spPr>
        <a:xfrm rot="5400000">
          <a:off x="2649273" y="178495"/>
          <a:ext cx="1339194" cy="1355940"/>
        </a:xfrm>
        <a:prstGeom prst="pieWedge">
          <a:avLst/>
        </a:prstGeom>
        <a:solidFill>
          <a:schemeClr val="accent4">
            <a:alpha val="90000"/>
            <a:hueOff val="0"/>
            <a:satOff val="0"/>
            <a:lumOff val="0"/>
            <a:alphaOff val="-13333"/>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zh-CN" altLang="en-US" sz="1700" b="1" kern="1200" dirty="0" smtClean="0">
              <a:latin typeface="微软雅黑" pitchFamily="34" charset="-122"/>
              <a:ea typeface="微软雅黑" pitchFamily="34" charset="-122"/>
            </a:rPr>
            <a:t>实验教学</a:t>
          </a:r>
          <a:endParaRPr lang="zh-CN" altLang="en-US" sz="1700" b="1" kern="1200" dirty="0">
            <a:latin typeface="微软雅黑" pitchFamily="34" charset="-122"/>
            <a:ea typeface="微软雅黑" pitchFamily="34" charset="-122"/>
          </a:endParaRPr>
        </a:p>
      </dsp:txBody>
      <dsp:txXfrm rot="-5400000">
        <a:off x="2640901" y="579109"/>
        <a:ext cx="958794" cy="946953"/>
      </dsp:txXfrm>
    </dsp:sp>
    <dsp:sp modelId="{B7F3A998-54DA-4E96-8FF1-4A0D584B6108}">
      <dsp:nvSpPr>
        <dsp:cNvPr id="0" name=""/>
        <dsp:cNvSpPr/>
      </dsp:nvSpPr>
      <dsp:spPr>
        <a:xfrm rot="10800000">
          <a:off x="2640900" y="1605438"/>
          <a:ext cx="1355940" cy="1339194"/>
        </a:xfrm>
        <a:prstGeom prst="pieWedge">
          <a:avLst/>
        </a:prstGeom>
        <a:solidFill>
          <a:schemeClr val="accent4">
            <a:alpha val="90000"/>
            <a:hueOff val="0"/>
            <a:satOff val="0"/>
            <a:lumOff val="0"/>
            <a:alphaOff val="-26667"/>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zh-CN" altLang="en-US" sz="1700" b="1" kern="1200" smtClean="0">
              <a:solidFill>
                <a:schemeClr val="bg1"/>
              </a:solidFill>
              <a:latin typeface="微软雅黑" pitchFamily="34" charset="-122"/>
              <a:ea typeface="微软雅黑" pitchFamily="34" charset="-122"/>
            </a:rPr>
            <a:t>资源中心</a:t>
          </a:r>
          <a:endParaRPr lang="zh-CN" altLang="en-US" sz="1700" b="1" kern="1200" dirty="0">
            <a:solidFill>
              <a:schemeClr val="bg1"/>
            </a:solidFill>
            <a:latin typeface="微软雅黑" pitchFamily="34" charset="-122"/>
            <a:ea typeface="微软雅黑" pitchFamily="34" charset="-122"/>
          </a:endParaRPr>
        </a:p>
      </dsp:txBody>
      <dsp:txXfrm rot="10800000">
        <a:off x="2640900" y="1605438"/>
        <a:ext cx="958794" cy="946953"/>
      </dsp:txXfrm>
    </dsp:sp>
    <dsp:sp modelId="{AD061963-5293-48A3-9422-B26C2C9530F7}">
      <dsp:nvSpPr>
        <dsp:cNvPr id="0" name=""/>
        <dsp:cNvSpPr/>
      </dsp:nvSpPr>
      <dsp:spPr>
        <a:xfrm rot="16200000">
          <a:off x="1230703" y="1597066"/>
          <a:ext cx="1339194" cy="1355940"/>
        </a:xfrm>
        <a:prstGeom prst="pieWedge">
          <a:avLst/>
        </a:prstGeom>
        <a:solidFill>
          <a:schemeClr val="accent4">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zh-CN" altLang="en-US" sz="1700" b="1" kern="1200" dirty="0" smtClean="0">
              <a:latin typeface="微软雅黑" pitchFamily="34" charset="-122"/>
              <a:ea typeface="微软雅黑" pitchFamily="34" charset="-122"/>
            </a:rPr>
            <a:t>个性定制</a:t>
          </a:r>
          <a:endParaRPr lang="zh-CN" altLang="en-US" sz="1700" b="1" kern="1200" dirty="0">
            <a:latin typeface="微软雅黑" pitchFamily="34" charset="-122"/>
            <a:ea typeface="微软雅黑" pitchFamily="34" charset="-122"/>
          </a:endParaRPr>
        </a:p>
      </dsp:txBody>
      <dsp:txXfrm rot="5400000">
        <a:off x="1619477" y="1605439"/>
        <a:ext cx="958794" cy="946953"/>
      </dsp:txXfrm>
    </dsp:sp>
    <dsp:sp modelId="{6C69FB8F-ACB4-4D95-B79B-A74EAFE79AC4}">
      <dsp:nvSpPr>
        <dsp:cNvPr id="0" name=""/>
        <dsp:cNvSpPr/>
      </dsp:nvSpPr>
      <dsp:spPr>
        <a:xfrm>
          <a:off x="2375505" y="1283915"/>
          <a:ext cx="468159" cy="407095"/>
        </a:xfrm>
        <a:prstGeom prst="circularArrow">
          <a:avLst/>
        </a:prstGeom>
        <a:solidFill>
          <a:schemeClr val="accent4">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55866D5-EBE5-4B0C-867B-6A4CB36ED9F8}">
      <dsp:nvSpPr>
        <dsp:cNvPr id="0" name=""/>
        <dsp:cNvSpPr/>
      </dsp:nvSpPr>
      <dsp:spPr>
        <a:xfrm rot="10800000">
          <a:off x="2375505" y="1440490"/>
          <a:ext cx="468159" cy="407095"/>
        </a:xfrm>
        <a:prstGeom prst="circularArrow">
          <a:avLst/>
        </a:prstGeom>
        <a:solidFill>
          <a:schemeClr val="accent4">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A75A8D-709A-434F-8A03-C0AD9DCE456D}">
      <dsp:nvSpPr>
        <dsp:cNvPr id="0" name=""/>
        <dsp:cNvSpPr/>
      </dsp:nvSpPr>
      <dsp:spPr>
        <a:xfrm>
          <a:off x="0" y="0"/>
          <a:ext cx="5969946" cy="1295687"/>
        </a:xfrm>
        <a:prstGeom prst="rightArrow">
          <a:avLst/>
        </a:prstGeom>
        <a:solidFill>
          <a:srgbClr val="8064A2">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074C35FE-7E05-4A36-8176-FD1FFCBD0596}">
      <dsp:nvSpPr>
        <dsp:cNvPr id="0" name=""/>
        <dsp:cNvSpPr/>
      </dsp:nvSpPr>
      <dsp:spPr>
        <a:xfrm>
          <a:off x="34153" y="388706"/>
          <a:ext cx="1053449" cy="518275"/>
        </a:xfrm>
        <a:prstGeom prst="roundRect">
          <a:avLst/>
        </a:prstGeom>
        <a:solidFill>
          <a:srgbClr val="8064A2">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ts val="0"/>
            </a:spcAft>
          </a:pPr>
          <a:r>
            <a:rPr lang="zh-CN" altLang="en-US" sz="1400" b="1" kern="1200" dirty="0">
              <a:solidFill>
                <a:sysClr val="window" lastClr="FFFFFF"/>
              </a:solidFill>
              <a:latin typeface="微软雅黑" panose="020B0503020204020204" pitchFamily="34" charset="-122"/>
              <a:ea typeface="微软雅黑" panose="020B0503020204020204" pitchFamily="34" charset="-122"/>
              <a:cs typeface="+mn-cs"/>
            </a:rPr>
            <a:t>创新创业</a:t>
          </a:r>
          <a:endParaRPr lang="en-US" altLang="zh-CN" sz="1400" b="1" kern="1200" dirty="0">
            <a:solidFill>
              <a:sysClr val="window" lastClr="FFFFFF"/>
            </a:solidFill>
            <a:latin typeface="微软雅黑" panose="020B0503020204020204" pitchFamily="34" charset="-122"/>
            <a:ea typeface="微软雅黑" panose="020B0503020204020204" pitchFamily="34" charset="-122"/>
            <a:cs typeface="+mn-cs"/>
          </a:endParaRPr>
        </a:p>
        <a:p>
          <a:pPr lvl="0" algn="ctr" defTabSz="622300">
            <a:lnSpc>
              <a:spcPct val="90000"/>
            </a:lnSpc>
            <a:spcBef>
              <a:spcPct val="0"/>
            </a:spcBef>
            <a:spcAft>
              <a:spcPts val="0"/>
            </a:spcAft>
          </a:pPr>
          <a:r>
            <a:rPr lang="zh-CN" altLang="en-US" sz="1400" b="1" kern="1200" dirty="0">
              <a:solidFill>
                <a:sysClr val="window" lastClr="FFFFFF"/>
              </a:solidFill>
              <a:latin typeface="微软雅黑" panose="020B0503020204020204" pitchFamily="34" charset="-122"/>
              <a:ea typeface="微软雅黑" panose="020B0503020204020204" pitchFamily="34" charset="-122"/>
              <a:cs typeface="+mn-cs"/>
            </a:rPr>
            <a:t>文化熏陶</a:t>
          </a:r>
        </a:p>
      </dsp:txBody>
      <dsp:txXfrm>
        <a:off x="59453" y="414006"/>
        <a:ext cx="1002849" cy="467675"/>
      </dsp:txXfrm>
    </dsp:sp>
    <dsp:sp modelId="{A724122E-4719-4277-9AC8-E16235D86D74}">
      <dsp:nvSpPr>
        <dsp:cNvPr id="0" name=""/>
        <dsp:cNvSpPr/>
      </dsp:nvSpPr>
      <dsp:spPr>
        <a:xfrm>
          <a:off x="1306473" y="388706"/>
          <a:ext cx="876324" cy="518275"/>
        </a:xfrm>
        <a:prstGeom prst="roundRect">
          <a:avLst/>
        </a:prstGeom>
        <a:solidFill>
          <a:srgbClr val="8064A2">
            <a:hueOff val="-1116192"/>
            <a:satOff val="6725"/>
            <a:lumOff val="539"/>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ts val="0"/>
            </a:spcAft>
          </a:pPr>
          <a:r>
            <a:rPr lang="zh-CN" altLang="en-US" sz="1400" b="1" kern="1200" dirty="0">
              <a:solidFill>
                <a:sysClr val="window" lastClr="FFFFFF"/>
              </a:solidFill>
              <a:latin typeface="微软雅黑" panose="020B0503020204020204" pitchFamily="34" charset="-122"/>
              <a:ea typeface="微软雅黑" panose="020B0503020204020204" pitchFamily="34" charset="-122"/>
              <a:cs typeface="+mn-cs"/>
            </a:rPr>
            <a:t>创新思维训练</a:t>
          </a:r>
        </a:p>
      </dsp:txBody>
      <dsp:txXfrm>
        <a:off x="1331773" y="414006"/>
        <a:ext cx="825724" cy="467675"/>
      </dsp:txXfrm>
    </dsp:sp>
    <dsp:sp modelId="{EA9C3EC2-12DD-4D31-8199-B4865CDE1617}">
      <dsp:nvSpPr>
        <dsp:cNvPr id="0" name=""/>
        <dsp:cNvSpPr/>
      </dsp:nvSpPr>
      <dsp:spPr>
        <a:xfrm>
          <a:off x="2451291" y="388706"/>
          <a:ext cx="933011" cy="518275"/>
        </a:xfrm>
        <a:prstGeom prst="roundRect">
          <a:avLst/>
        </a:prstGeom>
        <a:solidFill>
          <a:srgbClr val="8064A2">
            <a:hueOff val="-2232385"/>
            <a:satOff val="13449"/>
            <a:lumOff val="1078"/>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dirty="0">
              <a:solidFill>
                <a:sysClr val="window" lastClr="FFFFFF"/>
              </a:solidFill>
              <a:latin typeface="微软雅黑" panose="020B0503020204020204" pitchFamily="34" charset="-122"/>
              <a:ea typeface="微软雅黑" panose="020B0503020204020204" pitchFamily="34" charset="-122"/>
              <a:cs typeface="+mn-cs"/>
            </a:rPr>
            <a:t>创客实践</a:t>
          </a:r>
        </a:p>
      </dsp:txBody>
      <dsp:txXfrm>
        <a:off x="2476591" y="414006"/>
        <a:ext cx="882411" cy="467675"/>
      </dsp:txXfrm>
    </dsp:sp>
    <dsp:sp modelId="{67D15CF9-5179-46A1-A660-198859E5E786}">
      <dsp:nvSpPr>
        <dsp:cNvPr id="0" name=""/>
        <dsp:cNvSpPr/>
      </dsp:nvSpPr>
      <dsp:spPr>
        <a:xfrm>
          <a:off x="3615960" y="388706"/>
          <a:ext cx="979028" cy="518275"/>
        </a:xfrm>
        <a:prstGeom prst="roundRect">
          <a:avLst/>
        </a:prstGeom>
        <a:solidFill>
          <a:srgbClr val="8064A2">
            <a:hueOff val="-3348577"/>
            <a:satOff val="20174"/>
            <a:lumOff val="1617"/>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dirty="0">
              <a:solidFill>
                <a:sysClr val="window" lastClr="FFFFFF"/>
              </a:solidFill>
              <a:latin typeface="微软雅黑" panose="020B0503020204020204" pitchFamily="34" charset="-122"/>
              <a:ea typeface="微软雅黑" panose="020B0503020204020204" pitchFamily="34" charset="-122"/>
              <a:cs typeface="+mn-cs"/>
            </a:rPr>
            <a:t>创业能力培养</a:t>
          </a:r>
        </a:p>
      </dsp:txBody>
      <dsp:txXfrm>
        <a:off x="3641260" y="414006"/>
        <a:ext cx="928428" cy="467675"/>
      </dsp:txXfrm>
    </dsp:sp>
    <dsp:sp modelId="{82699592-9DDB-4624-8A67-3BE34F82486E}">
      <dsp:nvSpPr>
        <dsp:cNvPr id="0" name=""/>
        <dsp:cNvSpPr/>
      </dsp:nvSpPr>
      <dsp:spPr>
        <a:xfrm>
          <a:off x="4800735" y="388706"/>
          <a:ext cx="912593" cy="518275"/>
        </a:xfrm>
        <a:prstGeom prst="roundRect">
          <a:avLst/>
        </a:prstGeom>
        <a:solidFill>
          <a:srgbClr val="8064A2">
            <a:hueOff val="-4464770"/>
            <a:satOff val="26899"/>
            <a:lumOff val="2156"/>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dirty="0">
              <a:solidFill>
                <a:sysClr val="window" lastClr="FFFFFF"/>
              </a:solidFill>
              <a:latin typeface="微软雅黑" panose="020B0503020204020204" pitchFamily="34" charset="-122"/>
              <a:ea typeface="微软雅黑" panose="020B0503020204020204" pitchFamily="34" charset="-122"/>
              <a:cs typeface="+mn-cs"/>
            </a:rPr>
            <a:t>孵化引领</a:t>
          </a:r>
        </a:p>
      </dsp:txBody>
      <dsp:txXfrm>
        <a:off x="4826035" y="414006"/>
        <a:ext cx="861993" cy="4676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75654C-8EE3-45A8-AAF9-6ADCE4ED8CDF}">
      <dsp:nvSpPr>
        <dsp:cNvPr id="0" name=""/>
        <dsp:cNvSpPr/>
      </dsp:nvSpPr>
      <dsp:spPr>
        <a:xfrm>
          <a:off x="645871" y="1846457"/>
          <a:ext cx="333650" cy="1589415"/>
        </a:xfrm>
        <a:custGeom>
          <a:avLst/>
          <a:gdLst/>
          <a:ahLst/>
          <a:cxnLst/>
          <a:rect l="0" t="0" r="0" b="0"/>
          <a:pathLst>
            <a:path>
              <a:moveTo>
                <a:pt x="0" y="0"/>
              </a:moveTo>
              <a:lnTo>
                <a:pt x="139118" y="0"/>
              </a:lnTo>
              <a:lnTo>
                <a:pt x="139118" y="1325439"/>
              </a:lnTo>
              <a:lnTo>
                <a:pt x="278236" y="1325439"/>
              </a:lnTo>
            </a:path>
          </a:pathLst>
        </a:custGeom>
        <a:noFill/>
        <a:ln w="25400" cap="flat" cmpd="sng" algn="ctr">
          <a:solidFill>
            <a:srgbClr val="4BACC6">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zh-CN" altLang="en-US" sz="1600" kern="1200">
            <a:solidFill>
              <a:sysClr val="windowText" lastClr="000000">
                <a:hueOff val="0"/>
                <a:satOff val="0"/>
                <a:lumOff val="0"/>
                <a:alphaOff val="0"/>
              </a:sysClr>
            </a:solidFill>
            <a:latin typeface="Calibri"/>
            <a:ea typeface="宋体"/>
            <a:cs typeface="+mn-cs"/>
          </a:endParaRPr>
        </a:p>
      </dsp:txBody>
      <dsp:txXfrm>
        <a:off x="772094" y="2600563"/>
        <a:ext cx="81202" cy="81202"/>
      </dsp:txXfrm>
    </dsp:sp>
    <dsp:sp modelId="{B489739F-9413-40C9-83DE-414AD18910C9}">
      <dsp:nvSpPr>
        <dsp:cNvPr id="0" name=""/>
        <dsp:cNvSpPr/>
      </dsp:nvSpPr>
      <dsp:spPr>
        <a:xfrm>
          <a:off x="645871" y="1846457"/>
          <a:ext cx="333650" cy="953649"/>
        </a:xfrm>
        <a:custGeom>
          <a:avLst/>
          <a:gdLst/>
          <a:ahLst/>
          <a:cxnLst/>
          <a:rect l="0" t="0" r="0" b="0"/>
          <a:pathLst>
            <a:path>
              <a:moveTo>
                <a:pt x="0" y="0"/>
              </a:moveTo>
              <a:lnTo>
                <a:pt x="139118" y="0"/>
              </a:lnTo>
              <a:lnTo>
                <a:pt x="139118" y="795263"/>
              </a:lnTo>
              <a:lnTo>
                <a:pt x="278236" y="795263"/>
              </a:lnTo>
            </a:path>
          </a:pathLst>
        </a:custGeom>
        <a:noFill/>
        <a:ln w="25400" cap="flat" cmpd="sng" algn="ctr">
          <a:solidFill>
            <a:srgbClr val="4BACC6">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zh-CN" altLang="en-US" sz="1600" kern="1200">
            <a:solidFill>
              <a:sysClr val="windowText" lastClr="000000">
                <a:hueOff val="0"/>
                <a:satOff val="0"/>
                <a:lumOff val="0"/>
                <a:alphaOff val="0"/>
              </a:sysClr>
            </a:solidFill>
            <a:latin typeface="Calibri"/>
            <a:ea typeface="宋体"/>
            <a:cs typeface="+mn-cs"/>
          </a:endParaRPr>
        </a:p>
      </dsp:txBody>
      <dsp:txXfrm>
        <a:off x="787437" y="2298023"/>
        <a:ext cx="50516" cy="50516"/>
      </dsp:txXfrm>
    </dsp:sp>
    <dsp:sp modelId="{311EA2C8-249F-44C8-A93A-D9BFA3543280}">
      <dsp:nvSpPr>
        <dsp:cNvPr id="0" name=""/>
        <dsp:cNvSpPr/>
      </dsp:nvSpPr>
      <dsp:spPr>
        <a:xfrm>
          <a:off x="645871" y="1846457"/>
          <a:ext cx="333650" cy="317883"/>
        </a:xfrm>
        <a:custGeom>
          <a:avLst/>
          <a:gdLst/>
          <a:ahLst/>
          <a:cxnLst/>
          <a:rect l="0" t="0" r="0" b="0"/>
          <a:pathLst>
            <a:path>
              <a:moveTo>
                <a:pt x="0" y="0"/>
              </a:moveTo>
              <a:lnTo>
                <a:pt x="139118" y="0"/>
              </a:lnTo>
              <a:lnTo>
                <a:pt x="139118" y="265087"/>
              </a:lnTo>
              <a:lnTo>
                <a:pt x="278236" y="265087"/>
              </a:lnTo>
            </a:path>
          </a:pathLst>
        </a:custGeom>
        <a:noFill/>
        <a:ln w="25400" cap="flat" cmpd="sng" algn="ctr">
          <a:solidFill>
            <a:srgbClr val="4BACC6">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zh-CN" altLang="en-US" sz="1600" kern="1200">
            <a:solidFill>
              <a:sysClr val="windowText" lastClr="000000">
                <a:hueOff val="0"/>
                <a:satOff val="0"/>
                <a:lumOff val="0"/>
                <a:alphaOff val="0"/>
              </a:sysClr>
            </a:solidFill>
            <a:latin typeface="Calibri"/>
            <a:ea typeface="宋体"/>
            <a:cs typeface="+mn-cs"/>
          </a:endParaRPr>
        </a:p>
      </dsp:txBody>
      <dsp:txXfrm>
        <a:off x="801175" y="1993878"/>
        <a:ext cx="23041" cy="23041"/>
      </dsp:txXfrm>
    </dsp:sp>
    <dsp:sp modelId="{36112F17-CEA8-4202-BE6B-36818E37B6D5}">
      <dsp:nvSpPr>
        <dsp:cNvPr id="0" name=""/>
        <dsp:cNvSpPr/>
      </dsp:nvSpPr>
      <dsp:spPr>
        <a:xfrm>
          <a:off x="645871" y="1528574"/>
          <a:ext cx="333650" cy="317883"/>
        </a:xfrm>
        <a:custGeom>
          <a:avLst/>
          <a:gdLst/>
          <a:ahLst/>
          <a:cxnLst/>
          <a:rect l="0" t="0" r="0" b="0"/>
          <a:pathLst>
            <a:path>
              <a:moveTo>
                <a:pt x="0" y="265087"/>
              </a:moveTo>
              <a:lnTo>
                <a:pt x="139118" y="265087"/>
              </a:lnTo>
              <a:lnTo>
                <a:pt x="139118" y="0"/>
              </a:lnTo>
              <a:lnTo>
                <a:pt x="278236" y="0"/>
              </a:lnTo>
            </a:path>
          </a:pathLst>
        </a:custGeom>
        <a:noFill/>
        <a:ln w="25400" cap="flat" cmpd="sng" algn="ctr">
          <a:solidFill>
            <a:srgbClr val="4BACC6">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zh-CN" altLang="en-US" sz="1600" kern="1200">
            <a:solidFill>
              <a:sysClr val="windowText" lastClr="000000">
                <a:hueOff val="0"/>
                <a:satOff val="0"/>
                <a:lumOff val="0"/>
                <a:alphaOff val="0"/>
              </a:sysClr>
            </a:solidFill>
            <a:latin typeface="Calibri"/>
            <a:ea typeface="宋体"/>
            <a:cs typeface="+mn-cs"/>
          </a:endParaRPr>
        </a:p>
      </dsp:txBody>
      <dsp:txXfrm>
        <a:off x="801175" y="1675994"/>
        <a:ext cx="23041" cy="23041"/>
      </dsp:txXfrm>
    </dsp:sp>
    <dsp:sp modelId="{2EFF926D-585C-40B2-97EF-D8390E74DFEA}">
      <dsp:nvSpPr>
        <dsp:cNvPr id="0" name=""/>
        <dsp:cNvSpPr/>
      </dsp:nvSpPr>
      <dsp:spPr>
        <a:xfrm>
          <a:off x="645871" y="892808"/>
          <a:ext cx="333650" cy="953649"/>
        </a:xfrm>
        <a:custGeom>
          <a:avLst/>
          <a:gdLst/>
          <a:ahLst/>
          <a:cxnLst/>
          <a:rect l="0" t="0" r="0" b="0"/>
          <a:pathLst>
            <a:path>
              <a:moveTo>
                <a:pt x="0" y="795263"/>
              </a:moveTo>
              <a:lnTo>
                <a:pt x="139118" y="795263"/>
              </a:lnTo>
              <a:lnTo>
                <a:pt x="139118" y="0"/>
              </a:lnTo>
              <a:lnTo>
                <a:pt x="278236" y="0"/>
              </a:lnTo>
            </a:path>
          </a:pathLst>
        </a:custGeom>
        <a:noFill/>
        <a:ln w="25400" cap="flat" cmpd="sng" algn="ctr">
          <a:solidFill>
            <a:srgbClr val="4BACC6">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zh-CN" altLang="en-US" sz="1600" kern="1200">
            <a:solidFill>
              <a:sysClr val="windowText" lastClr="000000">
                <a:hueOff val="0"/>
                <a:satOff val="0"/>
                <a:lumOff val="0"/>
                <a:alphaOff val="0"/>
              </a:sysClr>
            </a:solidFill>
            <a:latin typeface="Calibri"/>
            <a:ea typeface="宋体"/>
            <a:cs typeface="+mn-cs"/>
          </a:endParaRPr>
        </a:p>
      </dsp:txBody>
      <dsp:txXfrm>
        <a:off x="787437" y="1344374"/>
        <a:ext cx="50516" cy="50516"/>
      </dsp:txXfrm>
    </dsp:sp>
    <dsp:sp modelId="{BF7185E8-3009-4AAF-B3B6-F28CB230FE8B}">
      <dsp:nvSpPr>
        <dsp:cNvPr id="0" name=""/>
        <dsp:cNvSpPr/>
      </dsp:nvSpPr>
      <dsp:spPr>
        <a:xfrm>
          <a:off x="645871" y="257041"/>
          <a:ext cx="333650" cy="1589415"/>
        </a:xfrm>
        <a:custGeom>
          <a:avLst/>
          <a:gdLst/>
          <a:ahLst/>
          <a:cxnLst/>
          <a:rect l="0" t="0" r="0" b="0"/>
          <a:pathLst>
            <a:path>
              <a:moveTo>
                <a:pt x="0" y="1325439"/>
              </a:moveTo>
              <a:lnTo>
                <a:pt x="139118" y="1325439"/>
              </a:lnTo>
              <a:lnTo>
                <a:pt x="139118" y="0"/>
              </a:lnTo>
              <a:lnTo>
                <a:pt x="278236" y="0"/>
              </a:lnTo>
            </a:path>
          </a:pathLst>
        </a:custGeom>
        <a:noFill/>
        <a:ln w="25400" cap="flat" cmpd="sng" algn="ctr">
          <a:solidFill>
            <a:srgbClr val="4BACC6">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zh-CN" altLang="en-US" sz="1600" kern="1200">
            <a:solidFill>
              <a:sysClr val="windowText" lastClr="000000">
                <a:hueOff val="0"/>
                <a:satOff val="0"/>
                <a:lumOff val="0"/>
                <a:alphaOff val="0"/>
              </a:sysClr>
            </a:solidFill>
            <a:latin typeface="Calibri"/>
            <a:ea typeface="宋体"/>
            <a:cs typeface="+mn-cs"/>
          </a:endParaRPr>
        </a:p>
      </dsp:txBody>
      <dsp:txXfrm>
        <a:off x="772094" y="1011148"/>
        <a:ext cx="81202" cy="81202"/>
      </dsp:txXfrm>
    </dsp:sp>
    <dsp:sp modelId="{FEFD770A-0C0F-46A2-A3D3-CBCDBFF20B35}">
      <dsp:nvSpPr>
        <dsp:cNvPr id="0" name=""/>
        <dsp:cNvSpPr/>
      </dsp:nvSpPr>
      <dsp:spPr>
        <a:xfrm rot="16200000">
          <a:off x="-1263273" y="1658003"/>
          <a:ext cx="3441382" cy="376907"/>
        </a:xfrm>
        <a:prstGeom prst="rect">
          <a:avLst/>
        </a:prstGeom>
        <a:solidFill>
          <a:srgbClr val="9BBB59">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vert"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b="1" kern="1200" dirty="0" smtClean="0">
              <a:solidFill>
                <a:sysClr val="window" lastClr="FFFFFF"/>
              </a:solidFill>
              <a:latin typeface="微软雅黑" pitchFamily="34" charset="-122"/>
              <a:ea typeface="微软雅黑" pitchFamily="34" charset="-122"/>
              <a:cs typeface="+mn-cs"/>
            </a:rPr>
            <a:t>公</a:t>
          </a:r>
          <a:endParaRPr lang="en-US" altLang="zh-CN" sz="1600" b="1" kern="1200" dirty="0" smtClean="0">
            <a:solidFill>
              <a:sysClr val="window" lastClr="FFFFFF"/>
            </a:solidFill>
            <a:latin typeface="微软雅黑" pitchFamily="34" charset="-122"/>
            <a:ea typeface="微软雅黑" pitchFamily="34" charset="-122"/>
            <a:cs typeface="+mn-cs"/>
          </a:endParaRPr>
        </a:p>
        <a:p>
          <a:pPr lvl="0" algn="ctr" defTabSz="711200">
            <a:lnSpc>
              <a:spcPct val="90000"/>
            </a:lnSpc>
            <a:spcBef>
              <a:spcPct val="0"/>
            </a:spcBef>
            <a:spcAft>
              <a:spcPct val="35000"/>
            </a:spcAft>
          </a:pPr>
          <a:r>
            <a:rPr lang="zh-CN" altLang="en-US" sz="1600" b="1" kern="1200" dirty="0" smtClean="0">
              <a:solidFill>
                <a:sysClr val="window" lastClr="FFFFFF"/>
              </a:solidFill>
              <a:latin typeface="微软雅黑" pitchFamily="34" charset="-122"/>
              <a:ea typeface="微软雅黑" pitchFamily="34" charset="-122"/>
              <a:cs typeface="+mn-cs"/>
            </a:rPr>
            <a:t>共</a:t>
          </a:r>
          <a:endParaRPr lang="en-US" altLang="zh-CN" sz="1600" b="1" kern="1200" dirty="0" smtClean="0">
            <a:solidFill>
              <a:sysClr val="window" lastClr="FFFFFF"/>
            </a:solidFill>
            <a:latin typeface="微软雅黑" pitchFamily="34" charset="-122"/>
            <a:ea typeface="微软雅黑" pitchFamily="34" charset="-122"/>
            <a:cs typeface="+mn-cs"/>
          </a:endParaRPr>
        </a:p>
        <a:p>
          <a:pPr lvl="0" algn="ctr" defTabSz="711200">
            <a:lnSpc>
              <a:spcPct val="90000"/>
            </a:lnSpc>
            <a:spcBef>
              <a:spcPct val="0"/>
            </a:spcBef>
            <a:spcAft>
              <a:spcPct val="35000"/>
            </a:spcAft>
          </a:pPr>
          <a:r>
            <a:rPr lang="zh-CN" altLang="en-US" sz="1600" b="1" kern="1200" dirty="0" smtClean="0">
              <a:solidFill>
                <a:sysClr val="window" lastClr="FFFFFF"/>
              </a:solidFill>
              <a:latin typeface="微软雅黑" pitchFamily="34" charset="-122"/>
              <a:ea typeface="微软雅黑" pitchFamily="34" charset="-122"/>
              <a:cs typeface="+mn-cs"/>
            </a:rPr>
            <a:t>实</a:t>
          </a:r>
          <a:endParaRPr lang="en-US" altLang="zh-CN" sz="1600" b="1" kern="1200" dirty="0" smtClean="0">
            <a:solidFill>
              <a:sysClr val="window" lastClr="FFFFFF"/>
            </a:solidFill>
            <a:latin typeface="微软雅黑" pitchFamily="34" charset="-122"/>
            <a:ea typeface="微软雅黑" pitchFamily="34" charset="-122"/>
            <a:cs typeface="+mn-cs"/>
          </a:endParaRPr>
        </a:p>
        <a:p>
          <a:pPr lvl="0" algn="ctr" defTabSz="711200">
            <a:lnSpc>
              <a:spcPct val="90000"/>
            </a:lnSpc>
            <a:spcBef>
              <a:spcPct val="0"/>
            </a:spcBef>
            <a:spcAft>
              <a:spcPct val="35000"/>
            </a:spcAft>
          </a:pPr>
          <a:r>
            <a:rPr lang="zh-CN" altLang="en-US" sz="1600" b="1" kern="1200" dirty="0" smtClean="0">
              <a:solidFill>
                <a:sysClr val="window" lastClr="FFFFFF"/>
              </a:solidFill>
              <a:latin typeface="微软雅黑" pitchFamily="34" charset="-122"/>
              <a:ea typeface="微软雅黑" pitchFamily="34" charset="-122"/>
              <a:cs typeface="+mn-cs"/>
            </a:rPr>
            <a:t>训</a:t>
          </a:r>
          <a:endParaRPr lang="en-US" altLang="zh-CN" sz="1600" b="1" kern="1200" dirty="0" smtClean="0">
            <a:solidFill>
              <a:sysClr val="window" lastClr="FFFFFF"/>
            </a:solidFill>
            <a:latin typeface="微软雅黑" pitchFamily="34" charset="-122"/>
            <a:ea typeface="微软雅黑" pitchFamily="34" charset="-122"/>
            <a:cs typeface="+mn-cs"/>
          </a:endParaRPr>
        </a:p>
        <a:p>
          <a:pPr lvl="0" algn="ctr" defTabSz="711200">
            <a:lnSpc>
              <a:spcPct val="90000"/>
            </a:lnSpc>
            <a:spcBef>
              <a:spcPct val="0"/>
            </a:spcBef>
            <a:spcAft>
              <a:spcPct val="35000"/>
            </a:spcAft>
          </a:pPr>
          <a:r>
            <a:rPr lang="zh-CN" altLang="en-US" sz="1600" b="1" kern="1200" dirty="0" smtClean="0">
              <a:solidFill>
                <a:sysClr val="window" lastClr="FFFFFF"/>
              </a:solidFill>
              <a:latin typeface="微软雅黑" pitchFamily="34" charset="-122"/>
              <a:ea typeface="微软雅黑" pitchFamily="34" charset="-122"/>
              <a:cs typeface="+mn-cs"/>
            </a:rPr>
            <a:t>基</a:t>
          </a:r>
          <a:endParaRPr lang="en-US" altLang="zh-CN" sz="1600" b="1" kern="1200" dirty="0" smtClean="0">
            <a:solidFill>
              <a:sysClr val="window" lastClr="FFFFFF"/>
            </a:solidFill>
            <a:latin typeface="微软雅黑" pitchFamily="34" charset="-122"/>
            <a:ea typeface="微软雅黑" pitchFamily="34" charset="-122"/>
            <a:cs typeface="+mn-cs"/>
          </a:endParaRPr>
        </a:p>
        <a:p>
          <a:pPr lvl="0" algn="ctr" defTabSz="711200">
            <a:lnSpc>
              <a:spcPct val="90000"/>
            </a:lnSpc>
            <a:spcBef>
              <a:spcPct val="0"/>
            </a:spcBef>
            <a:spcAft>
              <a:spcPct val="35000"/>
            </a:spcAft>
          </a:pPr>
          <a:r>
            <a:rPr lang="zh-CN" altLang="en-US" sz="1600" b="1" kern="1200" dirty="0" smtClean="0">
              <a:solidFill>
                <a:sysClr val="window" lastClr="FFFFFF"/>
              </a:solidFill>
              <a:latin typeface="微软雅黑" pitchFamily="34" charset="-122"/>
              <a:ea typeface="微软雅黑" pitchFamily="34" charset="-122"/>
              <a:cs typeface="+mn-cs"/>
            </a:rPr>
            <a:t>地</a:t>
          </a:r>
          <a:endParaRPr lang="zh-CN" altLang="en-US" sz="1600" kern="1200" dirty="0">
            <a:solidFill>
              <a:sysClr val="window" lastClr="FFFFFF"/>
            </a:solidFill>
            <a:latin typeface="微软雅黑" pitchFamily="34" charset="-122"/>
            <a:ea typeface="微软雅黑" pitchFamily="34" charset="-122"/>
            <a:cs typeface="+mn-cs"/>
          </a:endParaRPr>
        </a:p>
      </dsp:txBody>
      <dsp:txXfrm>
        <a:off x="-1263273" y="1658003"/>
        <a:ext cx="3441382" cy="376907"/>
      </dsp:txXfrm>
    </dsp:sp>
    <dsp:sp modelId="{A98D9431-CE89-4935-BFB5-713A769318E0}">
      <dsp:nvSpPr>
        <dsp:cNvPr id="0" name=""/>
        <dsp:cNvSpPr/>
      </dsp:nvSpPr>
      <dsp:spPr>
        <a:xfrm>
          <a:off x="979521" y="2735"/>
          <a:ext cx="4316982" cy="508612"/>
        </a:xfrm>
        <a:prstGeom prst="rect">
          <a:avLst/>
        </a:prstGeom>
        <a:solidFill>
          <a:srgbClr val="4BACC6">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b="1" kern="1200" dirty="0">
              <a:solidFill>
                <a:sysClr val="window" lastClr="FFFFFF"/>
              </a:solidFill>
              <a:latin typeface="微软雅黑" pitchFamily="34" charset="-122"/>
              <a:ea typeface="微软雅黑" pitchFamily="34" charset="-122"/>
              <a:cs typeface="+mn-cs"/>
            </a:rPr>
            <a:t>产业人才技能实训中心</a:t>
          </a:r>
          <a:endParaRPr lang="zh-CN" altLang="en-US" sz="1600" kern="1200" dirty="0">
            <a:solidFill>
              <a:sysClr val="window" lastClr="FFFFFF"/>
            </a:solidFill>
            <a:latin typeface="微软雅黑" pitchFamily="34" charset="-122"/>
            <a:ea typeface="微软雅黑" pitchFamily="34" charset="-122"/>
            <a:cs typeface="+mn-cs"/>
          </a:endParaRPr>
        </a:p>
      </dsp:txBody>
      <dsp:txXfrm>
        <a:off x="979521" y="2735"/>
        <a:ext cx="4316982" cy="508612"/>
      </dsp:txXfrm>
    </dsp:sp>
    <dsp:sp modelId="{1A004DAE-B080-4B98-9921-3D4517C1071E}">
      <dsp:nvSpPr>
        <dsp:cNvPr id="0" name=""/>
        <dsp:cNvSpPr/>
      </dsp:nvSpPr>
      <dsp:spPr>
        <a:xfrm>
          <a:off x="979521" y="638501"/>
          <a:ext cx="4316982" cy="508612"/>
        </a:xfrm>
        <a:prstGeom prst="rect">
          <a:avLst/>
        </a:prstGeom>
        <a:solidFill>
          <a:srgbClr val="4BACC6">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a:solidFill>
                <a:sysClr val="window" lastClr="FFFFFF"/>
              </a:solidFill>
              <a:latin typeface="微软雅黑" pitchFamily="34" charset="-122"/>
              <a:ea typeface="微软雅黑" pitchFamily="34" charset="-122"/>
              <a:cs typeface="+mn-cs"/>
            </a:rPr>
            <a:t>VR</a:t>
          </a:r>
          <a:r>
            <a:rPr lang="zh-CN" altLang="en-US" sz="1600" b="1" kern="1200" dirty="0">
              <a:solidFill>
                <a:sysClr val="window" lastClr="FFFFFF"/>
              </a:solidFill>
              <a:latin typeface="微软雅黑" pitchFamily="34" charset="-122"/>
              <a:ea typeface="微软雅黑" pitchFamily="34" charset="-122"/>
              <a:cs typeface="+mn-cs"/>
            </a:rPr>
            <a:t>虚拟现实实训中心</a:t>
          </a:r>
          <a:endParaRPr lang="zh-CN" altLang="en-US" sz="1600" kern="1200" dirty="0">
            <a:solidFill>
              <a:sysClr val="window" lastClr="FFFFFF"/>
            </a:solidFill>
            <a:latin typeface="微软雅黑" pitchFamily="34" charset="-122"/>
            <a:ea typeface="微软雅黑" pitchFamily="34" charset="-122"/>
            <a:cs typeface="+mn-cs"/>
          </a:endParaRPr>
        </a:p>
      </dsp:txBody>
      <dsp:txXfrm>
        <a:off x="979521" y="638501"/>
        <a:ext cx="4316982" cy="508612"/>
      </dsp:txXfrm>
    </dsp:sp>
    <dsp:sp modelId="{44B1BE11-6A98-462D-B9F3-F3748EA43955}">
      <dsp:nvSpPr>
        <dsp:cNvPr id="0" name=""/>
        <dsp:cNvSpPr/>
      </dsp:nvSpPr>
      <dsp:spPr>
        <a:xfrm>
          <a:off x="979521" y="1274267"/>
          <a:ext cx="4316982" cy="508612"/>
        </a:xfrm>
        <a:prstGeom prst="rect">
          <a:avLst/>
        </a:prstGeom>
        <a:solidFill>
          <a:srgbClr val="4BACC6">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a:solidFill>
                <a:sysClr val="window" lastClr="FFFFFF"/>
              </a:solidFill>
              <a:latin typeface="微软雅黑" pitchFamily="34" charset="-122"/>
              <a:ea typeface="微软雅黑" pitchFamily="34" charset="-122"/>
              <a:cs typeface="+mn-cs"/>
            </a:rPr>
            <a:t>O2O</a:t>
          </a:r>
          <a:r>
            <a:rPr lang="zh-CN" altLang="en-US" sz="1600" b="1" kern="1200" dirty="0">
              <a:solidFill>
                <a:sysClr val="window" lastClr="FFFFFF"/>
              </a:solidFill>
              <a:latin typeface="微软雅黑" pitchFamily="34" charset="-122"/>
              <a:ea typeface="微软雅黑" pitchFamily="34" charset="-122"/>
              <a:cs typeface="+mn-cs"/>
            </a:rPr>
            <a:t>职业培训中心</a:t>
          </a:r>
          <a:endParaRPr lang="zh-CN" altLang="en-US" sz="1600" kern="1200" dirty="0">
            <a:solidFill>
              <a:sysClr val="window" lastClr="FFFFFF"/>
            </a:solidFill>
            <a:latin typeface="微软雅黑" pitchFamily="34" charset="-122"/>
            <a:ea typeface="微软雅黑" pitchFamily="34" charset="-122"/>
            <a:cs typeface="+mn-cs"/>
          </a:endParaRPr>
        </a:p>
      </dsp:txBody>
      <dsp:txXfrm>
        <a:off x="979521" y="1274267"/>
        <a:ext cx="4316982" cy="508612"/>
      </dsp:txXfrm>
    </dsp:sp>
    <dsp:sp modelId="{6F282B1D-4879-46EA-91CA-A24C8C3B1FCB}">
      <dsp:nvSpPr>
        <dsp:cNvPr id="0" name=""/>
        <dsp:cNvSpPr/>
      </dsp:nvSpPr>
      <dsp:spPr>
        <a:xfrm>
          <a:off x="979521" y="1910034"/>
          <a:ext cx="4316982" cy="508612"/>
        </a:xfrm>
        <a:prstGeom prst="rect">
          <a:avLst/>
        </a:prstGeom>
        <a:solidFill>
          <a:srgbClr val="4BACC6">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b="1" kern="1200">
              <a:solidFill>
                <a:sysClr val="window" lastClr="FFFFFF"/>
              </a:solidFill>
              <a:latin typeface="微软雅黑" pitchFamily="34" charset="-122"/>
              <a:ea typeface="微软雅黑" pitchFamily="34" charset="-122"/>
              <a:cs typeface="+mn-cs"/>
            </a:rPr>
            <a:t>数字化资源开发中心</a:t>
          </a:r>
          <a:endParaRPr lang="zh-CN" altLang="en-US" sz="1600" kern="1200">
            <a:solidFill>
              <a:sysClr val="window" lastClr="FFFFFF"/>
            </a:solidFill>
            <a:latin typeface="微软雅黑" pitchFamily="34" charset="-122"/>
            <a:ea typeface="微软雅黑" pitchFamily="34" charset="-122"/>
            <a:cs typeface="+mn-cs"/>
          </a:endParaRPr>
        </a:p>
      </dsp:txBody>
      <dsp:txXfrm>
        <a:off x="979521" y="1910034"/>
        <a:ext cx="4316982" cy="508612"/>
      </dsp:txXfrm>
    </dsp:sp>
    <dsp:sp modelId="{ABBD4FAD-EC77-4C27-AEA7-3386E0AE9DFF}">
      <dsp:nvSpPr>
        <dsp:cNvPr id="0" name=""/>
        <dsp:cNvSpPr/>
      </dsp:nvSpPr>
      <dsp:spPr>
        <a:xfrm>
          <a:off x="979521" y="2545800"/>
          <a:ext cx="4316982" cy="508612"/>
        </a:xfrm>
        <a:prstGeom prst="rect">
          <a:avLst/>
        </a:prstGeom>
        <a:solidFill>
          <a:srgbClr val="4BACC6">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b="1" kern="1200">
              <a:solidFill>
                <a:sysClr val="window" lastClr="FFFFFF"/>
              </a:solidFill>
              <a:latin typeface="微软雅黑" pitchFamily="34" charset="-122"/>
              <a:ea typeface="微软雅黑" pitchFamily="34" charset="-122"/>
              <a:cs typeface="+mn-cs"/>
            </a:rPr>
            <a:t>职业技能鉴定中心</a:t>
          </a:r>
          <a:endParaRPr lang="zh-CN" altLang="en-US" sz="1600" kern="1200">
            <a:solidFill>
              <a:sysClr val="window" lastClr="FFFFFF"/>
            </a:solidFill>
            <a:latin typeface="微软雅黑" pitchFamily="34" charset="-122"/>
            <a:ea typeface="微软雅黑" pitchFamily="34" charset="-122"/>
            <a:cs typeface="+mn-cs"/>
          </a:endParaRPr>
        </a:p>
      </dsp:txBody>
      <dsp:txXfrm>
        <a:off x="979521" y="2545800"/>
        <a:ext cx="4316982" cy="508612"/>
      </dsp:txXfrm>
    </dsp:sp>
    <dsp:sp modelId="{0E509F35-AA92-4F1B-9C47-D210D5D8BAAA}">
      <dsp:nvSpPr>
        <dsp:cNvPr id="0" name=""/>
        <dsp:cNvSpPr/>
      </dsp:nvSpPr>
      <dsp:spPr>
        <a:xfrm>
          <a:off x="979521" y="3181566"/>
          <a:ext cx="4316982" cy="508612"/>
        </a:xfrm>
        <a:prstGeom prst="rect">
          <a:avLst/>
        </a:prstGeom>
        <a:solidFill>
          <a:srgbClr val="4BACC6">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b="1" kern="1200">
              <a:solidFill>
                <a:sysClr val="window" lastClr="FFFFFF"/>
              </a:solidFill>
              <a:latin typeface="微软雅黑" pitchFamily="34" charset="-122"/>
              <a:ea typeface="微软雅黑" pitchFamily="34" charset="-122"/>
              <a:cs typeface="+mn-cs"/>
            </a:rPr>
            <a:t>创新创业与就业服务中心</a:t>
          </a:r>
          <a:endParaRPr lang="zh-CN" altLang="en-US" sz="1600" kern="1200">
            <a:solidFill>
              <a:sysClr val="window" lastClr="FFFFFF"/>
            </a:solidFill>
            <a:latin typeface="微软雅黑" pitchFamily="34" charset="-122"/>
            <a:ea typeface="微软雅黑" pitchFamily="34" charset="-122"/>
            <a:cs typeface="+mn-cs"/>
          </a:endParaRPr>
        </a:p>
      </dsp:txBody>
      <dsp:txXfrm>
        <a:off x="979521" y="3181566"/>
        <a:ext cx="4316982" cy="50861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EC3A17-0385-4DD0-914D-CEE8038A4F72}">
      <dsp:nvSpPr>
        <dsp:cNvPr id="0" name=""/>
        <dsp:cNvSpPr/>
      </dsp:nvSpPr>
      <dsp:spPr>
        <a:xfrm>
          <a:off x="2724500" y="1665"/>
          <a:ext cx="1183720" cy="769418"/>
        </a:xfrm>
        <a:prstGeom prst="roundRect">
          <a:avLst/>
        </a:prstGeom>
        <a:solidFill>
          <a:srgbClr val="8064A2">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ts val="1800"/>
            </a:lnSpc>
            <a:spcBef>
              <a:spcPct val="0"/>
            </a:spcBef>
            <a:spcAft>
              <a:spcPts val="0"/>
            </a:spcAft>
          </a:pPr>
          <a:r>
            <a:rPr lang="zh-CN" altLang="en-US" sz="1600" b="1" kern="1200" dirty="0">
              <a:solidFill>
                <a:sysClr val="window" lastClr="FFFFFF"/>
              </a:solidFill>
              <a:latin typeface="微软雅黑" panose="020B0503020204020204" pitchFamily="34" charset="-122"/>
              <a:ea typeface="微软雅黑" panose="020B0503020204020204" pitchFamily="34" charset="-122"/>
              <a:cs typeface="+mn-cs"/>
            </a:rPr>
            <a:t>战略性新兴产业人才培训</a:t>
          </a:r>
        </a:p>
      </dsp:txBody>
      <dsp:txXfrm>
        <a:off x="2762060" y="39225"/>
        <a:ext cx="1108600" cy="694298"/>
      </dsp:txXfrm>
    </dsp:sp>
    <dsp:sp modelId="{4FD11740-E8DB-4DAD-8434-005929C8C383}">
      <dsp:nvSpPr>
        <dsp:cNvPr id="0" name=""/>
        <dsp:cNvSpPr/>
      </dsp:nvSpPr>
      <dsp:spPr>
        <a:xfrm>
          <a:off x="2046068" y="386374"/>
          <a:ext cx="2540585" cy="2540585"/>
        </a:xfrm>
        <a:custGeom>
          <a:avLst/>
          <a:gdLst/>
          <a:ahLst/>
          <a:cxnLst/>
          <a:rect l="0" t="0" r="0" b="0"/>
          <a:pathLst>
            <a:path>
              <a:moveTo>
                <a:pt x="1688193" y="207038"/>
              </a:moveTo>
              <a:arcTo wR="1059145" hR="1059145" stAng="18386145" swAng="1635131"/>
            </a:path>
          </a:pathLst>
        </a:custGeom>
        <a:noFill/>
        <a:ln w="9525" cap="flat" cmpd="sng" algn="ctr">
          <a:solidFill>
            <a:srgbClr val="8064A2">
              <a:hueOff val="0"/>
              <a:satOff val="0"/>
              <a:lumOff val="0"/>
              <a:alphaOff val="0"/>
            </a:srgbClr>
          </a:solidFill>
          <a:prstDash val="solid"/>
          <a:miter lim="800000"/>
          <a:tailEnd type="arrow"/>
        </a:ln>
        <a:effectLst/>
      </dsp:spPr>
      <dsp:style>
        <a:lnRef idx="1">
          <a:scrgbClr r="0" g="0" b="0"/>
        </a:lnRef>
        <a:fillRef idx="0">
          <a:scrgbClr r="0" g="0" b="0"/>
        </a:fillRef>
        <a:effectRef idx="0">
          <a:scrgbClr r="0" g="0" b="0"/>
        </a:effectRef>
        <a:fontRef idx="minor"/>
      </dsp:style>
    </dsp:sp>
    <dsp:sp modelId="{A7F774E0-622C-4BA7-BA65-2E3061BCDB6C}">
      <dsp:nvSpPr>
        <dsp:cNvPr id="0" name=""/>
        <dsp:cNvSpPr/>
      </dsp:nvSpPr>
      <dsp:spPr>
        <a:xfrm>
          <a:off x="3994793" y="1271957"/>
          <a:ext cx="1183720" cy="769418"/>
        </a:xfrm>
        <a:prstGeom prst="roundRect">
          <a:avLst/>
        </a:prstGeom>
        <a:solidFill>
          <a:srgbClr val="8064A2">
            <a:hueOff val="-1488257"/>
            <a:satOff val="8966"/>
            <a:lumOff val="719"/>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ts val="1800"/>
            </a:lnSpc>
            <a:spcBef>
              <a:spcPct val="0"/>
            </a:spcBef>
            <a:spcAft>
              <a:spcPts val="0"/>
            </a:spcAft>
          </a:pPr>
          <a:r>
            <a:rPr lang="zh-CN" altLang="en-US" sz="1600" b="1" kern="1200">
              <a:solidFill>
                <a:sysClr val="window" lastClr="FFFFFF"/>
              </a:solidFill>
              <a:latin typeface="微软雅黑" panose="020B0503020204020204" pitchFamily="34" charset="-122"/>
              <a:ea typeface="微软雅黑" panose="020B0503020204020204" pitchFamily="34" charset="-122"/>
              <a:cs typeface="+mn-cs"/>
            </a:rPr>
            <a:t>传统产业转型升级人才培训</a:t>
          </a:r>
        </a:p>
      </dsp:txBody>
      <dsp:txXfrm>
        <a:off x="4032353" y="1309517"/>
        <a:ext cx="1108600" cy="694298"/>
      </dsp:txXfrm>
    </dsp:sp>
    <dsp:sp modelId="{9020B41F-F691-476F-8C03-8D198CE2E127}">
      <dsp:nvSpPr>
        <dsp:cNvPr id="0" name=""/>
        <dsp:cNvSpPr/>
      </dsp:nvSpPr>
      <dsp:spPr>
        <a:xfrm>
          <a:off x="2046068" y="386374"/>
          <a:ext cx="2540585" cy="2540585"/>
        </a:xfrm>
        <a:custGeom>
          <a:avLst/>
          <a:gdLst/>
          <a:ahLst/>
          <a:cxnLst/>
          <a:rect l="0" t="0" r="0" b="0"/>
          <a:pathLst>
            <a:path>
              <a:moveTo>
                <a:pt x="2008555" y="1528622"/>
              </a:moveTo>
              <a:arcTo wR="1059145" hR="1059145" stAng="1578724" swAng="1635131"/>
            </a:path>
          </a:pathLst>
        </a:custGeom>
        <a:noFill/>
        <a:ln w="9525" cap="flat" cmpd="sng" algn="ctr">
          <a:solidFill>
            <a:srgbClr val="8064A2">
              <a:hueOff val="-1488257"/>
              <a:satOff val="8966"/>
              <a:lumOff val="719"/>
              <a:alphaOff val="0"/>
            </a:srgbClr>
          </a:solidFill>
          <a:prstDash val="solid"/>
          <a:miter lim="800000"/>
          <a:tailEnd type="arrow"/>
        </a:ln>
        <a:effectLst/>
      </dsp:spPr>
      <dsp:style>
        <a:lnRef idx="1">
          <a:scrgbClr r="0" g="0" b="0"/>
        </a:lnRef>
        <a:fillRef idx="0">
          <a:scrgbClr r="0" g="0" b="0"/>
        </a:fillRef>
        <a:effectRef idx="0">
          <a:scrgbClr r="0" g="0" b="0"/>
        </a:effectRef>
        <a:fontRef idx="minor"/>
      </dsp:style>
    </dsp:sp>
    <dsp:sp modelId="{49E3A9EE-2116-4C8F-A512-107B52B476C8}">
      <dsp:nvSpPr>
        <dsp:cNvPr id="0" name=""/>
        <dsp:cNvSpPr/>
      </dsp:nvSpPr>
      <dsp:spPr>
        <a:xfrm>
          <a:off x="2724500" y="2542250"/>
          <a:ext cx="1183720" cy="769418"/>
        </a:xfrm>
        <a:prstGeom prst="roundRect">
          <a:avLst/>
        </a:prstGeom>
        <a:solidFill>
          <a:srgbClr val="8064A2">
            <a:hueOff val="-2976513"/>
            <a:satOff val="17933"/>
            <a:lumOff val="1437"/>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ts val="1800"/>
            </a:lnSpc>
            <a:spcBef>
              <a:spcPct val="0"/>
            </a:spcBef>
            <a:spcAft>
              <a:spcPts val="0"/>
            </a:spcAft>
          </a:pPr>
          <a:r>
            <a:rPr lang="zh-CN" altLang="en-US" sz="1600" b="1" kern="1200">
              <a:solidFill>
                <a:sysClr val="window" lastClr="FFFFFF"/>
              </a:solidFill>
              <a:latin typeface="微软雅黑" panose="020B0503020204020204" pitchFamily="34" charset="-122"/>
              <a:ea typeface="微软雅黑" panose="020B0503020204020204" pitchFamily="34" charset="-122"/>
              <a:cs typeface="+mn-cs"/>
            </a:rPr>
            <a:t>现代服务业人才培训</a:t>
          </a:r>
        </a:p>
      </dsp:txBody>
      <dsp:txXfrm>
        <a:off x="2762060" y="2579810"/>
        <a:ext cx="1108600" cy="694298"/>
      </dsp:txXfrm>
    </dsp:sp>
    <dsp:sp modelId="{EB297E0F-8CAD-4FA8-9324-8A072CE42B41}">
      <dsp:nvSpPr>
        <dsp:cNvPr id="0" name=""/>
        <dsp:cNvSpPr/>
      </dsp:nvSpPr>
      <dsp:spPr>
        <a:xfrm>
          <a:off x="2046068" y="386374"/>
          <a:ext cx="2540585" cy="2540585"/>
        </a:xfrm>
        <a:custGeom>
          <a:avLst/>
          <a:gdLst/>
          <a:ahLst/>
          <a:cxnLst/>
          <a:rect l="0" t="0" r="0" b="0"/>
          <a:pathLst>
            <a:path>
              <a:moveTo>
                <a:pt x="430096" y="1911252"/>
              </a:moveTo>
              <a:arcTo wR="1059145" hR="1059145" stAng="7586145" swAng="1635131"/>
            </a:path>
          </a:pathLst>
        </a:custGeom>
        <a:noFill/>
        <a:ln w="9525" cap="flat" cmpd="sng" algn="ctr">
          <a:solidFill>
            <a:srgbClr val="8064A2">
              <a:hueOff val="-2976513"/>
              <a:satOff val="17933"/>
              <a:lumOff val="1437"/>
              <a:alphaOff val="0"/>
            </a:srgbClr>
          </a:solidFill>
          <a:prstDash val="solid"/>
          <a:miter lim="800000"/>
          <a:tailEnd type="arrow"/>
        </a:ln>
        <a:effectLst/>
      </dsp:spPr>
      <dsp:style>
        <a:lnRef idx="1">
          <a:scrgbClr r="0" g="0" b="0"/>
        </a:lnRef>
        <a:fillRef idx="0">
          <a:scrgbClr r="0" g="0" b="0"/>
        </a:fillRef>
        <a:effectRef idx="0">
          <a:scrgbClr r="0" g="0" b="0"/>
        </a:effectRef>
        <a:fontRef idx="minor"/>
      </dsp:style>
    </dsp:sp>
    <dsp:sp modelId="{EC508520-730F-463E-89EC-9EBB512A661C}">
      <dsp:nvSpPr>
        <dsp:cNvPr id="0" name=""/>
        <dsp:cNvSpPr/>
      </dsp:nvSpPr>
      <dsp:spPr>
        <a:xfrm>
          <a:off x="1454207" y="1271957"/>
          <a:ext cx="1183720" cy="769418"/>
        </a:xfrm>
        <a:prstGeom prst="roundRect">
          <a:avLst/>
        </a:prstGeom>
        <a:solidFill>
          <a:srgbClr val="8064A2">
            <a:hueOff val="-4464770"/>
            <a:satOff val="26899"/>
            <a:lumOff val="2156"/>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ts val="1800"/>
            </a:lnSpc>
            <a:spcBef>
              <a:spcPct val="0"/>
            </a:spcBef>
            <a:spcAft>
              <a:spcPts val="0"/>
            </a:spcAft>
          </a:pPr>
          <a:r>
            <a:rPr lang="zh-CN" altLang="en-US" sz="1600" b="1" kern="1200">
              <a:solidFill>
                <a:sysClr val="window" lastClr="FFFFFF"/>
              </a:solidFill>
              <a:latin typeface="微软雅黑" panose="020B0503020204020204" pitchFamily="34" charset="-122"/>
              <a:ea typeface="微软雅黑" panose="020B0503020204020204" pitchFamily="34" charset="-122"/>
              <a:cs typeface="+mn-cs"/>
            </a:rPr>
            <a:t>创新创业培训</a:t>
          </a:r>
        </a:p>
      </dsp:txBody>
      <dsp:txXfrm>
        <a:off x="1491767" y="1309517"/>
        <a:ext cx="1108600" cy="694298"/>
      </dsp:txXfrm>
    </dsp:sp>
    <dsp:sp modelId="{AC3AC925-0220-4D56-A950-3718B9E5D5BB}">
      <dsp:nvSpPr>
        <dsp:cNvPr id="0" name=""/>
        <dsp:cNvSpPr/>
      </dsp:nvSpPr>
      <dsp:spPr>
        <a:xfrm>
          <a:off x="2046068" y="386374"/>
          <a:ext cx="2540585" cy="2540585"/>
        </a:xfrm>
        <a:custGeom>
          <a:avLst/>
          <a:gdLst/>
          <a:ahLst/>
          <a:cxnLst/>
          <a:rect l="0" t="0" r="0" b="0"/>
          <a:pathLst>
            <a:path>
              <a:moveTo>
                <a:pt x="109734" y="589668"/>
              </a:moveTo>
              <a:arcTo wR="1059145" hR="1059145" stAng="12378724" swAng="1635131"/>
            </a:path>
          </a:pathLst>
        </a:custGeom>
        <a:noFill/>
        <a:ln w="9525" cap="flat" cmpd="sng" algn="ctr">
          <a:solidFill>
            <a:srgbClr val="8064A2">
              <a:hueOff val="-4464770"/>
              <a:satOff val="26899"/>
              <a:lumOff val="2156"/>
              <a:alphaOff val="0"/>
            </a:srgb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3.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0559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日期占位符 2"/>
          <p:cNvSpPr>
            <a:spLocks noGrp="1"/>
          </p:cNvSpPr>
          <p:nvPr>
            <p:ph type="dt" idx="1"/>
          </p:nvPr>
        </p:nvSpPr>
        <p:spPr>
          <a:xfrm>
            <a:off x="5622799" y="0"/>
            <a:ext cx="4301543" cy="341064"/>
          </a:xfrm>
          <a:prstGeom prst="rect">
            <a:avLst/>
          </a:prstGeom>
        </p:spPr>
        <p:txBody>
          <a:bodyPr vert="horz" lIns="91440" tIns="45720" rIns="91440" bIns="45720" rtlCol="0"/>
          <a:lstStyle>
            <a:lvl1pPr algn="r">
              <a:defRPr sz="1200"/>
            </a:lvl1pPr>
          </a:lstStyle>
          <a:p>
            <a:fld id="{775D5AC2-807F-4DDE-86FE-628966CCDBDB}" type="datetimeFigureOut">
              <a:rPr lang="zh-CN" altLang="en-US" smtClean="0"/>
              <a:pPr/>
              <a:t>2018/9/4</a:t>
            </a:fld>
            <a:endParaRPr lang="zh-CN" altLang="en-US"/>
          </a:p>
        </p:txBody>
      </p:sp>
      <p:sp>
        <p:nvSpPr>
          <p:cNvPr id="5" name="备注占位符 4"/>
          <p:cNvSpPr>
            <a:spLocks noGrp="1"/>
          </p:cNvSpPr>
          <p:nvPr>
            <p:ph type="body" sz="quarter" idx="3"/>
          </p:nvPr>
        </p:nvSpPr>
        <p:spPr>
          <a:xfrm>
            <a:off x="992665" y="3271381"/>
            <a:ext cx="7941310" cy="2676585"/>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灯片编号占位符 6"/>
          <p:cNvSpPr>
            <a:spLocks noGrp="1"/>
          </p:cNvSpPr>
          <p:nvPr>
            <p:ph type="sldNum" sz="quarter" idx="5"/>
          </p:nvPr>
        </p:nvSpPr>
        <p:spPr>
          <a:xfrm>
            <a:off x="5622799" y="6456612"/>
            <a:ext cx="4301543" cy="341064"/>
          </a:xfrm>
          <a:prstGeom prst="rect">
            <a:avLst/>
          </a:prstGeom>
        </p:spPr>
        <p:txBody>
          <a:bodyPr vert="horz" lIns="91440" tIns="45720" rIns="91440" bIns="45720" rtlCol="0" anchor="b"/>
          <a:lstStyle>
            <a:lvl1pPr algn="r">
              <a:defRPr sz="1200"/>
            </a:lvl1pPr>
          </a:lstStyle>
          <a:p>
            <a:fld id="{74C938DD-1231-4649-BA5D-2D6E5B95CF43}" type="slidenum">
              <a:rPr lang="zh-CN" altLang="en-US" smtClean="0"/>
              <a:pPr/>
              <a:t>‹#›</a:t>
            </a:fld>
            <a:endParaRPr lang="zh-CN" altLang="en-US"/>
          </a:p>
        </p:txBody>
      </p:sp>
    </p:spTree>
    <p:extLst>
      <p:ext uri="{BB962C8B-B14F-4D97-AF65-F5344CB8AC3E}">
        <p14:creationId xmlns:p14="http://schemas.microsoft.com/office/powerpoint/2010/main" val="2326146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433058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7" name="组合 6"/>
          <p:cNvGrpSpPr/>
          <p:nvPr userDrawn="1"/>
        </p:nvGrpSpPr>
        <p:grpSpPr>
          <a:xfrm>
            <a:off x="0" y="6585056"/>
            <a:ext cx="9429060" cy="168965"/>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userDrawn="1"/>
        </p:nvGrpSpPr>
        <p:grpSpPr>
          <a:xfrm>
            <a:off x="9438585" y="6545334"/>
            <a:ext cx="2528192" cy="246221"/>
            <a:chOff x="9438585" y="6545334"/>
            <a:chExt cx="2528192" cy="246221"/>
          </a:xfrm>
        </p:grpSpPr>
        <p:sp>
          <p:nvSpPr>
            <p:cNvPr id="11" name="标题 3"/>
            <p:cNvSpPr txBox="1">
              <a:spLocks/>
            </p:cNvSpPr>
            <p:nvPr userDrawn="1"/>
          </p:nvSpPr>
          <p:spPr>
            <a:xfrm>
              <a:off x="9607550" y="6545334"/>
              <a:ext cx="21902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65">
                <a:lnSpc>
                  <a:spcPct val="100000"/>
                </a:lnSpc>
              </a:pPr>
              <a:r>
                <a:rPr lang="zh-CN" altLang="en-US" sz="1000" b="0" dirty="0" smtClean="0">
                  <a:solidFill>
                    <a:srgbClr val="3E3A39"/>
                  </a:solidFill>
                  <a:latin typeface="微软雅黑" pitchFamily="34" charset="-122"/>
                </a:rPr>
                <a:t>深圳国泰安教育技术股份有限公司</a:t>
              </a:r>
              <a:endParaRPr lang="zh-CN" altLang="en-US" sz="1000" b="0" dirty="0">
                <a:solidFill>
                  <a:srgbClr val="3E3A39"/>
                </a:solidFill>
                <a:latin typeface="微软雅黑" pitchFamily="34" charset="-122"/>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a:stretch>
            <a:fillRect/>
          </a:stretch>
        </p:blipFill>
        <p:spPr>
          <a:xfrm>
            <a:off x="232238" y="218118"/>
            <a:ext cx="1228814" cy="268968"/>
          </a:xfrm>
          <a:prstGeom prst="rect">
            <a:avLst/>
          </a:prstGeom>
        </p:spPr>
      </p:pic>
      <p:grpSp>
        <p:nvGrpSpPr>
          <p:cNvPr id="3" name="组合 2"/>
          <p:cNvGrpSpPr/>
          <p:nvPr userDrawn="1"/>
        </p:nvGrpSpPr>
        <p:grpSpPr>
          <a:xfrm>
            <a:off x="11605717" y="227342"/>
            <a:ext cx="596587" cy="320010"/>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21794033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stretch>
            <a:fillRect/>
          </a:stretch>
        </p:blipFill>
        <p:spPr>
          <a:xfrm>
            <a:off x="232238" y="218118"/>
            <a:ext cx="1228814" cy="268968"/>
          </a:xfrm>
          <a:prstGeom prst="rect">
            <a:avLst/>
          </a:prstGeom>
        </p:spPr>
      </p:pic>
      <p:grpSp>
        <p:nvGrpSpPr>
          <p:cNvPr id="9" name="组合 8"/>
          <p:cNvGrpSpPr/>
          <p:nvPr userDrawn="1"/>
        </p:nvGrpSpPr>
        <p:grpSpPr>
          <a:xfrm>
            <a:off x="11605717" y="227342"/>
            <a:ext cx="596587" cy="320010"/>
            <a:chOff x="11605717" y="245174"/>
            <a:chExt cx="596587" cy="320010"/>
          </a:xfrm>
        </p:grpSpPr>
        <p:sp>
          <p:nvSpPr>
            <p:cNvPr id="10" name="矩形 9"/>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矩形 15"/>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7" name="矩形 16"/>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8" name="矩形 17"/>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67203273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67638257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52594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grpSp>
        <p:nvGrpSpPr>
          <p:cNvPr id="2" name="组合 1"/>
          <p:cNvGrpSpPr/>
          <p:nvPr userDrawn="1"/>
        </p:nvGrpSpPr>
        <p:grpSpPr>
          <a:xfrm>
            <a:off x="-14513" y="-8009"/>
            <a:ext cx="12206513" cy="6776670"/>
            <a:chOff x="-14514" y="-29029"/>
            <a:chExt cx="12206514" cy="690880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13715" t="560" r="13801" b="663"/>
            <a:stretch/>
          </p:blipFill>
          <p:spPr>
            <a:xfrm>
              <a:off x="-14514" y="-29029"/>
              <a:ext cx="12206514" cy="6908800"/>
            </a:xfrm>
            <a:prstGeom prst="rect">
              <a:avLst/>
            </a:prstGeom>
          </p:spPr>
        </p:pic>
        <p:sp>
          <p:nvSpPr>
            <p:cNvPr id="4" name="矩形 3"/>
            <p:cNvSpPr/>
            <p:nvPr/>
          </p:nvSpPr>
          <p:spPr>
            <a:xfrm>
              <a:off x="-14514" y="0"/>
              <a:ext cx="12206514"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7"/>
              <a:endParaRPr lang="zh-CN" altLang="en-US">
                <a:solidFill>
                  <a:prstClr val="white"/>
                </a:solidFill>
              </a:endParaRPr>
            </a:p>
          </p:txBody>
        </p:sp>
      </p:grpSp>
    </p:spTree>
    <p:extLst>
      <p:ext uri="{BB962C8B-B14F-4D97-AF65-F5344CB8AC3E}">
        <p14:creationId xmlns:p14="http://schemas.microsoft.com/office/powerpoint/2010/main" val="207523164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grpSp>
        <p:nvGrpSpPr>
          <p:cNvPr id="7" name="组合 6"/>
          <p:cNvGrpSpPr/>
          <p:nvPr userDrawn="1"/>
        </p:nvGrpSpPr>
        <p:grpSpPr>
          <a:xfrm>
            <a:off x="1" y="6585056"/>
            <a:ext cx="9429060" cy="168965"/>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userDrawn="1"/>
        </p:nvGrpSpPr>
        <p:grpSpPr>
          <a:xfrm>
            <a:off x="9438585" y="6545338"/>
            <a:ext cx="2528192" cy="246221"/>
            <a:chOff x="9438585" y="6545334"/>
            <a:chExt cx="2528192" cy="246221"/>
          </a:xfrm>
        </p:grpSpPr>
        <p:sp>
          <p:nvSpPr>
            <p:cNvPr id="11" name="标题 3"/>
            <p:cNvSpPr txBox="1">
              <a:spLocks/>
            </p:cNvSpPr>
            <p:nvPr userDrawn="1"/>
          </p:nvSpPr>
          <p:spPr>
            <a:xfrm>
              <a:off x="9607550" y="6545334"/>
              <a:ext cx="219026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29">
                <a:lnSpc>
                  <a:spcPct val="100000"/>
                </a:lnSpc>
              </a:pPr>
              <a:r>
                <a:rPr lang="zh-CN" altLang="en-US" sz="1000" b="0" dirty="0" smtClean="0">
                  <a:solidFill>
                    <a:srgbClr val="3E3A39"/>
                  </a:solidFill>
                  <a:latin typeface="微软雅黑" pitchFamily="34" charset="-122"/>
                </a:rPr>
                <a:t>深圳国泰安教育技术股份有限公司</a:t>
              </a:r>
              <a:endParaRPr lang="zh-CN" altLang="en-US" sz="1000" b="0" dirty="0">
                <a:solidFill>
                  <a:srgbClr val="3E3A39"/>
                </a:solidFill>
                <a:latin typeface="微软雅黑" pitchFamily="34" charset="-122"/>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a:stretch>
            <a:fillRect/>
          </a:stretch>
        </p:blipFill>
        <p:spPr>
          <a:xfrm>
            <a:off x="232238" y="218118"/>
            <a:ext cx="1228815" cy="268968"/>
          </a:xfrm>
          <a:prstGeom prst="rect">
            <a:avLst/>
          </a:prstGeom>
        </p:spPr>
      </p:pic>
      <p:grpSp>
        <p:nvGrpSpPr>
          <p:cNvPr id="3" name="组合 2"/>
          <p:cNvGrpSpPr/>
          <p:nvPr userDrawn="1"/>
        </p:nvGrpSpPr>
        <p:grpSpPr>
          <a:xfrm>
            <a:off x="11605717" y="227343"/>
            <a:ext cx="596587" cy="320010"/>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solidFill>
                <a:prstClr val="white"/>
              </a:solidFill>
            </a:endParaRPr>
          </a:p>
        </p:txBody>
      </p:sp>
    </p:spTree>
    <p:extLst>
      <p:ext uri="{BB962C8B-B14F-4D97-AF65-F5344CB8AC3E}">
        <p14:creationId xmlns:p14="http://schemas.microsoft.com/office/powerpoint/2010/main" val="400341135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grpSp>
        <p:nvGrpSpPr>
          <p:cNvPr id="7" name="组合 6"/>
          <p:cNvGrpSpPr/>
          <p:nvPr userDrawn="1"/>
        </p:nvGrpSpPr>
        <p:grpSpPr>
          <a:xfrm>
            <a:off x="1" y="6585056"/>
            <a:ext cx="9429060" cy="168965"/>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userDrawn="1"/>
        </p:nvGrpSpPr>
        <p:grpSpPr>
          <a:xfrm>
            <a:off x="9438585" y="6545338"/>
            <a:ext cx="2528192" cy="246221"/>
            <a:chOff x="9438585" y="6545334"/>
            <a:chExt cx="2528192" cy="246221"/>
          </a:xfrm>
        </p:grpSpPr>
        <p:sp>
          <p:nvSpPr>
            <p:cNvPr id="11" name="标题 3"/>
            <p:cNvSpPr txBox="1">
              <a:spLocks/>
            </p:cNvSpPr>
            <p:nvPr userDrawn="1"/>
          </p:nvSpPr>
          <p:spPr>
            <a:xfrm>
              <a:off x="9607550" y="6545334"/>
              <a:ext cx="219026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29">
                <a:lnSpc>
                  <a:spcPct val="100000"/>
                </a:lnSpc>
              </a:pPr>
              <a:r>
                <a:rPr lang="zh-CN" altLang="en-US" sz="1000" b="0" dirty="0" smtClean="0">
                  <a:solidFill>
                    <a:srgbClr val="3E3A39"/>
                  </a:solidFill>
                  <a:latin typeface="微软雅黑" pitchFamily="34" charset="-122"/>
                </a:rPr>
                <a:t>深圳国泰安教育技术股份有限公司</a:t>
              </a:r>
              <a:endParaRPr lang="zh-CN" altLang="en-US" sz="1000" b="0" dirty="0">
                <a:solidFill>
                  <a:srgbClr val="3E3A39"/>
                </a:solidFill>
                <a:latin typeface="微软雅黑" pitchFamily="34" charset="-122"/>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a:stretch>
            <a:fillRect/>
          </a:stretch>
        </p:blipFill>
        <p:spPr>
          <a:xfrm>
            <a:off x="232238" y="218118"/>
            <a:ext cx="1228815" cy="268968"/>
          </a:xfrm>
          <a:prstGeom prst="rect">
            <a:avLst/>
          </a:prstGeom>
        </p:spPr>
      </p:pic>
      <p:grpSp>
        <p:nvGrpSpPr>
          <p:cNvPr id="3" name="组合 2"/>
          <p:cNvGrpSpPr/>
          <p:nvPr userDrawn="1"/>
        </p:nvGrpSpPr>
        <p:grpSpPr>
          <a:xfrm>
            <a:off x="11605717" y="227343"/>
            <a:ext cx="596587" cy="320010"/>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solidFill>
                <a:prstClr val="white"/>
              </a:solidFill>
            </a:endParaRPr>
          </a:p>
        </p:txBody>
      </p:sp>
    </p:spTree>
    <p:extLst>
      <p:ext uri="{BB962C8B-B14F-4D97-AF65-F5344CB8AC3E}">
        <p14:creationId xmlns:p14="http://schemas.microsoft.com/office/powerpoint/2010/main" val="286551446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grpSp>
        <p:nvGrpSpPr>
          <p:cNvPr id="7" name="组合 6"/>
          <p:cNvGrpSpPr/>
          <p:nvPr userDrawn="1"/>
        </p:nvGrpSpPr>
        <p:grpSpPr>
          <a:xfrm>
            <a:off x="1" y="6585056"/>
            <a:ext cx="9429060" cy="168965"/>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userDrawn="1"/>
        </p:nvGrpSpPr>
        <p:grpSpPr>
          <a:xfrm>
            <a:off x="9438585" y="6545338"/>
            <a:ext cx="2528192" cy="246221"/>
            <a:chOff x="9438585" y="6545334"/>
            <a:chExt cx="2528192" cy="246221"/>
          </a:xfrm>
        </p:grpSpPr>
        <p:sp>
          <p:nvSpPr>
            <p:cNvPr id="11" name="标题 3"/>
            <p:cNvSpPr txBox="1">
              <a:spLocks/>
            </p:cNvSpPr>
            <p:nvPr userDrawn="1"/>
          </p:nvSpPr>
          <p:spPr>
            <a:xfrm>
              <a:off x="9607550" y="6545334"/>
              <a:ext cx="219026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29">
                <a:lnSpc>
                  <a:spcPct val="100000"/>
                </a:lnSpc>
              </a:pPr>
              <a:r>
                <a:rPr lang="zh-CN" altLang="en-US" sz="1000" b="0" dirty="0" smtClean="0">
                  <a:solidFill>
                    <a:srgbClr val="3E3A39"/>
                  </a:solidFill>
                  <a:latin typeface="微软雅黑" pitchFamily="34" charset="-122"/>
                </a:rPr>
                <a:t>深圳国泰安教育技术股份有限公司</a:t>
              </a:r>
              <a:endParaRPr lang="zh-CN" altLang="en-US" sz="1000" b="0" dirty="0">
                <a:solidFill>
                  <a:srgbClr val="3E3A39"/>
                </a:solidFill>
                <a:latin typeface="微软雅黑" pitchFamily="34" charset="-122"/>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a:stretch>
            <a:fillRect/>
          </a:stretch>
        </p:blipFill>
        <p:spPr>
          <a:xfrm>
            <a:off x="232238" y="218118"/>
            <a:ext cx="1228815" cy="268968"/>
          </a:xfrm>
          <a:prstGeom prst="rect">
            <a:avLst/>
          </a:prstGeom>
        </p:spPr>
      </p:pic>
      <p:grpSp>
        <p:nvGrpSpPr>
          <p:cNvPr id="3" name="组合 2"/>
          <p:cNvGrpSpPr/>
          <p:nvPr userDrawn="1"/>
        </p:nvGrpSpPr>
        <p:grpSpPr>
          <a:xfrm>
            <a:off x="11605717" y="227343"/>
            <a:ext cx="596587" cy="320010"/>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solidFill>
                <a:prstClr val="white"/>
              </a:solidFill>
            </a:endParaRPr>
          </a:p>
        </p:txBody>
      </p:sp>
    </p:spTree>
    <p:extLst>
      <p:ext uri="{BB962C8B-B14F-4D97-AF65-F5344CB8AC3E}">
        <p14:creationId xmlns:p14="http://schemas.microsoft.com/office/powerpoint/2010/main" val="291628412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0385691"/>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1" r:id="rId5"/>
    <p:sldLayoutId id="2147483685" r:id="rId6"/>
    <p:sldLayoutId id="2147483686" r:id="rId7"/>
    <p:sldLayoutId id="2147483687" r:id="rId8"/>
    <p:sldLayoutId id="2147483688" r:id="rId9"/>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tags" Target="../tags/tag28.xml"/><Relationship Id="rId3" Type="http://schemas.openxmlformats.org/officeDocument/2006/relationships/tags" Target="../tags/tag23.xml"/><Relationship Id="rId7" Type="http://schemas.openxmlformats.org/officeDocument/2006/relationships/tags" Target="../tags/tag27.xml"/><Relationship Id="rId12" Type="http://schemas.openxmlformats.org/officeDocument/2006/relationships/image" Target="../media/image6.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slideLayout" Target="../slideLayouts/slideLayout2.xml"/><Relationship Id="rId5" Type="http://schemas.openxmlformats.org/officeDocument/2006/relationships/tags" Target="../tags/tag25.xml"/><Relationship Id="rId10" Type="http://schemas.openxmlformats.org/officeDocument/2006/relationships/tags" Target="../tags/tag30.xml"/><Relationship Id="rId4" Type="http://schemas.openxmlformats.org/officeDocument/2006/relationships/tags" Target="../tags/tag24.xml"/><Relationship Id="rId9" Type="http://schemas.openxmlformats.org/officeDocument/2006/relationships/tags" Target="../tags/tag29.xml"/></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33.xml"/><Relationship Id="rId7" Type="http://schemas.openxmlformats.org/officeDocument/2006/relationships/tags" Target="../tags/tag37.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1.png"/><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8" Type="http://schemas.openxmlformats.org/officeDocument/2006/relationships/tags" Target="../tags/tag46.xml"/><Relationship Id="rId3" Type="http://schemas.openxmlformats.org/officeDocument/2006/relationships/tags" Target="../tags/tag41.xml"/><Relationship Id="rId7" Type="http://schemas.openxmlformats.org/officeDocument/2006/relationships/tags" Target="../tags/tag45.xml"/><Relationship Id="rId12" Type="http://schemas.openxmlformats.org/officeDocument/2006/relationships/image" Target="../media/image13.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slideLayout" Target="../slideLayouts/slideLayout2.xml"/><Relationship Id="rId5" Type="http://schemas.openxmlformats.org/officeDocument/2006/relationships/tags" Target="../tags/tag43.xml"/><Relationship Id="rId10" Type="http://schemas.openxmlformats.org/officeDocument/2006/relationships/tags" Target="../tags/tag48.xml"/><Relationship Id="rId4" Type="http://schemas.openxmlformats.org/officeDocument/2006/relationships/tags" Target="../tags/tag42.xml"/><Relationship Id="rId9" Type="http://schemas.openxmlformats.org/officeDocument/2006/relationships/tags" Target="../tags/tag47.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tags" Target="../tags/tag56.xml"/><Relationship Id="rId13" Type="http://schemas.openxmlformats.org/officeDocument/2006/relationships/slideLayout" Target="../slideLayouts/slideLayout2.xml"/><Relationship Id="rId3" Type="http://schemas.openxmlformats.org/officeDocument/2006/relationships/tags" Target="../tags/tag51.xml"/><Relationship Id="rId7" Type="http://schemas.openxmlformats.org/officeDocument/2006/relationships/tags" Target="../tags/tag55.xml"/><Relationship Id="rId12" Type="http://schemas.openxmlformats.org/officeDocument/2006/relationships/tags" Target="../tags/tag60.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tags" Target="../tags/tag54.xml"/><Relationship Id="rId11" Type="http://schemas.openxmlformats.org/officeDocument/2006/relationships/tags" Target="../tags/tag59.xml"/><Relationship Id="rId5" Type="http://schemas.openxmlformats.org/officeDocument/2006/relationships/tags" Target="../tags/tag53.xml"/><Relationship Id="rId10" Type="http://schemas.openxmlformats.org/officeDocument/2006/relationships/tags" Target="../tags/tag58.xml"/><Relationship Id="rId4" Type="http://schemas.openxmlformats.org/officeDocument/2006/relationships/tags" Target="../tags/tag52.xml"/><Relationship Id="rId9" Type="http://schemas.openxmlformats.org/officeDocument/2006/relationships/tags" Target="../tags/tag57.xml"/></Relationships>
</file>

<file path=ppt/slides/_rels/slide2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8.png"/><Relationship Id="rId7" Type="http://schemas.openxmlformats.org/officeDocument/2006/relationships/diagramLayout" Target="../diagrams/layout1.xml"/><Relationship Id="rId12" Type="http://schemas.openxmlformats.org/officeDocument/2006/relationships/image" Target="../media/image22.jpeg"/><Relationship Id="rId2" Type="http://schemas.openxmlformats.org/officeDocument/2006/relationships/slideLayout" Target="../slideLayouts/slideLayout2.xml"/><Relationship Id="rId1" Type="http://schemas.openxmlformats.org/officeDocument/2006/relationships/tags" Target="../tags/tag61.xml"/><Relationship Id="rId6" Type="http://schemas.openxmlformats.org/officeDocument/2006/relationships/diagramData" Target="../diagrams/data1.xml"/><Relationship Id="rId11" Type="http://schemas.openxmlformats.org/officeDocument/2006/relationships/image" Target="../media/image21.jpeg"/><Relationship Id="rId5" Type="http://schemas.openxmlformats.org/officeDocument/2006/relationships/image" Target="../media/image20.png"/><Relationship Id="rId10" Type="http://schemas.microsoft.com/office/2007/relationships/diagramDrawing" Target="../diagrams/drawing1.xml"/><Relationship Id="rId4" Type="http://schemas.openxmlformats.org/officeDocument/2006/relationships/image" Target="../media/image19.png"/><Relationship Id="rId9" Type="http://schemas.openxmlformats.org/officeDocument/2006/relationships/diagramColors" Target="../diagrams/colors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image" Target="../media/image23.png"/><Relationship Id="rId5" Type="http://schemas.openxmlformats.org/officeDocument/2006/relationships/slideLayout" Target="../slideLayouts/slideLayout2.xml"/><Relationship Id="rId4" Type="http://schemas.openxmlformats.org/officeDocument/2006/relationships/tags" Target="../tags/tag65.xml"/></Relationships>
</file>

<file path=ppt/slides/_rels/slide2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4.png"/><Relationship Id="rId1" Type="http://schemas.openxmlformats.org/officeDocument/2006/relationships/slideLayout" Target="../slideLayouts/slideLayout8.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tiff"/><Relationship Id="rId10" Type="http://schemas.openxmlformats.org/officeDocument/2006/relationships/image" Target="../media/image31.png"/><Relationship Id="rId4" Type="http://schemas.microsoft.com/office/2007/relationships/hdphoto" Target="../media/hdphoto1.wdp"/><Relationship Id="rId9" Type="http://schemas.openxmlformats.org/officeDocument/2006/relationships/image" Target="../media/image30.png"/></Relationships>
</file>

<file path=ppt/slides/_rels/slide26.xml.rels><?xml version="1.0" encoding="UTF-8" standalone="yes"?>
<Relationships xmlns="http://schemas.openxmlformats.org/package/2006/relationships"><Relationship Id="rId8" Type="http://schemas.openxmlformats.org/officeDocument/2006/relationships/tags" Target="../tags/tag73.xml"/><Relationship Id="rId13" Type="http://schemas.openxmlformats.org/officeDocument/2006/relationships/image" Target="../media/image36.png"/><Relationship Id="rId3" Type="http://schemas.openxmlformats.org/officeDocument/2006/relationships/tags" Target="../tags/tag68.xml"/><Relationship Id="rId7" Type="http://schemas.openxmlformats.org/officeDocument/2006/relationships/tags" Target="../tags/tag72.xml"/><Relationship Id="rId12" Type="http://schemas.openxmlformats.org/officeDocument/2006/relationships/image" Target="../media/image35.png"/><Relationship Id="rId17" Type="http://schemas.openxmlformats.org/officeDocument/2006/relationships/image" Target="../media/image39.png"/><Relationship Id="rId2" Type="http://schemas.openxmlformats.org/officeDocument/2006/relationships/tags" Target="../tags/tag67.xml"/><Relationship Id="rId16" Type="http://schemas.openxmlformats.org/officeDocument/2006/relationships/image" Target="../media/image38.tiff"/><Relationship Id="rId1" Type="http://schemas.openxmlformats.org/officeDocument/2006/relationships/tags" Target="../tags/tag66.xml"/><Relationship Id="rId6" Type="http://schemas.openxmlformats.org/officeDocument/2006/relationships/tags" Target="../tags/tag71.xml"/><Relationship Id="rId11" Type="http://schemas.openxmlformats.org/officeDocument/2006/relationships/image" Target="../media/image34.png"/><Relationship Id="rId5" Type="http://schemas.openxmlformats.org/officeDocument/2006/relationships/tags" Target="../tags/tag70.xml"/><Relationship Id="rId15" Type="http://schemas.openxmlformats.org/officeDocument/2006/relationships/image" Target="../media/image28.png"/><Relationship Id="rId10" Type="http://schemas.openxmlformats.org/officeDocument/2006/relationships/slideLayout" Target="../slideLayouts/slideLayout9.xml"/><Relationship Id="rId4" Type="http://schemas.openxmlformats.org/officeDocument/2006/relationships/tags" Target="../tags/tag69.xml"/><Relationship Id="rId9" Type="http://schemas.openxmlformats.org/officeDocument/2006/relationships/tags" Target="../tags/tag74.xml"/><Relationship Id="rId1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8" Type="http://schemas.openxmlformats.org/officeDocument/2006/relationships/tags" Target="../tags/tag82.xml"/><Relationship Id="rId13" Type="http://schemas.openxmlformats.org/officeDocument/2006/relationships/tags" Target="../tags/tag87.xml"/><Relationship Id="rId18" Type="http://schemas.openxmlformats.org/officeDocument/2006/relationships/tags" Target="../tags/tag92.xml"/><Relationship Id="rId3" Type="http://schemas.openxmlformats.org/officeDocument/2006/relationships/tags" Target="../tags/tag77.xml"/><Relationship Id="rId21" Type="http://schemas.openxmlformats.org/officeDocument/2006/relationships/slideLayout" Target="../slideLayouts/slideLayout2.xml"/><Relationship Id="rId7" Type="http://schemas.openxmlformats.org/officeDocument/2006/relationships/tags" Target="../tags/tag81.xml"/><Relationship Id="rId12" Type="http://schemas.openxmlformats.org/officeDocument/2006/relationships/tags" Target="../tags/tag86.xml"/><Relationship Id="rId17" Type="http://schemas.openxmlformats.org/officeDocument/2006/relationships/tags" Target="../tags/tag91.xml"/><Relationship Id="rId2" Type="http://schemas.openxmlformats.org/officeDocument/2006/relationships/tags" Target="../tags/tag76.xml"/><Relationship Id="rId16" Type="http://schemas.openxmlformats.org/officeDocument/2006/relationships/tags" Target="../tags/tag90.xml"/><Relationship Id="rId20" Type="http://schemas.openxmlformats.org/officeDocument/2006/relationships/tags" Target="../tags/tag94.xml"/><Relationship Id="rId1" Type="http://schemas.openxmlformats.org/officeDocument/2006/relationships/tags" Target="../tags/tag75.xml"/><Relationship Id="rId6" Type="http://schemas.openxmlformats.org/officeDocument/2006/relationships/tags" Target="../tags/tag80.xml"/><Relationship Id="rId11" Type="http://schemas.openxmlformats.org/officeDocument/2006/relationships/tags" Target="../tags/tag85.xml"/><Relationship Id="rId5" Type="http://schemas.openxmlformats.org/officeDocument/2006/relationships/tags" Target="../tags/tag79.xml"/><Relationship Id="rId15" Type="http://schemas.openxmlformats.org/officeDocument/2006/relationships/tags" Target="../tags/tag89.xml"/><Relationship Id="rId10" Type="http://schemas.openxmlformats.org/officeDocument/2006/relationships/tags" Target="../tags/tag84.xml"/><Relationship Id="rId19" Type="http://schemas.openxmlformats.org/officeDocument/2006/relationships/tags" Target="../tags/tag93.xml"/><Relationship Id="rId4" Type="http://schemas.openxmlformats.org/officeDocument/2006/relationships/tags" Target="../tags/tag78.xml"/><Relationship Id="rId9" Type="http://schemas.openxmlformats.org/officeDocument/2006/relationships/tags" Target="../tags/tag83.xml"/><Relationship Id="rId14" Type="http://schemas.openxmlformats.org/officeDocument/2006/relationships/tags" Target="../tags/tag8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8" Type="http://schemas.openxmlformats.org/officeDocument/2006/relationships/tags" Target="../tags/tag102.xml"/><Relationship Id="rId13" Type="http://schemas.openxmlformats.org/officeDocument/2006/relationships/tags" Target="../tags/tag107.xml"/><Relationship Id="rId3" Type="http://schemas.openxmlformats.org/officeDocument/2006/relationships/tags" Target="../tags/tag97.xml"/><Relationship Id="rId7" Type="http://schemas.openxmlformats.org/officeDocument/2006/relationships/tags" Target="../tags/tag101.xml"/><Relationship Id="rId12" Type="http://schemas.openxmlformats.org/officeDocument/2006/relationships/tags" Target="../tags/tag106.xml"/><Relationship Id="rId17" Type="http://schemas.openxmlformats.org/officeDocument/2006/relationships/slideLayout" Target="../slideLayouts/slideLayout2.xml"/><Relationship Id="rId2" Type="http://schemas.openxmlformats.org/officeDocument/2006/relationships/tags" Target="../tags/tag96.xml"/><Relationship Id="rId16" Type="http://schemas.openxmlformats.org/officeDocument/2006/relationships/tags" Target="../tags/tag110.xml"/><Relationship Id="rId1" Type="http://schemas.openxmlformats.org/officeDocument/2006/relationships/tags" Target="../tags/tag95.xml"/><Relationship Id="rId6" Type="http://schemas.openxmlformats.org/officeDocument/2006/relationships/tags" Target="../tags/tag100.xml"/><Relationship Id="rId11" Type="http://schemas.openxmlformats.org/officeDocument/2006/relationships/tags" Target="../tags/tag105.xml"/><Relationship Id="rId5" Type="http://schemas.openxmlformats.org/officeDocument/2006/relationships/tags" Target="../tags/tag99.xml"/><Relationship Id="rId15" Type="http://schemas.openxmlformats.org/officeDocument/2006/relationships/tags" Target="../tags/tag109.xml"/><Relationship Id="rId10" Type="http://schemas.openxmlformats.org/officeDocument/2006/relationships/tags" Target="../tags/tag104.xml"/><Relationship Id="rId4" Type="http://schemas.openxmlformats.org/officeDocument/2006/relationships/tags" Target="../tags/tag98.xml"/><Relationship Id="rId9" Type="http://schemas.openxmlformats.org/officeDocument/2006/relationships/tags" Target="../tags/tag103.xml"/><Relationship Id="rId14" Type="http://schemas.openxmlformats.org/officeDocument/2006/relationships/tags" Target="../tags/tag108.xml"/></Relationships>
</file>

<file path=ppt/slides/_rels/slide31.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slideLayout" Target="../slideLayouts/slideLayout2.xml"/><Relationship Id="rId1" Type="http://schemas.openxmlformats.org/officeDocument/2006/relationships/tags" Target="../tags/tag111.xml"/><Relationship Id="rId6" Type="http://schemas.openxmlformats.org/officeDocument/2006/relationships/diagramColors" Target="../diagrams/colors2.xml"/><Relationship Id="rId11" Type="http://schemas.openxmlformats.org/officeDocument/2006/relationships/image" Target="../media/image48.jpeg"/><Relationship Id="rId5" Type="http://schemas.openxmlformats.org/officeDocument/2006/relationships/diagramQuickStyle" Target="../diagrams/quickStyle2.xml"/><Relationship Id="rId10" Type="http://schemas.openxmlformats.org/officeDocument/2006/relationships/image" Target="../media/image47.jpeg"/><Relationship Id="rId4" Type="http://schemas.openxmlformats.org/officeDocument/2006/relationships/diagramLayout" Target="../diagrams/layout2.xml"/><Relationship Id="rId9" Type="http://schemas.openxmlformats.org/officeDocument/2006/relationships/image" Target="../media/image46.gif"/></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tags" Target="../tags/tag114.xml"/><Relationship Id="rId7" Type="http://schemas.openxmlformats.org/officeDocument/2006/relationships/slideLayout" Target="../slideLayouts/slideLayout2.xml"/><Relationship Id="rId12" Type="http://schemas.openxmlformats.org/officeDocument/2006/relationships/image" Target="../media/image56.jpeg"/><Relationship Id="rId2" Type="http://schemas.openxmlformats.org/officeDocument/2006/relationships/tags" Target="../tags/tag113.xml"/><Relationship Id="rId16" Type="http://schemas.openxmlformats.org/officeDocument/2006/relationships/image" Target="../media/image60.jpeg"/><Relationship Id="rId1" Type="http://schemas.openxmlformats.org/officeDocument/2006/relationships/tags" Target="../tags/tag112.xml"/><Relationship Id="rId6" Type="http://schemas.openxmlformats.org/officeDocument/2006/relationships/video" Target="file:///F:\20150615&#26234;&#22253;\3D&#20135;&#21697;&#23637;&#31034;&#30005;&#23376;&#20070;\&#23637;&#21381;&#26041;&#26696;&#23436;&#20840;\3D&#26053;&#28216;&#22810;&#32500;&#25945;&#23398;&#23454;&#35757;&#24179;&#21488;ppt.wmv" TargetMode="External"/><Relationship Id="rId11" Type="http://schemas.openxmlformats.org/officeDocument/2006/relationships/image" Target="../media/image55.png"/><Relationship Id="rId5" Type="http://schemas.openxmlformats.org/officeDocument/2006/relationships/tags" Target="../tags/tag116.xml"/><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tags" Target="../tags/tag115.xml"/><Relationship Id="rId9" Type="http://schemas.openxmlformats.org/officeDocument/2006/relationships/image" Target="../media/image53.png"/><Relationship Id="rId14"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tags" Target="../tags/tag119.xml"/><Relationship Id="rId7" Type="http://schemas.openxmlformats.org/officeDocument/2006/relationships/image" Target="../media/image66.png"/><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image" Target="../media/image65.png"/><Relationship Id="rId5" Type="http://schemas.openxmlformats.org/officeDocument/2006/relationships/image" Target="../media/image64.jpeg"/><Relationship Id="rId4"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diagramQuickStyle" Target="../diagrams/quickStyle3.xml"/><Relationship Id="rId3" Type="http://schemas.microsoft.com/office/2007/relationships/hdphoto" Target="../media/hdphoto2.wdp"/><Relationship Id="rId7" Type="http://schemas.openxmlformats.org/officeDocument/2006/relationships/image" Target="../media/image71.png"/><Relationship Id="rId12" Type="http://schemas.openxmlformats.org/officeDocument/2006/relationships/diagramLayout" Target="../diagrams/layout3.xml"/><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diagramData" Target="../diagrams/data3.xml"/><Relationship Id="rId5" Type="http://schemas.openxmlformats.org/officeDocument/2006/relationships/image" Target="../media/image69.png"/><Relationship Id="rId15" Type="http://schemas.microsoft.com/office/2007/relationships/diagramDrawing" Target="../diagrams/drawing3.xml"/><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diagramColors" Target="../diagrams/colors3.xml"/></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2.xml"/><Relationship Id="rId1" Type="http://schemas.openxmlformats.org/officeDocument/2006/relationships/tags" Target="../tags/tag120.xml"/></Relationships>
</file>

<file path=ppt/slides/_rels/slide39.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1.xml"/></Relationships>
</file>

<file path=ppt/slides/_rels/slide42.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3.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4.xml"/></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2.xml"/><Relationship Id="rId1" Type="http://schemas.openxmlformats.org/officeDocument/2006/relationships/tags" Target="../tags/tag125.xml"/><Relationship Id="rId5" Type="http://schemas.openxmlformats.org/officeDocument/2006/relationships/image" Target="../media/image82.png"/><Relationship Id="rId4" Type="http://schemas.openxmlformats.org/officeDocument/2006/relationships/image" Target="../media/image81.png"/></Relationships>
</file>

<file path=ppt/slides/_rels/slide49.xml.rels><?xml version="1.0" encoding="UTF-8" standalone="yes"?>
<Relationships xmlns="http://schemas.openxmlformats.org/package/2006/relationships"><Relationship Id="rId8" Type="http://schemas.openxmlformats.org/officeDocument/2006/relationships/tags" Target="../tags/tag133.xml"/><Relationship Id="rId3" Type="http://schemas.openxmlformats.org/officeDocument/2006/relationships/tags" Target="../tags/tag128.xml"/><Relationship Id="rId7" Type="http://schemas.openxmlformats.org/officeDocument/2006/relationships/tags" Target="../tags/tag132.xml"/><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tags" Target="../tags/tag131.xml"/><Relationship Id="rId5" Type="http://schemas.openxmlformats.org/officeDocument/2006/relationships/tags" Target="../tags/tag130.xml"/><Relationship Id="rId10" Type="http://schemas.openxmlformats.org/officeDocument/2006/relationships/image" Target="../media/image83.png"/><Relationship Id="rId4" Type="http://schemas.openxmlformats.org/officeDocument/2006/relationships/tags" Target="../tags/tag129.xml"/><Relationship Id="rId9"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4.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5.xml"/></Relationships>
</file>

<file path=ppt/slides/_rels/slide52.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slideLayout" Target="../slideLayouts/slideLayout2.xml"/><Relationship Id="rId1" Type="http://schemas.openxmlformats.org/officeDocument/2006/relationships/tags" Target="../tags/tag136.xml"/><Relationship Id="rId5" Type="http://schemas.openxmlformats.org/officeDocument/2006/relationships/image" Target="../media/image86.jpeg"/><Relationship Id="rId4" Type="http://schemas.openxmlformats.org/officeDocument/2006/relationships/image" Target="../media/image85.jpeg"/></Relationships>
</file>

<file path=ppt/slides/_rels/slide53.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slideLayout" Target="../slideLayouts/slideLayout2.xml"/><Relationship Id="rId1" Type="http://schemas.openxmlformats.org/officeDocument/2006/relationships/tags" Target="../tags/tag137.xml"/><Relationship Id="rId6" Type="http://schemas.openxmlformats.org/officeDocument/2006/relationships/image" Target="../media/image90.jpeg"/><Relationship Id="rId5" Type="http://schemas.openxmlformats.org/officeDocument/2006/relationships/image" Target="../media/image89.jpeg"/><Relationship Id="rId4" Type="http://schemas.openxmlformats.org/officeDocument/2006/relationships/image" Target="../media/image88.jpeg"/></Relationships>
</file>

<file path=ppt/slides/_rels/slide5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2.xml"/><Relationship Id="rId1" Type="http://schemas.openxmlformats.org/officeDocument/2006/relationships/tags" Target="../tags/tag138.xml"/><Relationship Id="rId4" Type="http://schemas.openxmlformats.org/officeDocument/2006/relationships/image" Target="../media/image92.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9.xml"/><Relationship Id="rId1" Type="http://schemas.openxmlformats.org/officeDocument/2006/relationships/vmlDrawing" Target="../drawings/vmlDrawing2.vml"/><Relationship Id="rId6" Type="http://schemas.openxmlformats.org/officeDocument/2006/relationships/image" Target="../media/image93.png"/><Relationship Id="rId5" Type="http://schemas.openxmlformats.org/officeDocument/2006/relationships/oleObject" Target="../embeddings/oleObject2.bin"/><Relationship Id="rId4" Type="http://schemas.openxmlformats.org/officeDocument/2006/relationships/image" Target="../media/image94.jpeg"/></Relationships>
</file>

<file path=ppt/slides/_rels/slide5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Layout" Target="../slideLayouts/slideLayout2.xml"/><Relationship Id="rId1" Type="http://schemas.openxmlformats.org/officeDocument/2006/relationships/tags" Target="../tags/tag140.xml"/><Relationship Id="rId5" Type="http://schemas.openxmlformats.org/officeDocument/2006/relationships/image" Target="../media/image97.png"/><Relationship Id="rId4" Type="http://schemas.openxmlformats.org/officeDocument/2006/relationships/image" Target="../media/image96.png"/></Relationships>
</file>

<file path=ppt/slides/_rels/slide5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3.emf"/><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flipH="1">
            <a:off x="0" y="5731769"/>
            <a:ext cx="12192000" cy="1136991"/>
          </a:xfrm>
          <a:prstGeom prst="rect">
            <a:avLst/>
          </a:prstGeom>
          <a:solidFill>
            <a:srgbClr val="3D3D3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18" name="矩形 17"/>
          <p:cNvSpPr/>
          <p:nvPr/>
        </p:nvSpPr>
        <p:spPr>
          <a:xfrm>
            <a:off x="0" y="175"/>
            <a:ext cx="12192000" cy="2507217"/>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任意多边形 18"/>
          <p:cNvSpPr/>
          <p:nvPr/>
        </p:nvSpPr>
        <p:spPr>
          <a:xfrm>
            <a:off x="0" y="1"/>
            <a:ext cx="12191999" cy="2519345"/>
          </a:xfrm>
          <a:custGeom>
            <a:avLst/>
            <a:gdLst>
              <a:gd name="connsiteX0" fmla="*/ 3866920 w 6499952"/>
              <a:gd name="connsiteY0" fmla="*/ 0 h 1795750"/>
              <a:gd name="connsiteX1" fmla="*/ 6499952 w 6499952"/>
              <a:gd name="connsiteY1" fmla="*/ 0 h 1795750"/>
              <a:gd name="connsiteX2" fmla="*/ 3415229 w 6499952"/>
              <a:gd name="connsiteY2" fmla="*/ 1795750 h 1795750"/>
              <a:gd name="connsiteX3" fmla="*/ 0 w 6499952"/>
              <a:gd name="connsiteY3" fmla="*/ 1795750 h 1795750"/>
              <a:gd name="connsiteX4" fmla="*/ 3866920 w 6499952"/>
              <a:gd name="connsiteY4" fmla="*/ 0 h 179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952" h="1795750">
                <a:moveTo>
                  <a:pt x="3866920" y="0"/>
                </a:moveTo>
                <a:lnTo>
                  <a:pt x="6499952" y="0"/>
                </a:lnTo>
                <a:lnTo>
                  <a:pt x="3415229" y="1795750"/>
                </a:lnTo>
                <a:lnTo>
                  <a:pt x="0" y="1795750"/>
                </a:lnTo>
                <a:lnTo>
                  <a:pt x="3866920" y="0"/>
                </a:lnTo>
                <a:close/>
              </a:path>
            </a:pathLst>
          </a:cu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等腰三角形 19"/>
          <p:cNvSpPr/>
          <p:nvPr/>
        </p:nvSpPr>
        <p:spPr>
          <a:xfrm>
            <a:off x="0" y="174"/>
            <a:ext cx="10488058" cy="2507218"/>
          </a:xfrm>
          <a:prstGeom prst="triangle">
            <a:avLst>
              <a:gd name="adj" fmla="val 0"/>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任意多边形 36"/>
          <p:cNvSpPr/>
          <p:nvPr/>
        </p:nvSpPr>
        <p:spPr>
          <a:xfrm>
            <a:off x="7171981" y="1"/>
            <a:ext cx="5001658" cy="2488432"/>
          </a:xfrm>
          <a:custGeom>
            <a:avLst/>
            <a:gdLst>
              <a:gd name="connsiteX0" fmla="*/ 0 w 5695721"/>
              <a:gd name="connsiteY0" fmla="*/ 0 h 1773716"/>
              <a:gd name="connsiteX1" fmla="*/ 3701668 w 5695721"/>
              <a:gd name="connsiteY1" fmla="*/ 1773716 h 1773716"/>
              <a:gd name="connsiteX2" fmla="*/ 5695721 w 5695721"/>
              <a:gd name="connsiteY2" fmla="*/ 0 h 1773716"/>
              <a:gd name="connsiteX3" fmla="*/ 0 w 5695721"/>
              <a:gd name="connsiteY3" fmla="*/ 0 h 1773716"/>
            </a:gdLst>
            <a:ahLst/>
            <a:cxnLst>
              <a:cxn ang="0">
                <a:pos x="connsiteX0" y="connsiteY0"/>
              </a:cxn>
              <a:cxn ang="0">
                <a:pos x="connsiteX1" y="connsiteY1"/>
              </a:cxn>
              <a:cxn ang="0">
                <a:pos x="connsiteX2" y="connsiteY2"/>
              </a:cxn>
              <a:cxn ang="0">
                <a:pos x="connsiteX3" y="connsiteY3"/>
              </a:cxn>
            </a:cxnLst>
            <a:rect l="l" t="t" r="r" b="b"/>
            <a:pathLst>
              <a:path w="5695721" h="1773716">
                <a:moveTo>
                  <a:pt x="0" y="0"/>
                </a:moveTo>
                <a:lnTo>
                  <a:pt x="3701668" y="1773716"/>
                </a:lnTo>
                <a:lnTo>
                  <a:pt x="5695721" y="0"/>
                </a:lnTo>
                <a:lnTo>
                  <a:pt x="0" y="0"/>
                </a:lnTo>
                <a:close/>
              </a:path>
            </a:pathLst>
          </a:cu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8" name="组合 47"/>
          <p:cNvGrpSpPr/>
          <p:nvPr/>
        </p:nvGrpSpPr>
        <p:grpSpPr>
          <a:xfrm>
            <a:off x="9613900" y="6190538"/>
            <a:ext cx="1882775" cy="226831"/>
            <a:chOff x="2045679" y="6310388"/>
            <a:chExt cx="2169905" cy="261424"/>
          </a:xfrm>
          <a:solidFill>
            <a:schemeClr val="bg1"/>
          </a:solidFill>
        </p:grpSpPr>
        <p:sp>
          <p:nvSpPr>
            <p:cNvPr id="51" name="文本框 50"/>
            <p:cNvSpPr txBox="1">
              <a:spLocks/>
            </p:cNvSpPr>
            <p:nvPr/>
          </p:nvSpPr>
          <p:spPr>
            <a:xfrm>
              <a:off x="2045679" y="6310388"/>
              <a:ext cx="2150454" cy="130745"/>
            </a:xfrm>
            <a:custGeom>
              <a:avLst/>
              <a:gdLst/>
              <a:ahLst/>
              <a:cxnLst/>
              <a:rect l="l" t="t" r="r" b="b"/>
              <a:pathLst>
                <a:path w="2150454" h="130745">
                  <a:moveTo>
                    <a:pt x="505067" y="94803"/>
                  </a:moveTo>
                  <a:cubicBezTo>
                    <a:pt x="520694" y="99578"/>
                    <a:pt x="535496" y="104483"/>
                    <a:pt x="549473" y="109519"/>
                  </a:cubicBezTo>
                  <a:lnTo>
                    <a:pt x="544785" y="119285"/>
                  </a:lnTo>
                  <a:cubicBezTo>
                    <a:pt x="530634" y="113295"/>
                    <a:pt x="516049" y="107782"/>
                    <a:pt x="501030" y="102747"/>
                  </a:cubicBezTo>
                  <a:close/>
                  <a:moveTo>
                    <a:pt x="483319" y="94803"/>
                  </a:moveTo>
                  <a:cubicBezTo>
                    <a:pt x="484014" y="98276"/>
                    <a:pt x="484752" y="101184"/>
                    <a:pt x="485533" y="103528"/>
                  </a:cubicBezTo>
                  <a:cubicBezTo>
                    <a:pt x="467649" y="108824"/>
                    <a:pt x="452673" y="113382"/>
                    <a:pt x="440605" y="117202"/>
                  </a:cubicBezTo>
                  <a:lnTo>
                    <a:pt x="437350" y="107826"/>
                  </a:lnTo>
                  <a:cubicBezTo>
                    <a:pt x="450546" y="104527"/>
                    <a:pt x="465869" y="100186"/>
                    <a:pt x="483319" y="94803"/>
                  </a:cubicBezTo>
                  <a:close/>
                  <a:moveTo>
                    <a:pt x="895164" y="86990"/>
                  </a:moveTo>
                  <a:lnTo>
                    <a:pt x="895164" y="98059"/>
                  </a:lnTo>
                  <a:lnTo>
                    <a:pt x="968090" y="98059"/>
                  </a:lnTo>
                  <a:lnTo>
                    <a:pt x="968090" y="86990"/>
                  </a:lnTo>
                  <a:close/>
                  <a:moveTo>
                    <a:pt x="1636793" y="75270"/>
                  </a:moveTo>
                  <a:lnTo>
                    <a:pt x="1636793" y="90897"/>
                  </a:lnTo>
                  <a:lnTo>
                    <a:pt x="1702426" y="90897"/>
                  </a:lnTo>
                  <a:lnTo>
                    <a:pt x="1702426" y="75270"/>
                  </a:lnTo>
                  <a:close/>
                  <a:moveTo>
                    <a:pt x="18361" y="73577"/>
                  </a:moveTo>
                  <a:cubicBezTo>
                    <a:pt x="22008" y="75226"/>
                    <a:pt x="25567" y="76745"/>
                    <a:pt x="29040" y="78135"/>
                  </a:cubicBezTo>
                  <a:cubicBezTo>
                    <a:pt x="24959" y="92286"/>
                    <a:pt x="19881" y="108954"/>
                    <a:pt x="13803" y="128141"/>
                  </a:cubicBezTo>
                  <a:lnTo>
                    <a:pt x="2734" y="123974"/>
                  </a:lnTo>
                  <a:cubicBezTo>
                    <a:pt x="8812" y="107739"/>
                    <a:pt x="14021" y="90940"/>
                    <a:pt x="18361" y="73577"/>
                  </a:cubicBezTo>
                  <a:close/>
                  <a:moveTo>
                    <a:pt x="1376679" y="71102"/>
                  </a:moveTo>
                  <a:cubicBezTo>
                    <a:pt x="1380195" y="81347"/>
                    <a:pt x="1385859" y="90093"/>
                    <a:pt x="1393673" y="97343"/>
                  </a:cubicBezTo>
                  <a:cubicBezTo>
                    <a:pt x="1401617" y="89616"/>
                    <a:pt x="1407368" y="80869"/>
                    <a:pt x="1410928" y="71102"/>
                  </a:cubicBezTo>
                  <a:close/>
                  <a:moveTo>
                    <a:pt x="369094" y="68237"/>
                  </a:moveTo>
                  <a:cubicBezTo>
                    <a:pt x="373868" y="73186"/>
                    <a:pt x="377949" y="77831"/>
                    <a:pt x="381335" y="82171"/>
                  </a:cubicBezTo>
                  <a:lnTo>
                    <a:pt x="373651" y="88032"/>
                  </a:lnTo>
                  <a:cubicBezTo>
                    <a:pt x="369484" y="82389"/>
                    <a:pt x="365534" y="77614"/>
                    <a:pt x="361801" y="73707"/>
                  </a:cubicBezTo>
                  <a:close/>
                  <a:moveTo>
                    <a:pt x="2053698" y="68107"/>
                  </a:moveTo>
                  <a:lnTo>
                    <a:pt x="2053698" y="95454"/>
                  </a:lnTo>
                  <a:lnTo>
                    <a:pt x="2101490" y="95454"/>
                  </a:lnTo>
                  <a:lnTo>
                    <a:pt x="2101490" y="68107"/>
                  </a:lnTo>
                  <a:close/>
                  <a:moveTo>
                    <a:pt x="489049" y="67847"/>
                  </a:moveTo>
                  <a:lnTo>
                    <a:pt x="499207" y="67847"/>
                  </a:lnTo>
                  <a:lnTo>
                    <a:pt x="499207" y="112514"/>
                  </a:lnTo>
                  <a:cubicBezTo>
                    <a:pt x="499207" y="122671"/>
                    <a:pt x="493911" y="127750"/>
                    <a:pt x="483319" y="127750"/>
                  </a:cubicBezTo>
                  <a:cubicBezTo>
                    <a:pt x="478891" y="127750"/>
                    <a:pt x="473596" y="127663"/>
                    <a:pt x="467432" y="127490"/>
                  </a:cubicBezTo>
                  <a:cubicBezTo>
                    <a:pt x="467084" y="124538"/>
                    <a:pt x="466564" y="120935"/>
                    <a:pt x="465869" y="116681"/>
                  </a:cubicBezTo>
                  <a:cubicBezTo>
                    <a:pt x="472380" y="117376"/>
                    <a:pt x="477633" y="117723"/>
                    <a:pt x="481626" y="117723"/>
                  </a:cubicBezTo>
                  <a:cubicBezTo>
                    <a:pt x="486575" y="117723"/>
                    <a:pt x="489049" y="115422"/>
                    <a:pt x="489049" y="110821"/>
                  </a:cubicBezTo>
                  <a:close/>
                  <a:moveTo>
                    <a:pt x="895164" y="67326"/>
                  </a:moveTo>
                  <a:lnTo>
                    <a:pt x="895164" y="78395"/>
                  </a:lnTo>
                  <a:lnTo>
                    <a:pt x="968090" y="78395"/>
                  </a:lnTo>
                  <a:lnTo>
                    <a:pt x="968090" y="67326"/>
                  </a:lnTo>
                  <a:close/>
                  <a:moveTo>
                    <a:pt x="627385" y="66545"/>
                  </a:moveTo>
                  <a:cubicBezTo>
                    <a:pt x="624259" y="71797"/>
                    <a:pt x="621177" y="76919"/>
                    <a:pt x="618139" y="81911"/>
                  </a:cubicBezTo>
                  <a:cubicBezTo>
                    <a:pt x="628557" y="86382"/>
                    <a:pt x="638931" y="90918"/>
                    <a:pt x="649262" y="95519"/>
                  </a:cubicBezTo>
                  <a:cubicBezTo>
                    <a:pt x="659637" y="87619"/>
                    <a:pt x="666908" y="77961"/>
                    <a:pt x="671075" y="66545"/>
                  </a:cubicBezTo>
                  <a:close/>
                  <a:moveTo>
                    <a:pt x="1357926" y="61856"/>
                  </a:moveTo>
                  <a:lnTo>
                    <a:pt x="1421997" y="61856"/>
                  </a:lnTo>
                  <a:lnTo>
                    <a:pt x="1421997" y="71102"/>
                  </a:lnTo>
                  <a:cubicBezTo>
                    <a:pt x="1416961" y="83474"/>
                    <a:pt x="1410038" y="94261"/>
                    <a:pt x="1401226" y="103463"/>
                  </a:cubicBezTo>
                  <a:cubicBezTo>
                    <a:pt x="1410125" y="109627"/>
                    <a:pt x="1421085" y="114424"/>
                    <a:pt x="1434108" y="117853"/>
                  </a:cubicBezTo>
                  <a:cubicBezTo>
                    <a:pt x="1431416" y="121326"/>
                    <a:pt x="1429202" y="124668"/>
                    <a:pt x="1427466" y="127880"/>
                  </a:cubicBezTo>
                  <a:cubicBezTo>
                    <a:pt x="1414096" y="123409"/>
                    <a:pt x="1402810" y="117636"/>
                    <a:pt x="1393608" y="110560"/>
                  </a:cubicBezTo>
                  <a:cubicBezTo>
                    <a:pt x="1384319" y="118461"/>
                    <a:pt x="1373293" y="124929"/>
                    <a:pt x="1360531" y="129964"/>
                  </a:cubicBezTo>
                  <a:cubicBezTo>
                    <a:pt x="1358013" y="125884"/>
                    <a:pt x="1355930" y="122888"/>
                    <a:pt x="1354280" y="120978"/>
                  </a:cubicBezTo>
                  <a:cubicBezTo>
                    <a:pt x="1366738" y="116160"/>
                    <a:pt x="1377308" y="110474"/>
                    <a:pt x="1385990" y="103919"/>
                  </a:cubicBezTo>
                  <a:cubicBezTo>
                    <a:pt x="1376787" y="94760"/>
                    <a:pt x="1370363" y="83821"/>
                    <a:pt x="1366716" y="71102"/>
                  </a:cubicBezTo>
                  <a:lnTo>
                    <a:pt x="1357926" y="71102"/>
                  </a:lnTo>
                  <a:close/>
                  <a:moveTo>
                    <a:pt x="1085655" y="60684"/>
                  </a:moveTo>
                  <a:cubicBezTo>
                    <a:pt x="1089561" y="74401"/>
                    <a:pt x="1096072" y="85991"/>
                    <a:pt x="1105188" y="95454"/>
                  </a:cubicBezTo>
                  <a:cubicBezTo>
                    <a:pt x="1115432" y="85731"/>
                    <a:pt x="1122790" y="74141"/>
                    <a:pt x="1127261" y="60684"/>
                  </a:cubicBezTo>
                  <a:close/>
                  <a:moveTo>
                    <a:pt x="2043410" y="58731"/>
                  </a:moveTo>
                  <a:lnTo>
                    <a:pt x="2111778" y="58731"/>
                  </a:lnTo>
                  <a:lnTo>
                    <a:pt x="2111778" y="104831"/>
                  </a:lnTo>
                  <a:lnTo>
                    <a:pt x="2053698" y="104831"/>
                  </a:lnTo>
                  <a:lnTo>
                    <a:pt x="2053698" y="114337"/>
                  </a:lnTo>
                  <a:lnTo>
                    <a:pt x="2043410" y="114337"/>
                  </a:lnTo>
                  <a:close/>
                  <a:moveTo>
                    <a:pt x="885267" y="58471"/>
                  </a:moveTo>
                  <a:lnTo>
                    <a:pt x="977987" y="58471"/>
                  </a:lnTo>
                  <a:lnTo>
                    <a:pt x="977987" y="112253"/>
                  </a:lnTo>
                  <a:cubicBezTo>
                    <a:pt x="977987" y="122498"/>
                    <a:pt x="971910" y="127620"/>
                    <a:pt x="959755" y="127620"/>
                  </a:cubicBezTo>
                  <a:cubicBezTo>
                    <a:pt x="955675" y="127620"/>
                    <a:pt x="950683" y="127576"/>
                    <a:pt x="944779" y="127490"/>
                  </a:cubicBezTo>
                  <a:cubicBezTo>
                    <a:pt x="944606" y="126621"/>
                    <a:pt x="943911" y="123062"/>
                    <a:pt x="942696" y="116811"/>
                  </a:cubicBezTo>
                  <a:cubicBezTo>
                    <a:pt x="948686" y="117679"/>
                    <a:pt x="954156" y="118113"/>
                    <a:pt x="959104" y="118113"/>
                  </a:cubicBezTo>
                  <a:cubicBezTo>
                    <a:pt x="964921" y="118113"/>
                    <a:pt x="967916" y="115639"/>
                    <a:pt x="968090" y="110691"/>
                  </a:cubicBezTo>
                  <a:lnTo>
                    <a:pt x="968090" y="106654"/>
                  </a:lnTo>
                  <a:lnTo>
                    <a:pt x="895164" y="106654"/>
                  </a:lnTo>
                  <a:lnTo>
                    <a:pt x="895164" y="128792"/>
                  </a:lnTo>
                  <a:lnTo>
                    <a:pt x="885267" y="128792"/>
                  </a:lnTo>
                  <a:close/>
                  <a:moveTo>
                    <a:pt x="1502513" y="56908"/>
                  </a:moveTo>
                  <a:lnTo>
                    <a:pt x="1567625" y="56908"/>
                  </a:lnTo>
                  <a:cubicBezTo>
                    <a:pt x="1567538" y="58123"/>
                    <a:pt x="1566887" y="74011"/>
                    <a:pt x="1565672" y="104570"/>
                  </a:cubicBezTo>
                  <a:cubicBezTo>
                    <a:pt x="1565324" y="119503"/>
                    <a:pt x="1558509" y="127056"/>
                    <a:pt x="1545226" y="127229"/>
                  </a:cubicBezTo>
                  <a:cubicBezTo>
                    <a:pt x="1538108" y="127229"/>
                    <a:pt x="1531900" y="127099"/>
                    <a:pt x="1526604" y="126839"/>
                  </a:cubicBezTo>
                  <a:cubicBezTo>
                    <a:pt x="1526170" y="122845"/>
                    <a:pt x="1525519" y="119242"/>
                    <a:pt x="1524651" y="116030"/>
                  </a:cubicBezTo>
                  <a:cubicBezTo>
                    <a:pt x="1530641" y="116811"/>
                    <a:pt x="1536675" y="117289"/>
                    <a:pt x="1542752" y="117462"/>
                  </a:cubicBezTo>
                  <a:cubicBezTo>
                    <a:pt x="1551173" y="118070"/>
                    <a:pt x="1555427" y="113382"/>
                    <a:pt x="1555514" y="103398"/>
                  </a:cubicBezTo>
                  <a:cubicBezTo>
                    <a:pt x="1556209" y="91765"/>
                    <a:pt x="1556730" y="79307"/>
                    <a:pt x="1557077" y="66024"/>
                  </a:cubicBezTo>
                  <a:lnTo>
                    <a:pt x="1527776" y="66024"/>
                  </a:lnTo>
                  <a:cubicBezTo>
                    <a:pt x="1527516" y="79827"/>
                    <a:pt x="1525432" y="91244"/>
                    <a:pt x="1521526" y="100273"/>
                  </a:cubicBezTo>
                  <a:cubicBezTo>
                    <a:pt x="1516837" y="110604"/>
                    <a:pt x="1508764" y="120284"/>
                    <a:pt x="1497304" y="129313"/>
                  </a:cubicBezTo>
                  <a:cubicBezTo>
                    <a:pt x="1495047" y="126535"/>
                    <a:pt x="1492529" y="123713"/>
                    <a:pt x="1489751" y="120848"/>
                  </a:cubicBezTo>
                  <a:cubicBezTo>
                    <a:pt x="1500776" y="112253"/>
                    <a:pt x="1508112" y="104006"/>
                    <a:pt x="1511759" y="96105"/>
                  </a:cubicBezTo>
                  <a:cubicBezTo>
                    <a:pt x="1515318" y="89117"/>
                    <a:pt x="1517293" y="79089"/>
                    <a:pt x="1517684" y="66024"/>
                  </a:cubicBezTo>
                  <a:lnTo>
                    <a:pt x="1502513" y="66024"/>
                  </a:lnTo>
                  <a:close/>
                  <a:moveTo>
                    <a:pt x="1940514" y="53652"/>
                  </a:moveTo>
                  <a:lnTo>
                    <a:pt x="1951713" y="58731"/>
                  </a:lnTo>
                  <a:cubicBezTo>
                    <a:pt x="1940948" y="77223"/>
                    <a:pt x="1929445" y="94499"/>
                    <a:pt x="1917204" y="110560"/>
                  </a:cubicBezTo>
                  <a:cubicBezTo>
                    <a:pt x="1935131" y="109996"/>
                    <a:pt x="1955425" y="109193"/>
                    <a:pt x="1978084" y="108151"/>
                  </a:cubicBezTo>
                  <a:cubicBezTo>
                    <a:pt x="1973135" y="100642"/>
                    <a:pt x="1967687" y="92720"/>
                    <a:pt x="1961741" y="84385"/>
                  </a:cubicBezTo>
                  <a:lnTo>
                    <a:pt x="1970205" y="79046"/>
                  </a:lnTo>
                  <a:cubicBezTo>
                    <a:pt x="1982707" y="95281"/>
                    <a:pt x="1993255" y="110040"/>
                    <a:pt x="2001850" y="123322"/>
                  </a:cubicBezTo>
                  <a:lnTo>
                    <a:pt x="1991953" y="129834"/>
                  </a:lnTo>
                  <a:cubicBezTo>
                    <a:pt x="1989522" y="125840"/>
                    <a:pt x="1986939" y="121695"/>
                    <a:pt x="1984204" y="117397"/>
                  </a:cubicBezTo>
                  <a:cubicBezTo>
                    <a:pt x="1955555" y="118786"/>
                    <a:pt x="1932266" y="120197"/>
                    <a:pt x="1914339" y="121630"/>
                  </a:cubicBezTo>
                  <a:cubicBezTo>
                    <a:pt x="1911040" y="121977"/>
                    <a:pt x="1907046" y="122715"/>
                    <a:pt x="1902358" y="123843"/>
                  </a:cubicBezTo>
                  <a:lnTo>
                    <a:pt x="1896628" y="112774"/>
                  </a:lnTo>
                  <a:cubicBezTo>
                    <a:pt x="1900535" y="111212"/>
                    <a:pt x="1904138" y="108824"/>
                    <a:pt x="1907437" y="105612"/>
                  </a:cubicBezTo>
                  <a:cubicBezTo>
                    <a:pt x="1917594" y="93892"/>
                    <a:pt x="1928620" y="76572"/>
                    <a:pt x="1940514" y="53652"/>
                  </a:cubicBezTo>
                  <a:close/>
                  <a:moveTo>
                    <a:pt x="1636793" y="50918"/>
                  </a:moveTo>
                  <a:lnTo>
                    <a:pt x="1636793" y="66414"/>
                  </a:lnTo>
                  <a:lnTo>
                    <a:pt x="1702426" y="66414"/>
                  </a:lnTo>
                  <a:lnTo>
                    <a:pt x="1702426" y="50918"/>
                  </a:lnTo>
                  <a:close/>
                  <a:moveTo>
                    <a:pt x="1324198" y="49485"/>
                  </a:moveTo>
                  <a:lnTo>
                    <a:pt x="1324198" y="74098"/>
                  </a:lnTo>
                  <a:lnTo>
                    <a:pt x="1343211" y="74098"/>
                  </a:lnTo>
                  <a:lnTo>
                    <a:pt x="1343211" y="49485"/>
                  </a:lnTo>
                  <a:close/>
                  <a:moveTo>
                    <a:pt x="76181" y="48313"/>
                  </a:moveTo>
                  <a:lnTo>
                    <a:pt x="86469" y="48313"/>
                  </a:lnTo>
                  <a:lnTo>
                    <a:pt x="86469" y="64591"/>
                  </a:lnTo>
                  <a:lnTo>
                    <a:pt x="126708" y="64591"/>
                  </a:lnTo>
                  <a:lnTo>
                    <a:pt x="126708" y="74098"/>
                  </a:lnTo>
                  <a:lnTo>
                    <a:pt x="88552" y="74098"/>
                  </a:lnTo>
                  <a:cubicBezTo>
                    <a:pt x="99665" y="89117"/>
                    <a:pt x="113339" y="100837"/>
                    <a:pt x="129573" y="109258"/>
                  </a:cubicBezTo>
                  <a:cubicBezTo>
                    <a:pt x="127056" y="112384"/>
                    <a:pt x="124581" y="115466"/>
                    <a:pt x="122150" y="118504"/>
                  </a:cubicBezTo>
                  <a:cubicBezTo>
                    <a:pt x="107478" y="108911"/>
                    <a:pt x="95585" y="96561"/>
                    <a:pt x="86469" y="81455"/>
                  </a:cubicBezTo>
                  <a:lnTo>
                    <a:pt x="86469" y="129183"/>
                  </a:lnTo>
                  <a:lnTo>
                    <a:pt x="76181" y="129183"/>
                  </a:lnTo>
                  <a:lnTo>
                    <a:pt x="76181" y="81065"/>
                  </a:lnTo>
                  <a:cubicBezTo>
                    <a:pt x="66371" y="96084"/>
                    <a:pt x="53522" y="109041"/>
                    <a:pt x="37635" y="119937"/>
                  </a:cubicBezTo>
                  <a:cubicBezTo>
                    <a:pt x="34509" y="116377"/>
                    <a:pt x="31905" y="113642"/>
                    <a:pt x="29821" y="111732"/>
                  </a:cubicBezTo>
                  <a:cubicBezTo>
                    <a:pt x="48617" y="100794"/>
                    <a:pt x="63159" y="88249"/>
                    <a:pt x="73446" y="74098"/>
                  </a:cubicBezTo>
                  <a:lnTo>
                    <a:pt x="36853" y="74098"/>
                  </a:lnTo>
                  <a:lnTo>
                    <a:pt x="36853" y="64591"/>
                  </a:lnTo>
                  <a:lnTo>
                    <a:pt x="76181" y="64591"/>
                  </a:lnTo>
                  <a:close/>
                  <a:moveTo>
                    <a:pt x="1806364" y="43234"/>
                  </a:moveTo>
                  <a:lnTo>
                    <a:pt x="1806364" y="60815"/>
                  </a:lnTo>
                  <a:lnTo>
                    <a:pt x="1848817" y="60815"/>
                  </a:lnTo>
                  <a:lnTo>
                    <a:pt x="1848817" y="43234"/>
                  </a:lnTo>
                  <a:close/>
                  <a:moveTo>
                    <a:pt x="807634" y="36463"/>
                  </a:moveTo>
                  <a:cubicBezTo>
                    <a:pt x="806766" y="38980"/>
                    <a:pt x="805811" y="41498"/>
                    <a:pt x="804769" y="44016"/>
                  </a:cubicBezTo>
                  <a:cubicBezTo>
                    <a:pt x="806506" y="59816"/>
                    <a:pt x="810456" y="73490"/>
                    <a:pt x="816620" y="85036"/>
                  </a:cubicBezTo>
                  <a:cubicBezTo>
                    <a:pt x="824520" y="71319"/>
                    <a:pt x="828731" y="55128"/>
                    <a:pt x="829251" y="36463"/>
                  </a:cubicBezTo>
                  <a:close/>
                  <a:moveTo>
                    <a:pt x="6381" y="36202"/>
                  </a:moveTo>
                  <a:cubicBezTo>
                    <a:pt x="15930" y="42279"/>
                    <a:pt x="24395" y="48139"/>
                    <a:pt x="31774" y="53783"/>
                  </a:cubicBezTo>
                  <a:cubicBezTo>
                    <a:pt x="30472" y="55085"/>
                    <a:pt x="28128" y="57950"/>
                    <a:pt x="24742" y="62377"/>
                  </a:cubicBezTo>
                  <a:cubicBezTo>
                    <a:pt x="17537" y="56387"/>
                    <a:pt x="9289" y="50136"/>
                    <a:pt x="0" y="43625"/>
                  </a:cubicBezTo>
                  <a:close/>
                  <a:moveTo>
                    <a:pt x="2030518" y="33728"/>
                  </a:moveTo>
                  <a:lnTo>
                    <a:pt x="2129749" y="33728"/>
                  </a:lnTo>
                  <a:lnTo>
                    <a:pt x="2129749" y="43365"/>
                  </a:lnTo>
                  <a:lnTo>
                    <a:pt x="2030518" y="43365"/>
                  </a:lnTo>
                  <a:close/>
                  <a:moveTo>
                    <a:pt x="634026" y="32947"/>
                  </a:moveTo>
                  <a:lnTo>
                    <a:pt x="644314" y="37244"/>
                  </a:lnTo>
                  <a:cubicBezTo>
                    <a:pt x="640494" y="43972"/>
                    <a:pt x="636739" y="50527"/>
                    <a:pt x="633049" y="56908"/>
                  </a:cubicBezTo>
                  <a:lnTo>
                    <a:pt x="710338" y="56908"/>
                  </a:lnTo>
                  <a:lnTo>
                    <a:pt x="710338" y="66545"/>
                  </a:lnTo>
                  <a:lnTo>
                    <a:pt x="682405" y="66545"/>
                  </a:lnTo>
                  <a:cubicBezTo>
                    <a:pt x="678064" y="79697"/>
                    <a:pt x="670576" y="90940"/>
                    <a:pt x="659941" y="100273"/>
                  </a:cubicBezTo>
                  <a:cubicBezTo>
                    <a:pt x="673614" y="106437"/>
                    <a:pt x="687245" y="112687"/>
                    <a:pt x="700831" y="119025"/>
                  </a:cubicBezTo>
                  <a:lnTo>
                    <a:pt x="694450" y="129443"/>
                  </a:lnTo>
                  <a:cubicBezTo>
                    <a:pt x="681211" y="122498"/>
                    <a:pt x="666561" y="115227"/>
                    <a:pt x="650500" y="107630"/>
                  </a:cubicBezTo>
                  <a:cubicBezTo>
                    <a:pt x="635394" y="117788"/>
                    <a:pt x="615621" y="125102"/>
                    <a:pt x="591182" y="129573"/>
                  </a:cubicBezTo>
                  <a:cubicBezTo>
                    <a:pt x="589620" y="126274"/>
                    <a:pt x="587796" y="122715"/>
                    <a:pt x="585713" y="118895"/>
                  </a:cubicBezTo>
                  <a:cubicBezTo>
                    <a:pt x="607504" y="115552"/>
                    <a:pt x="625301" y="109996"/>
                    <a:pt x="639105" y="102226"/>
                  </a:cubicBezTo>
                  <a:cubicBezTo>
                    <a:pt x="627775" y="96930"/>
                    <a:pt x="615795" y="91461"/>
                    <a:pt x="603163" y="85818"/>
                  </a:cubicBezTo>
                  <a:cubicBezTo>
                    <a:pt x="607287" y="79654"/>
                    <a:pt x="611345" y="73229"/>
                    <a:pt x="615339" y="66545"/>
                  </a:cubicBezTo>
                  <a:lnTo>
                    <a:pt x="581155" y="66545"/>
                  </a:lnTo>
                  <a:lnTo>
                    <a:pt x="581155" y="56908"/>
                  </a:lnTo>
                  <a:lnTo>
                    <a:pt x="621004" y="56908"/>
                  </a:lnTo>
                  <a:cubicBezTo>
                    <a:pt x="625388" y="49225"/>
                    <a:pt x="629729" y="41238"/>
                    <a:pt x="634026" y="32947"/>
                  </a:cubicBezTo>
                  <a:close/>
                  <a:moveTo>
                    <a:pt x="311534" y="30212"/>
                  </a:moveTo>
                  <a:lnTo>
                    <a:pt x="389148" y="30212"/>
                  </a:lnTo>
                  <a:lnTo>
                    <a:pt x="389148" y="39067"/>
                  </a:lnTo>
                  <a:lnTo>
                    <a:pt x="355029" y="39067"/>
                  </a:lnTo>
                  <a:lnTo>
                    <a:pt x="355029" y="56517"/>
                  </a:lnTo>
                  <a:lnTo>
                    <a:pt x="386544" y="56517"/>
                  </a:lnTo>
                  <a:lnTo>
                    <a:pt x="386544" y="65373"/>
                  </a:lnTo>
                  <a:lnTo>
                    <a:pt x="355029" y="65373"/>
                  </a:lnTo>
                  <a:lnTo>
                    <a:pt x="355029" y="91157"/>
                  </a:lnTo>
                  <a:lnTo>
                    <a:pt x="391232" y="91157"/>
                  </a:lnTo>
                  <a:lnTo>
                    <a:pt x="391232" y="100012"/>
                  </a:lnTo>
                  <a:lnTo>
                    <a:pt x="309451" y="100012"/>
                  </a:lnTo>
                  <a:lnTo>
                    <a:pt x="309451" y="91157"/>
                  </a:lnTo>
                  <a:lnTo>
                    <a:pt x="345393" y="91157"/>
                  </a:lnTo>
                  <a:lnTo>
                    <a:pt x="345393" y="65373"/>
                  </a:lnTo>
                  <a:lnTo>
                    <a:pt x="314008" y="65373"/>
                  </a:lnTo>
                  <a:lnTo>
                    <a:pt x="314008" y="56517"/>
                  </a:lnTo>
                  <a:lnTo>
                    <a:pt x="345393" y="56517"/>
                  </a:lnTo>
                  <a:lnTo>
                    <a:pt x="345393" y="39067"/>
                  </a:lnTo>
                  <a:lnTo>
                    <a:pt x="311534" y="39067"/>
                  </a:lnTo>
                  <a:close/>
                  <a:moveTo>
                    <a:pt x="93501" y="27868"/>
                  </a:moveTo>
                  <a:cubicBezTo>
                    <a:pt x="104527" y="35334"/>
                    <a:pt x="114901" y="42974"/>
                    <a:pt x="124625" y="50787"/>
                  </a:cubicBezTo>
                  <a:lnTo>
                    <a:pt x="117723" y="58861"/>
                  </a:lnTo>
                  <a:cubicBezTo>
                    <a:pt x="108173" y="50353"/>
                    <a:pt x="98015" y="42323"/>
                    <a:pt x="87250" y="34770"/>
                  </a:cubicBezTo>
                  <a:close/>
                  <a:moveTo>
                    <a:pt x="68889" y="27868"/>
                  </a:moveTo>
                  <a:lnTo>
                    <a:pt x="75790" y="34900"/>
                  </a:lnTo>
                  <a:cubicBezTo>
                    <a:pt x="65025" y="44363"/>
                    <a:pt x="54738" y="52437"/>
                    <a:pt x="44927" y="59122"/>
                  </a:cubicBezTo>
                  <a:cubicBezTo>
                    <a:pt x="43104" y="56344"/>
                    <a:pt x="40977" y="53565"/>
                    <a:pt x="38546" y="50787"/>
                  </a:cubicBezTo>
                  <a:cubicBezTo>
                    <a:pt x="50006" y="43668"/>
                    <a:pt x="60120" y="36029"/>
                    <a:pt x="68889" y="27868"/>
                  </a:cubicBezTo>
                  <a:close/>
                  <a:moveTo>
                    <a:pt x="303460" y="17320"/>
                  </a:moveTo>
                  <a:lnTo>
                    <a:pt x="303460" y="113816"/>
                  </a:lnTo>
                  <a:lnTo>
                    <a:pt x="397352" y="113816"/>
                  </a:lnTo>
                  <a:lnTo>
                    <a:pt x="397352" y="17320"/>
                  </a:lnTo>
                  <a:close/>
                  <a:moveTo>
                    <a:pt x="1806364" y="17189"/>
                  </a:moveTo>
                  <a:lnTo>
                    <a:pt x="1806364" y="34509"/>
                  </a:lnTo>
                  <a:lnTo>
                    <a:pt x="1848817" y="34509"/>
                  </a:lnTo>
                  <a:lnTo>
                    <a:pt x="1848817" y="17189"/>
                  </a:lnTo>
                  <a:close/>
                  <a:moveTo>
                    <a:pt x="1324198" y="16668"/>
                  </a:moveTo>
                  <a:lnTo>
                    <a:pt x="1324198" y="40890"/>
                  </a:lnTo>
                  <a:lnTo>
                    <a:pt x="1343211" y="40890"/>
                  </a:lnTo>
                  <a:lnTo>
                    <a:pt x="1343211" y="16668"/>
                  </a:lnTo>
                  <a:close/>
                  <a:moveTo>
                    <a:pt x="40369" y="10027"/>
                  </a:moveTo>
                  <a:lnTo>
                    <a:pt x="124234" y="10027"/>
                  </a:lnTo>
                  <a:lnTo>
                    <a:pt x="124234" y="31644"/>
                  </a:lnTo>
                  <a:lnTo>
                    <a:pt x="113816" y="31644"/>
                  </a:lnTo>
                  <a:lnTo>
                    <a:pt x="113816" y="19924"/>
                  </a:lnTo>
                  <a:lnTo>
                    <a:pt x="50787" y="19924"/>
                  </a:lnTo>
                  <a:lnTo>
                    <a:pt x="50787" y="32035"/>
                  </a:lnTo>
                  <a:lnTo>
                    <a:pt x="40369" y="32035"/>
                  </a:lnTo>
                  <a:close/>
                  <a:moveTo>
                    <a:pt x="224135" y="8855"/>
                  </a:moveTo>
                  <a:lnTo>
                    <a:pt x="234162" y="8855"/>
                  </a:lnTo>
                  <a:lnTo>
                    <a:pt x="234162" y="117853"/>
                  </a:lnTo>
                  <a:lnTo>
                    <a:pt x="224135" y="117853"/>
                  </a:lnTo>
                  <a:close/>
                  <a:moveTo>
                    <a:pt x="1796727" y="8334"/>
                  </a:moveTo>
                  <a:lnTo>
                    <a:pt x="1858454" y="8334"/>
                  </a:lnTo>
                  <a:lnTo>
                    <a:pt x="1858454" y="73186"/>
                  </a:lnTo>
                  <a:lnTo>
                    <a:pt x="1848817" y="73186"/>
                  </a:lnTo>
                  <a:lnTo>
                    <a:pt x="1848817" y="69670"/>
                  </a:lnTo>
                  <a:lnTo>
                    <a:pt x="1826809" y="69670"/>
                  </a:lnTo>
                  <a:cubicBezTo>
                    <a:pt x="1829501" y="77483"/>
                    <a:pt x="1833190" y="84516"/>
                    <a:pt x="1837878" y="90766"/>
                  </a:cubicBezTo>
                  <a:cubicBezTo>
                    <a:pt x="1845692" y="85818"/>
                    <a:pt x="1853939" y="79697"/>
                    <a:pt x="1862621" y="72405"/>
                  </a:cubicBezTo>
                  <a:lnTo>
                    <a:pt x="1869523" y="80609"/>
                  </a:lnTo>
                  <a:cubicBezTo>
                    <a:pt x="1859973" y="87294"/>
                    <a:pt x="1851465" y="93024"/>
                    <a:pt x="1843999" y="97798"/>
                  </a:cubicBezTo>
                  <a:cubicBezTo>
                    <a:pt x="1851552" y="105438"/>
                    <a:pt x="1861058" y="111559"/>
                    <a:pt x="1872518" y="116160"/>
                  </a:cubicBezTo>
                  <a:cubicBezTo>
                    <a:pt x="1869306" y="119285"/>
                    <a:pt x="1866528" y="122454"/>
                    <a:pt x="1864184" y="125666"/>
                  </a:cubicBezTo>
                  <a:cubicBezTo>
                    <a:pt x="1840049" y="112991"/>
                    <a:pt x="1824509" y="94326"/>
                    <a:pt x="1817563" y="69670"/>
                  </a:cubicBezTo>
                  <a:lnTo>
                    <a:pt x="1806364" y="69670"/>
                  </a:lnTo>
                  <a:lnTo>
                    <a:pt x="1806364" y="113946"/>
                  </a:lnTo>
                  <a:cubicBezTo>
                    <a:pt x="1812181" y="111342"/>
                    <a:pt x="1819777" y="107522"/>
                    <a:pt x="1829153" y="102487"/>
                  </a:cubicBezTo>
                  <a:cubicBezTo>
                    <a:pt x="1829240" y="106480"/>
                    <a:pt x="1829457" y="109909"/>
                    <a:pt x="1829804" y="112774"/>
                  </a:cubicBezTo>
                  <a:cubicBezTo>
                    <a:pt x="1822078" y="116507"/>
                    <a:pt x="1814568" y="120544"/>
                    <a:pt x="1807276" y="124885"/>
                  </a:cubicBezTo>
                  <a:cubicBezTo>
                    <a:pt x="1805539" y="125840"/>
                    <a:pt x="1803195" y="127663"/>
                    <a:pt x="1800243" y="130355"/>
                  </a:cubicBezTo>
                  <a:lnTo>
                    <a:pt x="1792821" y="120588"/>
                  </a:lnTo>
                  <a:cubicBezTo>
                    <a:pt x="1795425" y="118331"/>
                    <a:pt x="1796727" y="115466"/>
                    <a:pt x="1796727" y="111993"/>
                  </a:cubicBezTo>
                  <a:close/>
                  <a:moveTo>
                    <a:pt x="2037940" y="8204"/>
                  </a:moveTo>
                  <a:lnTo>
                    <a:pt x="2150454" y="8204"/>
                  </a:lnTo>
                  <a:lnTo>
                    <a:pt x="2150454" y="109519"/>
                  </a:lnTo>
                  <a:cubicBezTo>
                    <a:pt x="2150454" y="121847"/>
                    <a:pt x="2144898" y="128011"/>
                    <a:pt x="2133786" y="128011"/>
                  </a:cubicBezTo>
                  <a:cubicBezTo>
                    <a:pt x="2127535" y="128011"/>
                    <a:pt x="2118984" y="127967"/>
                    <a:pt x="2108132" y="127880"/>
                  </a:cubicBezTo>
                  <a:cubicBezTo>
                    <a:pt x="2107871" y="124929"/>
                    <a:pt x="2107133" y="121195"/>
                    <a:pt x="2105918" y="116681"/>
                  </a:cubicBezTo>
                  <a:cubicBezTo>
                    <a:pt x="2116509" y="117289"/>
                    <a:pt x="2124800" y="117593"/>
                    <a:pt x="2130791" y="117593"/>
                  </a:cubicBezTo>
                  <a:cubicBezTo>
                    <a:pt x="2136781" y="117593"/>
                    <a:pt x="2139776" y="114120"/>
                    <a:pt x="2139776" y="107175"/>
                  </a:cubicBezTo>
                  <a:lnTo>
                    <a:pt x="2139776" y="17841"/>
                  </a:lnTo>
                  <a:lnTo>
                    <a:pt x="2037940" y="17841"/>
                  </a:lnTo>
                  <a:close/>
                  <a:moveTo>
                    <a:pt x="1371600" y="8204"/>
                  </a:moveTo>
                  <a:lnTo>
                    <a:pt x="1415225" y="8204"/>
                  </a:lnTo>
                  <a:lnTo>
                    <a:pt x="1415225" y="39588"/>
                  </a:lnTo>
                  <a:cubicBezTo>
                    <a:pt x="1415225" y="43495"/>
                    <a:pt x="1417178" y="45448"/>
                    <a:pt x="1421085" y="45448"/>
                  </a:cubicBezTo>
                  <a:cubicBezTo>
                    <a:pt x="1425947" y="45535"/>
                    <a:pt x="1430461" y="45405"/>
                    <a:pt x="1434629" y="45057"/>
                  </a:cubicBezTo>
                  <a:lnTo>
                    <a:pt x="1432805" y="54824"/>
                  </a:lnTo>
                  <a:cubicBezTo>
                    <a:pt x="1427336" y="54998"/>
                    <a:pt x="1422605" y="55085"/>
                    <a:pt x="1418611" y="55085"/>
                  </a:cubicBezTo>
                  <a:cubicBezTo>
                    <a:pt x="1409843" y="55085"/>
                    <a:pt x="1405458" y="50049"/>
                    <a:pt x="1405458" y="39979"/>
                  </a:cubicBezTo>
                  <a:lnTo>
                    <a:pt x="1405458" y="17450"/>
                  </a:lnTo>
                  <a:lnTo>
                    <a:pt x="1381367" y="17450"/>
                  </a:lnTo>
                  <a:lnTo>
                    <a:pt x="1381367" y="25263"/>
                  </a:lnTo>
                  <a:cubicBezTo>
                    <a:pt x="1381367" y="40196"/>
                    <a:pt x="1375203" y="51699"/>
                    <a:pt x="1362875" y="59773"/>
                  </a:cubicBezTo>
                  <a:cubicBezTo>
                    <a:pt x="1360704" y="57168"/>
                    <a:pt x="1358360" y="54520"/>
                    <a:pt x="1355843" y="51829"/>
                  </a:cubicBezTo>
                  <a:cubicBezTo>
                    <a:pt x="1366348" y="46099"/>
                    <a:pt x="1371600" y="37157"/>
                    <a:pt x="1371600" y="25003"/>
                  </a:cubicBezTo>
                  <a:close/>
                  <a:moveTo>
                    <a:pt x="1314431" y="8074"/>
                  </a:moveTo>
                  <a:lnTo>
                    <a:pt x="1352978" y="8074"/>
                  </a:lnTo>
                  <a:lnTo>
                    <a:pt x="1352978" y="113425"/>
                  </a:lnTo>
                  <a:cubicBezTo>
                    <a:pt x="1352978" y="122628"/>
                    <a:pt x="1348767" y="127229"/>
                    <a:pt x="1340346" y="127229"/>
                  </a:cubicBezTo>
                  <a:cubicBezTo>
                    <a:pt x="1336439" y="127229"/>
                    <a:pt x="1332185" y="127142"/>
                    <a:pt x="1327584" y="126969"/>
                  </a:cubicBezTo>
                  <a:cubicBezTo>
                    <a:pt x="1327323" y="124538"/>
                    <a:pt x="1326803" y="121326"/>
                    <a:pt x="1326021" y="117332"/>
                  </a:cubicBezTo>
                  <a:cubicBezTo>
                    <a:pt x="1330622" y="117853"/>
                    <a:pt x="1334573" y="118113"/>
                    <a:pt x="1337872" y="118113"/>
                  </a:cubicBezTo>
                  <a:cubicBezTo>
                    <a:pt x="1341431" y="118113"/>
                    <a:pt x="1343211" y="116117"/>
                    <a:pt x="1343211" y="112123"/>
                  </a:cubicBezTo>
                  <a:lnTo>
                    <a:pt x="1343211" y="82692"/>
                  </a:lnTo>
                  <a:lnTo>
                    <a:pt x="1324198" y="82692"/>
                  </a:lnTo>
                  <a:cubicBezTo>
                    <a:pt x="1323981" y="103441"/>
                    <a:pt x="1320031" y="119155"/>
                    <a:pt x="1312348" y="129834"/>
                  </a:cubicBezTo>
                  <a:cubicBezTo>
                    <a:pt x="1310091" y="127316"/>
                    <a:pt x="1307399" y="124885"/>
                    <a:pt x="1304274" y="122541"/>
                  </a:cubicBezTo>
                  <a:cubicBezTo>
                    <a:pt x="1311045" y="113078"/>
                    <a:pt x="1314431" y="99187"/>
                    <a:pt x="1314431" y="80869"/>
                  </a:cubicBezTo>
                  <a:close/>
                  <a:moveTo>
                    <a:pt x="293433" y="8074"/>
                  </a:moveTo>
                  <a:lnTo>
                    <a:pt x="407380" y="8074"/>
                  </a:lnTo>
                  <a:lnTo>
                    <a:pt x="407380" y="129573"/>
                  </a:lnTo>
                  <a:lnTo>
                    <a:pt x="397352" y="129573"/>
                  </a:lnTo>
                  <a:lnTo>
                    <a:pt x="397352" y="123062"/>
                  </a:lnTo>
                  <a:lnTo>
                    <a:pt x="303460" y="123062"/>
                  </a:lnTo>
                  <a:lnTo>
                    <a:pt x="303460" y="129703"/>
                  </a:lnTo>
                  <a:lnTo>
                    <a:pt x="293433" y="129703"/>
                  </a:lnTo>
                  <a:close/>
                  <a:moveTo>
                    <a:pt x="1749326" y="7943"/>
                  </a:moveTo>
                  <a:lnTo>
                    <a:pt x="1788784" y="7943"/>
                  </a:lnTo>
                  <a:lnTo>
                    <a:pt x="1788784" y="17059"/>
                  </a:lnTo>
                  <a:cubicBezTo>
                    <a:pt x="1784530" y="29300"/>
                    <a:pt x="1780449" y="41368"/>
                    <a:pt x="1776543" y="53262"/>
                  </a:cubicBezTo>
                  <a:cubicBezTo>
                    <a:pt x="1783488" y="62725"/>
                    <a:pt x="1787438" y="71233"/>
                    <a:pt x="1788393" y="78786"/>
                  </a:cubicBezTo>
                  <a:cubicBezTo>
                    <a:pt x="1790911" y="95368"/>
                    <a:pt x="1786787" y="104657"/>
                    <a:pt x="1776022" y="106654"/>
                  </a:cubicBezTo>
                  <a:cubicBezTo>
                    <a:pt x="1772115" y="107435"/>
                    <a:pt x="1767731" y="107522"/>
                    <a:pt x="1762869" y="106914"/>
                  </a:cubicBezTo>
                  <a:cubicBezTo>
                    <a:pt x="1762174" y="103355"/>
                    <a:pt x="1761220" y="99708"/>
                    <a:pt x="1760004" y="95975"/>
                  </a:cubicBezTo>
                  <a:cubicBezTo>
                    <a:pt x="1764605" y="97104"/>
                    <a:pt x="1768599" y="97451"/>
                    <a:pt x="1771985" y="97017"/>
                  </a:cubicBezTo>
                  <a:cubicBezTo>
                    <a:pt x="1777888" y="95888"/>
                    <a:pt x="1779885" y="89681"/>
                    <a:pt x="1777975" y="78395"/>
                  </a:cubicBezTo>
                  <a:cubicBezTo>
                    <a:pt x="1776760" y="71450"/>
                    <a:pt x="1772810" y="63636"/>
                    <a:pt x="1766125" y="54955"/>
                  </a:cubicBezTo>
                  <a:cubicBezTo>
                    <a:pt x="1769250" y="45492"/>
                    <a:pt x="1773330" y="32860"/>
                    <a:pt x="1778366" y="17059"/>
                  </a:cubicBezTo>
                  <a:lnTo>
                    <a:pt x="1759092" y="17059"/>
                  </a:lnTo>
                  <a:lnTo>
                    <a:pt x="1759092" y="130745"/>
                  </a:lnTo>
                  <a:lnTo>
                    <a:pt x="1749326" y="130745"/>
                  </a:lnTo>
                  <a:close/>
                  <a:moveTo>
                    <a:pt x="1521135" y="7292"/>
                  </a:moveTo>
                  <a:lnTo>
                    <a:pt x="1530381" y="10808"/>
                  </a:lnTo>
                  <a:cubicBezTo>
                    <a:pt x="1522307" y="31037"/>
                    <a:pt x="1510891" y="48183"/>
                    <a:pt x="1496132" y="62247"/>
                  </a:cubicBezTo>
                  <a:cubicBezTo>
                    <a:pt x="1493006" y="59035"/>
                    <a:pt x="1490402" y="56647"/>
                    <a:pt x="1488318" y="55085"/>
                  </a:cubicBezTo>
                  <a:cubicBezTo>
                    <a:pt x="1501862" y="43191"/>
                    <a:pt x="1512801" y="27260"/>
                    <a:pt x="1521135" y="7292"/>
                  </a:cubicBezTo>
                  <a:close/>
                  <a:moveTo>
                    <a:pt x="1928794" y="7032"/>
                  </a:moveTo>
                  <a:lnTo>
                    <a:pt x="1939081" y="11329"/>
                  </a:lnTo>
                  <a:cubicBezTo>
                    <a:pt x="1927361" y="35725"/>
                    <a:pt x="1912255" y="55692"/>
                    <a:pt x="1893763" y="71233"/>
                  </a:cubicBezTo>
                  <a:cubicBezTo>
                    <a:pt x="1891506" y="68368"/>
                    <a:pt x="1888728" y="65590"/>
                    <a:pt x="1885429" y="62898"/>
                  </a:cubicBezTo>
                  <a:cubicBezTo>
                    <a:pt x="1904789" y="47098"/>
                    <a:pt x="1919244" y="28476"/>
                    <a:pt x="1928794" y="7032"/>
                  </a:cubicBezTo>
                  <a:close/>
                  <a:moveTo>
                    <a:pt x="1968642" y="5209"/>
                  </a:moveTo>
                  <a:cubicBezTo>
                    <a:pt x="1977064" y="27868"/>
                    <a:pt x="1992734" y="45839"/>
                    <a:pt x="2015653" y="59122"/>
                  </a:cubicBezTo>
                  <a:cubicBezTo>
                    <a:pt x="2013309" y="61553"/>
                    <a:pt x="2010618" y="64938"/>
                    <a:pt x="2007580" y="69279"/>
                  </a:cubicBezTo>
                  <a:cubicBezTo>
                    <a:pt x="1983618" y="52784"/>
                    <a:pt x="1967427" y="32686"/>
                    <a:pt x="1959006" y="8985"/>
                  </a:cubicBezTo>
                  <a:close/>
                  <a:moveTo>
                    <a:pt x="253696" y="4037"/>
                  </a:moveTo>
                  <a:lnTo>
                    <a:pt x="263853" y="4037"/>
                  </a:lnTo>
                  <a:lnTo>
                    <a:pt x="263853" y="128011"/>
                  </a:lnTo>
                  <a:lnTo>
                    <a:pt x="253696" y="128011"/>
                  </a:lnTo>
                  <a:close/>
                  <a:moveTo>
                    <a:pt x="194965" y="4037"/>
                  </a:moveTo>
                  <a:lnTo>
                    <a:pt x="205122" y="4037"/>
                  </a:lnTo>
                  <a:lnTo>
                    <a:pt x="205122" y="50657"/>
                  </a:lnTo>
                  <a:cubicBezTo>
                    <a:pt x="205122" y="73229"/>
                    <a:pt x="203646" y="89117"/>
                    <a:pt x="200695" y="98319"/>
                  </a:cubicBezTo>
                  <a:cubicBezTo>
                    <a:pt x="198177" y="108130"/>
                    <a:pt x="191101" y="118765"/>
                    <a:pt x="179468" y="130224"/>
                  </a:cubicBezTo>
                  <a:cubicBezTo>
                    <a:pt x="176950" y="127012"/>
                    <a:pt x="174476" y="124147"/>
                    <a:pt x="172045" y="121630"/>
                  </a:cubicBezTo>
                  <a:cubicBezTo>
                    <a:pt x="182724" y="111819"/>
                    <a:pt x="189148" y="102443"/>
                    <a:pt x="191318" y="93501"/>
                  </a:cubicBezTo>
                  <a:cubicBezTo>
                    <a:pt x="193749" y="85861"/>
                    <a:pt x="194965" y="71580"/>
                    <a:pt x="194965" y="50657"/>
                  </a:cubicBezTo>
                  <a:close/>
                  <a:moveTo>
                    <a:pt x="750596" y="3646"/>
                  </a:moveTo>
                  <a:lnTo>
                    <a:pt x="759972" y="3646"/>
                  </a:lnTo>
                  <a:lnTo>
                    <a:pt x="759972" y="21357"/>
                  </a:lnTo>
                  <a:lnTo>
                    <a:pt x="775990" y="21357"/>
                  </a:lnTo>
                  <a:lnTo>
                    <a:pt x="775990" y="29951"/>
                  </a:lnTo>
                  <a:lnTo>
                    <a:pt x="759972" y="29951"/>
                  </a:lnTo>
                  <a:lnTo>
                    <a:pt x="759972" y="43234"/>
                  </a:lnTo>
                  <a:lnTo>
                    <a:pt x="766353" y="43234"/>
                  </a:lnTo>
                  <a:cubicBezTo>
                    <a:pt x="774166" y="34466"/>
                    <a:pt x="781285" y="24959"/>
                    <a:pt x="787710" y="14715"/>
                  </a:cubicBezTo>
                  <a:lnTo>
                    <a:pt x="795523" y="19794"/>
                  </a:lnTo>
                  <a:cubicBezTo>
                    <a:pt x="790227" y="27694"/>
                    <a:pt x="784324" y="35508"/>
                    <a:pt x="777813" y="43234"/>
                  </a:cubicBezTo>
                  <a:lnTo>
                    <a:pt x="787449" y="43234"/>
                  </a:lnTo>
                  <a:lnTo>
                    <a:pt x="787449" y="51829"/>
                  </a:lnTo>
                  <a:lnTo>
                    <a:pt x="770390" y="51829"/>
                  </a:lnTo>
                  <a:cubicBezTo>
                    <a:pt x="766917" y="55736"/>
                    <a:pt x="763358" y="59512"/>
                    <a:pt x="759712" y="63159"/>
                  </a:cubicBezTo>
                  <a:lnTo>
                    <a:pt x="781068" y="63159"/>
                  </a:lnTo>
                  <a:lnTo>
                    <a:pt x="781068" y="70972"/>
                  </a:lnTo>
                  <a:lnTo>
                    <a:pt x="764269" y="87511"/>
                  </a:lnTo>
                  <a:lnTo>
                    <a:pt x="764269" y="89855"/>
                  </a:lnTo>
                  <a:cubicBezTo>
                    <a:pt x="771301" y="88639"/>
                    <a:pt x="779072" y="87250"/>
                    <a:pt x="787580" y="85688"/>
                  </a:cubicBezTo>
                  <a:cubicBezTo>
                    <a:pt x="787319" y="88987"/>
                    <a:pt x="787146" y="91982"/>
                    <a:pt x="787059" y="94673"/>
                  </a:cubicBezTo>
                  <a:cubicBezTo>
                    <a:pt x="779940" y="95888"/>
                    <a:pt x="772343" y="97234"/>
                    <a:pt x="764269" y="98710"/>
                  </a:cubicBezTo>
                  <a:lnTo>
                    <a:pt x="764269" y="112904"/>
                  </a:lnTo>
                  <a:cubicBezTo>
                    <a:pt x="764877" y="123670"/>
                    <a:pt x="759842" y="128835"/>
                    <a:pt x="749163" y="128401"/>
                  </a:cubicBezTo>
                  <a:cubicBezTo>
                    <a:pt x="745430" y="128401"/>
                    <a:pt x="740612" y="128314"/>
                    <a:pt x="734708" y="128141"/>
                  </a:cubicBezTo>
                  <a:cubicBezTo>
                    <a:pt x="734361" y="125363"/>
                    <a:pt x="733927" y="122107"/>
                    <a:pt x="733406" y="118374"/>
                  </a:cubicBezTo>
                  <a:cubicBezTo>
                    <a:pt x="737486" y="118808"/>
                    <a:pt x="742131" y="119068"/>
                    <a:pt x="747340" y="119155"/>
                  </a:cubicBezTo>
                  <a:cubicBezTo>
                    <a:pt x="752810" y="119676"/>
                    <a:pt x="755327" y="117245"/>
                    <a:pt x="754893" y="111863"/>
                  </a:cubicBezTo>
                  <a:lnTo>
                    <a:pt x="754893" y="100403"/>
                  </a:lnTo>
                  <a:cubicBezTo>
                    <a:pt x="746472" y="101966"/>
                    <a:pt x="737617" y="103659"/>
                    <a:pt x="728327" y="105482"/>
                  </a:cubicBezTo>
                  <a:lnTo>
                    <a:pt x="726765" y="95975"/>
                  </a:lnTo>
                  <a:cubicBezTo>
                    <a:pt x="733970" y="94933"/>
                    <a:pt x="743347" y="93458"/>
                    <a:pt x="754893" y="91548"/>
                  </a:cubicBezTo>
                  <a:lnTo>
                    <a:pt x="754893" y="85036"/>
                  </a:lnTo>
                  <a:lnTo>
                    <a:pt x="768567" y="71493"/>
                  </a:lnTo>
                  <a:lnTo>
                    <a:pt x="751117" y="71493"/>
                  </a:lnTo>
                  <a:cubicBezTo>
                    <a:pt x="743911" y="78091"/>
                    <a:pt x="736705" y="84168"/>
                    <a:pt x="729499" y="89724"/>
                  </a:cubicBezTo>
                  <a:cubicBezTo>
                    <a:pt x="727763" y="87294"/>
                    <a:pt x="725723" y="84819"/>
                    <a:pt x="723379" y="82302"/>
                  </a:cubicBezTo>
                  <a:cubicBezTo>
                    <a:pt x="728414" y="78742"/>
                    <a:pt x="733102" y="75139"/>
                    <a:pt x="737443" y="71493"/>
                  </a:cubicBezTo>
                  <a:lnTo>
                    <a:pt x="726635" y="71493"/>
                  </a:lnTo>
                  <a:lnTo>
                    <a:pt x="726635" y="63159"/>
                  </a:lnTo>
                  <a:lnTo>
                    <a:pt x="746819" y="63159"/>
                  </a:lnTo>
                  <a:cubicBezTo>
                    <a:pt x="750900" y="59512"/>
                    <a:pt x="754850" y="55736"/>
                    <a:pt x="758670" y="51829"/>
                  </a:cubicBezTo>
                  <a:lnTo>
                    <a:pt x="724942" y="51829"/>
                  </a:lnTo>
                  <a:lnTo>
                    <a:pt x="724942" y="43234"/>
                  </a:lnTo>
                  <a:lnTo>
                    <a:pt x="750596" y="43234"/>
                  </a:lnTo>
                  <a:lnTo>
                    <a:pt x="750596" y="29951"/>
                  </a:lnTo>
                  <a:lnTo>
                    <a:pt x="730151" y="29951"/>
                  </a:lnTo>
                  <a:lnTo>
                    <a:pt x="730151" y="21357"/>
                  </a:lnTo>
                  <a:lnTo>
                    <a:pt x="750596" y="21357"/>
                  </a:lnTo>
                  <a:close/>
                  <a:moveTo>
                    <a:pt x="11720" y="3646"/>
                  </a:moveTo>
                  <a:cubicBezTo>
                    <a:pt x="21357" y="10244"/>
                    <a:pt x="29908" y="16495"/>
                    <a:pt x="37374" y="22398"/>
                  </a:cubicBezTo>
                  <a:cubicBezTo>
                    <a:pt x="34596" y="25611"/>
                    <a:pt x="32165" y="28432"/>
                    <a:pt x="30082" y="30863"/>
                  </a:cubicBezTo>
                  <a:cubicBezTo>
                    <a:pt x="20445" y="22615"/>
                    <a:pt x="12197" y="16017"/>
                    <a:pt x="5339" y="11069"/>
                  </a:cubicBezTo>
                  <a:close/>
                  <a:moveTo>
                    <a:pt x="807374" y="3516"/>
                  </a:moveTo>
                  <a:lnTo>
                    <a:pt x="816880" y="5860"/>
                  </a:lnTo>
                  <a:cubicBezTo>
                    <a:pt x="815144" y="12979"/>
                    <a:pt x="813147" y="20054"/>
                    <a:pt x="810890" y="27086"/>
                  </a:cubicBezTo>
                  <a:lnTo>
                    <a:pt x="851520" y="27086"/>
                  </a:lnTo>
                  <a:lnTo>
                    <a:pt x="851520" y="36463"/>
                  </a:lnTo>
                  <a:lnTo>
                    <a:pt x="838758" y="36463"/>
                  </a:lnTo>
                  <a:cubicBezTo>
                    <a:pt x="838150" y="58861"/>
                    <a:pt x="832681" y="78135"/>
                    <a:pt x="822350" y="94282"/>
                  </a:cubicBezTo>
                  <a:cubicBezTo>
                    <a:pt x="830250" y="105134"/>
                    <a:pt x="840624" y="113599"/>
                    <a:pt x="853473" y="119676"/>
                  </a:cubicBezTo>
                  <a:cubicBezTo>
                    <a:pt x="851042" y="123236"/>
                    <a:pt x="849002" y="126448"/>
                    <a:pt x="847353" y="129313"/>
                  </a:cubicBezTo>
                  <a:cubicBezTo>
                    <a:pt x="834677" y="122020"/>
                    <a:pt x="824346" y="113122"/>
                    <a:pt x="816359" y="102617"/>
                  </a:cubicBezTo>
                  <a:cubicBezTo>
                    <a:pt x="807591" y="113556"/>
                    <a:pt x="796218" y="122888"/>
                    <a:pt x="782240" y="130615"/>
                  </a:cubicBezTo>
                  <a:cubicBezTo>
                    <a:pt x="780678" y="128358"/>
                    <a:pt x="778551" y="125493"/>
                    <a:pt x="775859" y="122020"/>
                  </a:cubicBezTo>
                  <a:cubicBezTo>
                    <a:pt x="790358" y="114641"/>
                    <a:pt x="801948" y="105308"/>
                    <a:pt x="810629" y="94022"/>
                  </a:cubicBezTo>
                  <a:cubicBezTo>
                    <a:pt x="804552" y="83864"/>
                    <a:pt x="800428" y="72405"/>
                    <a:pt x="798258" y="59643"/>
                  </a:cubicBezTo>
                  <a:cubicBezTo>
                    <a:pt x="796261" y="63897"/>
                    <a:pt x="794221" y="68107"/>
                    <a:pt x="792138" y="72274"/>
                  </a:cubicBezTo>
                  <a:cubicBezTo>
                    <a:pt x="789359" y="70451"/>
                    <a:pt x="786581" y="68802"/>
                    <a:pt x="783803" y="67326"/>
                  </a:cubicBezTo>
                  <a:cubicBezTo>
                    <a:pt x="793613" y="49268"/>
                    <a:pt x="801470" y="27998"/>
                    <a:pt x="807374" y="3516"/>
                  </a:cubicBezTo>
                  <a:close/>
                  <a:moveTo>
                    <a:pt x="1251384" y="3125"/>
                  </a:moveTo>
                  <a:cubicBezTo>
                    <a:pt x="1258937" y="8247"/>
                    <a:pt x="1266403" y="13934"/>
                    <a:pt x="1273783" y="20185"/>
                  </a:cubicBezTo>
                  <a:lnTo>
                    <a:pt x="1266490" y="28258"/>
                  </a:lnTo>
                  <a:cubicBezTo>
                    <a:pt x="1259284" y="21834"/>
                    <a:pt x="1252035" y="15887"/>
                    <a:pt x="1244742" y="10418"/>
                  </a:cubicBezTo>
                  <a:close/>
                  <a:moveTo>
                    <a:pt x="161106" y="2995"/>
                  </a:moveTo>
                  <a:lnTo>
                    <a:pt x="170873" y="2995"/>
                  </a:lnTo>
                  <a:lnTo>
                    <a:pt x="170873" y="34249"/>
                  </a:lnTo>
                  <a:lnTo>
                    <a:pt x="186891" y="34249"/>
                  </a:lnTo>
                  <a:lnTo>
                    <a:pt x="186891" y="43755"/>
                  </a:lnTo>
                  <a:lnTo>
                    <a:pt x="170873" y="43755"/>
                  </a:lnTo>
                  <a:lnTo>
                    <a:pt x="170873" y="83213"/>
                  </a:lnTo>
                  <a:cubicBezTo>
                    <a:pt x="176603" y="81564"/>
                    <a:pt x="182420" y="79871"/>
                    <a:pt x="188323" y="78135"/>
                  </a:cubicBezTo>
                  <a:cubicBezTo>
                    <a:pt x="188323" y="81694"/>
                    <a:pt x="188410" y="85080"/>
                    <a:pt x="188584" y="88292"/>
                  </a:cubicBezTo>
                  <a:cubicBezTo>
                    <a:pt x="172870" y="92893"/>
                    <a:pt x="158198" y="97451"/>
                    <a:pt x="144568" y="101966"/>
                  </a:cubicBezTo>
                  <a:lnTo>
                    <a:pt x="142745" y="90766"/>
                  </a:lnTo>
                  <a:cubicBezTo>
                    <a:pt x="148822" y="89204"/>
                    <a:pt x="154942" y="87597"/>
                    <a:pt x="161106" y="85948"/>
                  </a:cubicBezTo>
                  <a:lnTo>
                    <a:pt x="161106" y="43755"/>
                  </a:lnTo>
                  <a:lnTo>
                    <a:pt x="144568" y="43755"/>
                  </a:lnTo>
                  <a:lnTo>
                    <a:pt x="144568" y="34249"/>
                  </a:lnTo>
                  <a:lnTo>
                    <a:pt x="161106" y="34249"/>
                  </a:lnTo>
                  <a:close/>
                  <a:moveTo>
                    <a:pt x="1037667" y="2474"/>
                  </a:moveTo>
                  <a:lnTo>
                    <a:pt x="1047694" y="2474"/>
                  </a:lnTo>
                  <a:lnTo>
                    <a:pt x="1047694" y="27738"/>
                  </a:lnTo>
                  <a:lnTo>
                    <a:pt x="1062930" y="27738"/>
                  </a:lnTo>
                  <a:lnTo>
                    <a:pt x="1062930" y="36723"/>
                  </a:lnTo>
                  <a:lnTo>
                    <a:pt x="1047694" y="36723"/>
                  </a:lnTo>
                  <a:lnTo>
                    <a:pt x="1047694" y="61661"/>
                  </a:lnTo>
                  <a:cubicBezTo>
                    <a:pt x="1052686" y="60055"/>
                    <a:pt x="1057548" y="58471"/>
                    <a:pt x="1062279" y="56908"/>
                  </a:cubicBezTo>
                  <a:cubicBezTo>
                    <a:pt x="1062279" y="61075"/>
                    <a:pt x="1062366" y="64461"/>
                    <a:pt x="1062540" y="67065"/>
                  </a:cubicBezTo>
                  <a:cubicBezTo>
                    <a:pt x="1057634" y="68628"/>
                    <a:pt x="1052686" y="70213"/>
                    <a:pt x="1047694" y="71819"/>
                  </a:cubicBezTo>
                  <a:lnTo>
                    <a:pt x="1047694" y="113816"/>
                  </a:lnTo>
                  <a:cubicBezTo>
                    <a:pt x="1047694" y="123019"/>
                    <a:pt x="1043353" y="127663"/>
                    <a:pt x="1034671" y="127750"/>
                  </a:cubicBezTo>
                  <a:cubicBezTo>
                    <a:pt x="1031199" y="127837"/>
                    <a:pt x="1027032" y="127837"/>
                    <a:pt x="1022170" y="127750"/>
                  </a:cubicBezTo>
                  <a:cubicBezTo>
                    <a:pt x="1021649" y="124104"/>
                    <a:pt x="1021085" y="120414"/>
                    <a:pt x="1020477" y="116681"/>
                  </a:cubicBezTo>
                  <a:cubicBezTo>
                    <a:pt x="1025599" y="117202"/>
                    <a:pt x="1029463" y="117462"/>
                    <a:pt x="1032067" y="117462"/>
                  </a:cubicBezTo>
                  <a:cubicBezTo>
                    <a:pt x="1035800" y="117462"/>
                    <a:pt x="1037667" y="115509"/>
                    <a:pt x="1037667" y="111602"/>
                  </a:cubicBezTo>
                  <a:lnTo>
                    <a:pt x="1037667" y="75139"/>
                  </a:lnTo>
                  <a:cubicBezTo>
                    <a:pt x="1031807" y="77093"/>
                    <a:pt x="1025903" y="79089"/>
                    <a:pt x="1019956" y="81130"/>
                  </a:cubicBezTo>
                  <a:lnTo>
                    <a:pt x="1018654" y="70321"/>
                  </a:lnTo>
                  <a:cubicBezTo>
                    <a:pt x="1025209" y="68454"/>
                    <a:pt x="1031546" y="66610"/>
                    <a:pt x="1037667" y="64786"/>
                  </a:cubicBezTo>
                  <a:lnTo>
                    <a:pt x="1037667" y="36723"/>
                  </a:lnTo>
                  <a:lnTo>
                    <a:pt x="1020347" y="36723"/>
                  </a:lnTo>
                  <a:lnTo>
                    <a:pt x="1020347" y="27738"/>
                  </a:lnTo>
                  <a:lnTo>
                    <a:pt x="1037667" y="27738"/>
                  </a:lnTo>
                  <a:close/>
                  <a:moveTo>
                    <a:pt x="1487016" y="2083"/>
                  </a:moveTo>
                  <a:lnTo>
                    <a:pt x="1497174" y="5599"/>
                  </a:lnTo>
                  <a:cubicBezTo>
                    <a:pt x="1492963" y="17146"/>
                    <a:pt x="1488362" y="27955"/>
                    <a:pt x="1483370" y="38025"/>
                  </a:cubicBezTo>
                  <a:lnTo>
                    <a:pt x="1483370" y="129052"/>
                  </a:lnTo>
                  <a:lnTo>
                    <a:pt x="1473473" y="129052"/>
                  </a:lnTo>
                  <a:lnTo>
                    <a:pt x="1473473" y="56127"/>
                  </a:lnTo>
                  <a:cubicBezTo>
                    <a:pt x="1469479" y="62725"/>
                    <a:pt x="1465312" y="68932"/>
                    <a:pt x="1460971" y="74749"/>
                  </a:cubicBezTo>
                  <a:cubicBezTo>
                    <a:pt x="1459669" y="71016"/>
                    <a:pt x="1458280" y="67152"/>
                    <a:pt x="1456804" y="63159"/>
                  </a:cubicBezTo>
                  <a:cubicBezTo>
                    <a:pt x="1469219" y="46750"/>
                    <a:pt x="1479289" y="26392"/>
                    <a:pt x="1487016" y="2083"/>
                  </a:cubicBezTo>
                  <a:close/>
                  <a:moveTo>
                    <a:pt x="1547310" y="1953"/>
                  </a:moveTo>
                  <a:cubicBezTo>
                    <a:pt x="1555905" y="24004"/>
                    <a:pt x="1569144" y="40109"/>
                    <a:pt x="1587029" y="50266"/>
                  </a:cubicBezTo>
                  <a:cubicBezTo>
                    <a:pt x="1583729" y="54086"/>
                    <a:pt x="1581255" y="57255"/>
                    <a:pt x="1579606" y="59773"/>
                  </a:cubicBezTo>
                  <a:cubicBezTo>
                    <a:pt x="1560246" y="46490"/>
                    <a:pt x="1546615" y="28432"/>
                    <a:pt x="1538715" y="5599"/>
                  </a:cubicBezTo>
                  <a:close/>
                  <a:moveTo>
                    <a:pt x="1100435" y="1693"/>
                  </a:moveTo>
                  <a:lnTo>
                    <a:pt x="1110853" y="1693"/>
                  </a:lnTo>
                  <a:lnTo>
                    <a:pt x="1110853" y="22659"/>
                  </a:lnTo>
                  <a:lnTo>
                    <a:pt x="1146274" y="22659"/>
                  </a:lnTo>
                  <a:lnTo>
                    <a:pt x="1146274" y="32165"/>
                  </a:lnTo>
                  <a:lnTo>
                    <a:pt x="1110853" y="32165"/>
                  </a:lnTo>
                  <a:lnTo>
                    <a:pt x="1110853" y="52090"/>
                  </a:lnTo>
                  <a:lnTo>
                    <a:pt x="1138591" y="52090"/>
                  </a:lnTo>
                  <a:lnTo>
                    <a:pt x="1138591" y="59903"/>
                  </a:lnTo>
                  <a:cubicBezTo>
                    <a:pt x="1132470" y="77266"/>
                    <a:pt x="1123767" y="91331"/>
                    <a:pt x="1112481" y="102096"/>
                  </a:cubicBezTo>
                  <a:cubicBezTo>
                    <a:pt x="1122248" y="109779"/>
                    <a:pt x="1134337" y="115639"/>
                    <a:pt x="1148748" y="119676"/>
                  </a:cubicBezTo>
                  <a:cubicBezTo>
                    <a:pt x="1145449" y="123496"/>
                    <a:pt x="1142671" y="126839"/>
                    <a:pt x="1140414" y="129703"/>
                  </a:cubicBezTo>
                  <a:cubicBezTo>
                    <a:pt x="1126306" y="123974"/>
                    <a:pt x="1114347" y="117007"/>
                    <a:pt x="1104537" y="108802"/>
                  </a:cubicBezTo>
                  <a:cubicBezTo>
                    <a:pt x="1093121" y="117397"/>
                    <a:pt x="1079773" y="124712"/>
                    <a:pt x="1064493" y="130745"/>
                  </a:cubicBezTo>
                  <a:cubicBezTo>
                    <a:pt x="1062670" y="127967"/>
                    <a:pt x="1060369" y="124885"/>
                    <a:pt x="1057591" y="121499"/>
                  </a:cubicBezTo>
                  <a:cubicBezTo>
                    <a:pt x="1073088" y="116464"/>
                    <a:pt x="1086327" y="109953"/>
                    <a:pt x="1097310" y="101966"/>
                  </a:cubicBezTo>
                  <a:cubicBezTo>
                    <a:pt x="1087673" y="91461"/>
                    <a:pt x="1080446" y="77700"/>
                    <a:pt x="1075627" y="60684"/>
                  </a:cubicBezTo>
                  <a:lnTo>
                    <a:pt x="1066967" y="60684"/>
                  </a:lnTo>
                  <a:lnTo>
                    <a:pt x="1066967" y="52090"/>
                  </a:lnTo>
                  <a:lnTo>
                    <a:pt x="1100435" y="52090"/>
                  </a:lnTo>
                  <a:lnTo>
                    <a:pt x="1100435" y="32165"/>
                  </a:lnTo>
                  <a:lnTo>
                    <a:pt x="1066446" y="32165"/>
                  </a:lnTo>
                  <a:lnTo>
                    <a:pt x="1066446" y="22659"/>
                  </a:lnTo>
                  <a:lnTo>
                    <a:pt x="1100435" y="22659"/>
                  </a:lnTo>
                  <a:close/>
                  <a:moveTo>
                    <a:pt x="1221562" y="1172"/>
                  </a:moveTo>
                  <a:lnTo>
                    <a:pt x="1231980" y="1172"/>
                  </a:lnTo>
                  <a:lnTo>
                    <a:pt x="1231980" y="32686"/>
                  </a:lnTo>
                  <a:lnTo>
                    <a:pt x="1288889" y="32686"/>
                  </a:lnTo>
                  <a:lnTo>
                    <a:pt x="1288889" y="42323"/>
                  </a:lnTo>
                  <a:lnTo>
                    <a:pt x="1236734" y="42323"/>
                  </a:lnTo>
                  <a:cubicBezTo>
                    <a:pt x="1251189" y="70625"/>
                    <a:pt x="1269702" y="91070"/>
                    <a:pt x="1292274" y="103659"/>
                  </a:cubicBezTo>
                  <a:cubicBezTo>
                    <a:pt x="1289149" y="107218"/>
                    <a:pt x="1286371" y="110691"/>
                    <a:pt x="1283940" y="114076"/>
                  </a:cubicBezTo>
                  <a:cubicBezTo>
                    <a:pt x="1262279" y="98753"/>
                    <a:pt x="1244960" y="77114"/>
                    <a:pt x="1231980" y="49160"/>
                  </a:cubicBezTo>
                  <a:lnTo>
                    <a:pt x="1231980" y="129703"/>
                  </a:lnTo>
                  <a:lnTo>
                    <a:pt x="1221562" y="129703"/>
                  </a:lnTo>
                  <a:lnTo>
                    <a:pt x="1221562" y="48899"/>
                  </a:lnTo>
                  <a:cubicBezTo>
                    <a:pt x="1209408" y="74944"/>
                    <a:pt x="1191654" y="97234"/>
                    <a:pt x="1168301" y="115769"/>
                  </a:cubicBezTo>
                  <a:cubicBezTo>
                    <a:pt x="1166304" y="112991"/>
                    <a:pt x="1163786" y="109692"/>
                    <a:pt x="1160748" y="105872"/>
                  </a:cubicBezTo>
                  <a:cubicBezTo>
                    <a:pt x="1184058" y="88987"/>
                    <a:pt x="1202637" y="67803"/>
                    <a:pt x="1216484" y="42323"/>
                  </a:cubicBezTo>
                  <a:lnTo>
                    <a:pt x="1164915" y="42323"/>
                  </a:lnTo>
                  <a:lnTo>
                    <a:pt x="1164915" y="32686"/>
                  </a:lnTo>
                  <a:lnTo>
                    <a:pt x="1221562" y="32686"/>
                  </a:lnTo>
                  <a:close/>
                  <a:moveTo>
                    <a:pt x="487877" y="911"/>
                  </a:moveTo>
                  <a:lnTo>
                    <a:pt x="498425" y="2344"/>
                  </a:lnTo>
                  <a:cubicBezTo>
                    <a:pt x="497774" y="6120"/>
                    <a:pt x="497101" y="9680"/>
                    <a:pt x="496407" y="13022"/>
                  </a:cubicBezTo>
                  <a:lnTo>
                    <a:pt x="551296" y="13022"/>
                  </a:lnTo>
                  <a:lnTo>
                    <a:pt x="551296" y="21357"/>
                  </a:lnTo>
                  <a:lnTo>
                    <a:pt x="494518" y="21357"/>
                  </a:lnTo>
                  <a:cubicBezTo>
                    <a:pt x="493520" y="25350"/>
                    <a:pt x="492478" y="28953"/>
                    <a:pt x="491393" y="32165"/>
                  </a:cubicBezTo>
                  <a:lnTo>
                    <a:pt x="546869" y="32165"/>
                  </a:lnTo>
                  <a:lnTo>
                    <a:pt x="546869" y="40500"/>
                  </a:lnTo>
                  <a:lnTo>
                    <a:pt x="488268" y="40500"/>
                  </a:lnTo>
                  <a:cubicBezTo>
                    <a:pt x="486488" y="44797"/>
                    <a:pt x="484361" y="48964"/>
                    <a:pt x="481887" y="53001"/>
                  </a:cubicBezTo>
                  <a:lnTo>
                    <a:pt x="556636" y="53001"/>
                  </a:lnTo>
                  <a:lnTo>
                    <a:pt x="556636" y="61336"/>
                  </a:lnTo>
                  <a:lnTo>
                    <a:pt x="520173" y="61336"/>
                  </a:lnTo>
                  <a:cubicBezTo>
                    <a:pt x="528898" y="72057"/>
                    <a:pt x="541833" y="79784"/>
                    <a:pt x="558980" y="84516"/>
                  </a:cubicBezTo>
                  <a:cubicBezTo>
                    <a:pt x="556549" y="88249"/>
                    <a:pt x="554378" y="91721"/>
                    <a:pt x="552468" y="94933"/>
                  </a:cubicBezTo>
                  <a:cubicBezTo>
                    <a:pt x="543353" y="91331"/>
                    <a:pt x="535387" y="87033"/>
                    <a:pt x="528572" y="82041"/>
                  </a:cubicBezTo>
                  <a:cubicBezTo>
                    <a:pt x="522929" y="85601"/>
                    <a:pt x="516483" y="89247"/>
                    <a:pt x="509234" y="92980"/>
                  </a:cubicBezTo>
                  <a:cubicBezTo>
                    <a:pt x="507932" y="90897"/>
                    <a:pt x="506152" y="88335"/>
                    <a:pt x="503895" y="85297"/>
                  </a:cubicBezTo>
                  <a:cubicBezTo>
                    <a:pt x="510015" y="82389"/>
                    <a:pt x="515788" y="79241"/>
                    <a:pt x="521215" y="75856"/>
                  </a:cubicBezTo>
                  <a:cubicBezTo>
                    <a:pt x="516570" y="71471"/>
                    <a:pt x="512663" y="66631"/>
                    <a:pt x="509494" y="61336"/>
                  </a:cubicBezTo>
                  <a:lnTo>
                    <a:pt x="476092" y="61336"/>
                  </a:lnTo>
                  <a:cubicBezTo>
                    <a:pt x="472315" y="66197"/>
                    <a:pt x="467974" y="70842"/>
                    <a:pt x="463069" y="75270"/>
                  </a:cubicBezTo>
                  <a:cubicBezTo>
                    <a:pt x="469103" y="78742"/>
                    <a:pt x="475028" y="82345"/>
                    <a:pt x="480845" y="86078"/>
                  </a:cubicBezTo>
                  <a:lnTo>
                    <a:pt x="474594" y="94022"/>
                  </a:lnTo>
                  <a:cubicBezTo>
                    <a:pt x="468647" y="89811"/>
                    <a:pt x="462375" y="85622"/>
                    <a:pt x="455777" y="81455"/>
                  </a:cubicBezTo>
                  <a:cubicBezTo>
                    <a:pt x="449179" y="86577"/>
                    <a:pt x="441734" y="91417"/>
                    <a:pt x="433443" y="95975"/>
                  </a:cubicBezTo>
                  <a:cubicBezTo>
                    <a:pt x="431707" y="93197"/>
                    <a:pt x="429623" y="90159"/>
                    <a:pt x="427192" y="86860"/>
                  </a:cubicBezTo>
                  <a:cubicBezTo>
                    <a:pt x="441777" y="79871"/>
                    <a:pt x="453671" y="71363"/>
                    <a:pt x="462874" y="61336"/>
                  </a:cubicBezTo>
                  <a:lnTo>
                    <a:pt x="429797" y="61336"/>
                  </a:lnTo>
                  <a:lnTo>
                    <a:pt x="429797" y="53001"/>
                  </a:lnTo>
                  <a:lnTo>
                    <a:pt x="469646" y="53001"/>
                  </a:lnTo>
                  <a:cubicBezTo>
                    <a:pt x="472510" y="49051"/>
                    <a:pt x="475006" y="44884"/>
                    <a:pt x="477133" y="40500"/>
                  </a:cubicBezTo>
                  <a:lnTo>
                    <a:pt x="439564" y="40500"/>
                  </a:lnTo>
                  <a:lnTo>
                    <a:pt x="439564" y="32165"/>
                  </a:lnTo>
                  <a:lnTo>
                    <a:pt x="480650" y="32165"/>
                  </a:lnTo>
                  <a:cubicBezTo>
                    <a:pt x="481908" y="28779"/>
                    <a:pt x="483037" y="25176"/>
                    <a:pt x="484035" y="21357"/>
                  </a:cubicBezTo>
                  <a:lnTo>
                    <a:pt x="434876" y="21357"/>
                  </a:lnTo>
                  <a:lnTo>
                    <a:pt x="434876" y="13022"/>
                  </a:lnTo>
                  <a:lnTo>
                    <a:pt x="485924" y="13022"/>
                  </a:lnTo>
                  <a:cubicBezTo>
                    <a:pt x="486705" y="9202"/>
                    <a:pt x="487356" y="5165"/>
                    <a:pt x="487877" y="911"/>
                  </a:cubicBezTo>
                  <a:close/>
                  <a:moveTo>
                    <a:pt x="1649946" y="521"/>
                  </a:moveTo>
                  <a:lnTo>
                    <a:pt x="1660754" y="2995"/>
                  </a:lnTo>
                  <a:cubicBezTo>
                    <a:pt x="1659018" y="7813"/>
                    <a:pt x="1657108" y="12545"/>
                    <a:pt x="1655024" y="17189"/>
                  </a:cubicBezTo>
                  <a:lnTo>
                    <a:pt x="1728601" y="17189"/>
                  </a:lnTo>
                  <a:lnTo>
                    <a:pt x="1728601" y="26826"/>
                  </a:lnTo>
                  <a:lnTo>
                    <a:pt x="1650336" y="26826"/>
                  </a:lnTo>
                  <a:cubicBezTo>
                    <a:pt x="1647645" y="31948"/>
                    <a:pt x="1644693" y="36940"/>
                    <a:pt x="1641481" y="41802"/>
                  </a:cubicBezTo>
                  <a:lnTo>
                    <a:pt x="1712844" y="41802"/>
                  </a:lnTo>
                  <a:lnTo>
                    <a:pt x="1712844" y="111342"/>
                  </a:lnTo>
                  <a:cubicBezTo>
                    <a:pt x="1712844" y="122107"/>
                    <a:pt x="1707592" y="127490"/>
                    <a:pt x="1697087" y="127490"/>
                  </a:cubicBezTo>
                  <a:cubicBezTo>
                    <a:pt x="1692486" y="127576"/>
                    <a:pt x="1685497" y="127620"/>
                    <a:pt x="1676121" y="127620"/>
                  </a:cubicBezTo>
                  <a:cubicBezTo>
                    <a:pt x="1675687" y="124668"/>
                    <a:pt x="1675036" y="121109"/>
                    <a:pt x="1674167" y="116941"/>
                  </a:cubicBezTo>
                  <a:cubicBezTo>
                    <a:pt x="1682154" y="117549"/>
                    <a:pt x="1688579" y="117853"/>
                    <a:pt x="1693441" y="117853"/>
                  </a:cubicBezTo>
                  <a:cubicBezTo>
                    <a:pt x="1699431" y="117853"/>
                    <a:pt x="1702426" y="114901"/>
                    <a:pt x="1702426" y="108998"/>
                  </a:cubicBezTo>
                  <a:lnTo>
                    <a:pt x="1702426" y="99752"/>
                  </a:lnTo>
                  <a:lnTo>
                    <a:pt x="1636793" y="99752"/>
                  </a:lnTo>
                  <a:lnTo>
                    <a:pt x="1636793" y="129183"/>
                  </a:lnTo>
                  <a:lnTo>
                    <a:pt x="1626505" y="129183"/>
                  </a:lnTo>
                  <a:lnTo>
                    <a:pt x="1626505" y="61791"/>
                  </a:lnTo>
                  <a:cubicBezTo>
                    <a:pt x="1620211" y="69127"/>
                    <a:pt x="1613266" y="76181"/>
                    <a:pt x="1605669" y="82953"/>
                  </a:cubicBezTo>
                  <a:cubicBezTo>
                    <a:pt x="1603846" y="79914"/>
                    <a:pt x="1601763" y="76745"/>
                    <a:pt x="1599418" y="73446"/>
                  </a:cubicBezTo>
                  <a:cubicBezTo>
                    <a:pt x="1616174" y="59426"/>
                    <a:pt x="1629262" y="43885"/>
                    <a:pt x="1638681" y="26826"/>
                  </a:cubicBezTo>
                  <a:lnTo>
                    <a:pt x="1603065" y="26826"/>
                  </a:lnTo>
                  <a:lnTo>
                    <a:pt x="1603065" y="17189"/>
                  </a:lnTo>
                  <a:lnTo>
                    <a:pt x="1643565" y="17189"/>
                  </a:lnTo>
                  <a:cubicBezTo>
                    <a:pt x="1646039" y="11763"/>
                    <a:pt x="1648166" y="6207"/>
                    <a:pt x="1649946" y="521"/>
                  </a:cubicBezTo>
                  <a:close/>
                  <a:moveTo>
                    <a:pt x="932278" y="521"/>
                  </a:moveTo>
                  <a:cubicBezTo>
                    <a:pt x="936228" y="6685"/>
                    <a:pt x="939158" y="11503"/>
                    <a:pt x="941068" y="14976"/>
                  </a:cubicBezTo>
                  <a:lnTo>
                    <a:pt x="994655" y="14976"/>
                  </a:lnTo>
                  <a:lnTo>
                    <a:pt x="994655" y="24091"/>
                  </a:lnTo>
                  <a:lnTo>
                    <a:pt x="922771" y="24091"/>
                  </a:lnTo>
                  <a:cubicBezTo>
                    <a:pt x="914176" y="30168"/>
                    <a:pt x="906320" y="35464"/>
                    <a:pt x="899201" y="39979"/>
                  </a:cubicBezTo>
                  <a:cubicBezTo>
                    <a:pt x="919559" y="39979"/>
                    <a:pt x="940352" y="39762"/>
                    <a:pt x="961578" y="39328"/>
                  </a:cubicBezTo>
                  <a:cubicBezTo>
                    <a:pt x="958713" y="37201"/>
                    <a:pt x="955762" y="35074"/>
                    <a:pt x="952723" y="32947"/>
                  </a:cubicBezTo>
                  <a:lnTo>
                    <a:pt x="958844" y="26175"/>
                  </a:lnTo>
                  <a:cubicBezTo>
                    <a:pt x="969956" y="33815"/>
                    <a:pt x="980938" y="41758"/>
                    <a:pt x="991790" y="50006"/>
                  </a:cubicBezTo>
                  <a:lnTo>
                    <a:pt x="984368" y="57429"/>
                  </a:lnTo>
                  <a:cubicBezTo>
                    <a:pt x="980765" y="54303"/>
                    <a:pt x="977010" y="51178"/>
                    <a:pt x="973103" y="48053"/>
                  </a:cubicBezTo>
                  <a:cubicBezTo>
                    <a:pt x="939071" y="48183"/>
                    <a:pt x="913091" y="48660"/>
                    <a:pt x="895164" y="49485"/>
                  </a:cubicBezTo>
                  <a:cubicBezTo>
                    <a:pt x="889694" y="49746"/>
                    <a:pt x="885006" y="50223"/>
                    <a:pt x="881100" y="50918"/>
                  </a:cubicBezTo>
                  <a:lnTo>
                    <a:pt x="877453" y="39979"/>
                  </a:lnTo>
                  <a:cubicBezTo>
                    <a:pt x="883444" y="38850"/>
                    <a:pt x="888262" y="37201"/>
                    <a:pt x="891908" y="35030"/>
                  </a:cubicBezTo>
                  <a:cubicBezTo>
                    <a:pt x="897117" y="31948"/>
                    <a:pt x="902283" y="28302"/>
                    <a:pt x="907405" y="24091"/>
                  </a:cubicBezTo>
                  <a:lnTo>
                    <a:pt x="868207" y="24091"/>
                  </a:lnTo>
                  <a:lnTo>
                    <a:pt x="868207" y="14976"/>
                  </a:lnTo>
                  <a:lnTo>
                    <a:pt x="929283" y="14976"/>
                  </a:lnTo>
                  <a:cubicBezTo>
                    <a:pt x="927459" y="11807"/>
                    <a:pt x="925463" y="8464"/>
                    <a:pt x="923292" y="4948"/>
                  </a:cubicBezTo>
                  <a:close/>
                  <a:moveTo>
                    <a:pt x="643533" y="0"/>
                  </a:moveTo>
                  <a:cubicBezTo>
                    <a:pt x="648828" y="5730"/>
                    <a:pt x="653299" y="11242"/>
                    <a:pt x="656946" y="16538"/>
                  </a:cubicBezTo>
                  <a:lnTo>
                    <a:pt x="650955" y="20575"/>
                  </a:lnTo>
                  <a:lnTo>
                    <a:pt x="704217" y="20575"/>
                  </a:lnTo>
                  <a:lnTo>
                    <a:pt x="704217" y="45318"/>
                  </a:lnTo>
                  <a:lnTo>
                    <a:pt x="693669" y="45318"/>
                  </a:lnTo>
                  <a:lnTo>
                    <a:pt x="693669" y="30212"/>
                  </a:lnTo>
                  <a:lnTo>
                    <a:pt x="597954" y="30212"/>
                  </a:lnTo>
                  <a:lnTo>
                    <a:pt x="597954" y="45318"/>
                  </a:lnTo>
                  <a:lnTo>
                    <a:pt x="587536" y="45318"/>
                  </a:lnTo>
                  <a:lnTo>
                    <a:pt x="587536" y="20575"/>
                  </a:lnTo>
                  <a:lnTo>
                    <a:pt x="646202" y="20575"/>
                  </a:lnTo>
                  <a:cubicBezTo>
                    <a:pt x="642903" y="15800"/>
                    <a:pt x="639105" y="10895"/>
                    <a:pt x="634808" y="5860"/>
                  </a:cubicBezTo>
                  <a:close/>
                </a:path>
              </a:pathLst>
            </a:cu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65">
                <a:lnSpc>
                  <a:spcPct val="100000"/>
                </a:lnSpc>
              </a:pPr>
              <a:endParaRPr lang="zh-CN" altLang="en-US" sz="1050" b="0" dirty="0">
                <a:solidFill>
                  <a:srgbClr val="3E3A39"/>
                </a:solidFill>
                <a:latin typeface="微软雅黑" pitchFamily="34" charset="-122"/>
              </a:endParaRPr>
            </a:p>
          </p:txBody>
        </p:sp>
        <p:sp>
          <p:nvSpPr>
            <p:cNvPr id="52" name="任意多边形 51"/>
            <p:cNvSpPr/>
            <p:nvPr/>
          </p:nvSpPr>
          <p:spPr>
            <a:xfrm>
              <a:off x="2050144" y="6486734"/>
              <a:ext cx="2165440" cy="85078"/>
            </a:xfrm>
            <a:custGeom>
              <a:avLst/>
              <a:gdLst/>
              <a:ahLst/>
              <a:cxnLst/>
              <a:rect l="l" t="t" r="r" b="b"/>
              <a:pathLst>
                <a:path w="2165440" h="85078">
                  <a:moveTo>
                    <a:pt x="2158789" y="71930"/>
                  </a:moveTo>
                  <a:cubicBezTo>
                    <a:pt x="2160699" y="71930"/>
                    <a:pt x="2162285" y="72570"/>
                    <a:pt x="2163547" y="73849"/>
                  </a:cubicBezTo>
                  <a:cubicBezTo>
                    <a:pt x="2164809" y="75128"/>
                    <a:pt x="2165440" y="76671"/>
                    <a:pt x="2165440" y="78479"/>
                  </a:cubicBezTo>
                  <a:cubicBezTo>
                    <a:pt x="2165440" y="80252"/>
                    <a:pt x="2164809" y="81779"/>
                    <a:pt x="2163547" y="83058"/>
                  </a:cubicBezTo>
                  <a:cubicBezTo>
                    <a:pt x="2162285" y="84337"/>
                    <a:pt x="2160682" y="84976"/>
                    <a:pt x="2158738" y="84976"/>
                  </a:cubicBezTo>
                  <a:cubicBezTo>
                    <a:pt x="2156862" y="84976"/>
                    <a:pt x="2155301" y="84337"/>
                    <a:pt x="2154057" y="83058"/>
                  </a:cubicBezTo>
                  <a:cubicBezTo>
                    <a:pt x="2152812" y="81779"/>
                    <a:pt x="2152189" y="80252"/>
                    <a:pt x="2152189" y="78479"/>
                  </a:cubicBezTo>
                  <a:cubicBezTo>
                    <a:pt x="2152189" y="76637"/>
                    <a:pt x="2152820" y="75085"/>
                    <a:pt x="2154082" y="73823"/>
                  </a:cubicBezTo>
                  <a:cubicBezTo>
                    <a:pt x="2155344" y="72561"/>
                    <a:pt x="2156913" y="71930"/>
                    <a:pt x="2158789" y="71930"/>
                  </a:cubicBezTo>
                  <a:close/>
                  <a:moveTo>
                    <a:pt x="1281540" y="55355"/>
                  </a:moveTo>
                  <a:lnTo>
                    <a:pt x="1268290" y="57145"/>
                  </a:lnTo>
                  <a:cubicBezTo>
                    <a:pt x="1263651" y="57759"/>
                    <a:pt x="1260454" y="58919"/>
                    <a:pt x="1258697" y="60624"/>
                  </a:cubicBezTo>
                  <a:cubicBezTo>
                    <a:pt x="1256941" y="62329"/>
                    <a:pt x="1256063" y="64717"/>
                    <a:pt x="1256063" y="67786"/>
                  </a:cubicBezTo>
                  <a:cubicBezTo>
                    <a:pt x="1256063" y="70481"/>
                    <a:pt x="1257017" y="72681"/>
                    <a:pt x="1258927" y="74386"/>
                  </a:cubicBezTo>
                  <a:cubicBezTo>
                    <a:pt x="1260838" y="76091"/>
                    <a:pt x="1263361" y="76944"/>
                    <a:pt x="1266499" y="76944"/>
                  </a:cubicBezTo>
                  <a:cubicBezTo>
                    <a:pt x="1270865" y="76944"/>
                    <a:pt x="1274463" y="75409"/>
                    <a:pt x="1277294" y="72340"/>
                  </a:cubicBezTo>
                  <a:cubicBezTo>
                    <a:pt x="1280125" y="69270"/>
                    <a:pt x="1281540" y="65416"/>
                    <a:pt x="1281540" y="60778"/>
                  </a:cubicBezTo>
                  <a:close/>
                  <a:moveTo>
                    <a:pt x="2102490" y="34123"/>
                  </a:moveTo>
                  <a:cubicBezTo>
                    <a:pt x="2097169" y="34123"/>
                    <a:pt x="2092974" y="36110"/>
                    <a:pt x="2089905" y="40083"/>
                  </a:cubicBezTo>
                  <a:cubicBezTo>
                    <a:pt x="2086835" y="44057"/>
                    <a:pt x="2085300" y="49471"/>
                    <a:pt x="2085300" y="56327"/>
                  </a:cubicBezTo>
                  <a:cubicBezTo>
                    <a:pt x="2085300" y="62636"/>
                    <a:pt x="2086775" y="67624"/>
                    <a:pt x="2089726" y="71291"/>
                  </a:cubicBezTo>
                  <a:cubicBezTo>
                    <a:pt x="2092676" y="74957"/>
                    <a:pt x="2096607" y="76791"/>
                    <a:pt x="2101518" y="76791"/>
                  </a:cubicBezTo>
                  <a:cubicBezTo>
                    <a:pt x="2106361" y="76791"/>
                    <a:pt x="2110317" y="74991"/>
                    <a:pt x="2113387" y="71393"/>
                  </a:cubicBezTo>
                  <a:cubicBezTo>
                    <a:pt x="2116456" y="67795"/>
                    <a:pt x="2117991" y="63318"/>
                    <a:pt x="2117991" y="57964"/>
                  </a:cubicBezTo>
                  <a:lnTo>
                    <a:pt x="2117991" y="50085"/>
                  </a:lnTo>
                  <a:cubicBezTo>
                    <a:pt x="2117991" y="45549"/>
                    <a:pt x="2116499" y="41755"/>
                    <a:pt x="2113515" y="38702"/>
                  </a:cubicBezTo>
                  <a:cubicBezTo>
                    <a:pt x="2110531" y="35650"/>
                    <a:pt x="2106855" y="34123"/>
                    <a:pt x="2102490" y="34123"/>
                  </a:cubicBezTo>
                  <a:close/>
                  <a:moveTo>
                    <a:pt x="1436763" y="34123"/>
                  </a:moveTo>
                  <a:cubicBezTo>
                    <a:pt x="1431136" y="34123"/>
                    <a:pt x="1426693" y="36050"/>
                    <a:pt x="1423436" y="39904"/>
                  </a:cubicBezTo>
                  <a:cubicBezTo>
                    <a:pt x="1420179" y="43758"/>
                    <a:pt x="1418550" y="49045"/>
                    <a:pt x="1418550" y="55764"/>
                  </a:cubicBezTo>
                  <a:cubicBezTo>
                    <a:pt x="1418550" y="62278"/>
                    <a:pt x="1420196" y="67411"/>
                    <a:pt x="1423487" y="71163"/>
                  </a:cubicBezTo>
                  <a:cubicBezTo>
                    <a:pt x="1426778" y="74915"/>
                    <a:pt x="1431204" y="76791"/>
                    <a:pt x="1436763" y="76791"/>
                  </a:cubicBezTo>
                  <a:cubicBezTo>
                    <a:pt x="1442493" y="76791"/>
                    <a:pt x="1446859" y="74957"/>
                    <a:pt x="1449860" y="71291"/>
                  </a:cubicBezTo>
                  <a:cubicBezTo>
                    <a:pt x="1452861" y="67624"/>
                    <a:pt x="1454362" y="62364"/>
                    <a:pt x="1454362" y="55508"/>
                  </a:cubicBezTo>
                  <a:cubicBezTo>
                    <a:pt x="1454362" y="48619"/>
                    <a:pt x="1452861" y="43332"/>
                    <a:pt x="1449860" y="39649"/>
                  </a:cubicBezTo>
                  <a:cubicBezTo>
                    <a:pt x="1446859" y="35965"/>
                    <a:pt x="1442493" y="34123"/>
                    <a:pt x="1436763" y="34123"/>
                  </a:cubicBezTo>
                  <a:close/>
                  <a:moveTo>
                    <a:pt x="1045215" y="34123"/>
                  </a:moveTo>
                  <a:cubicBezTo>
                    <a:pt x="1039894" y="34123"/>
                    <a:pt x="1035699" y="36110"/>
                    <a:pt x="1032630" y="40083"/>
                  </a:cubicBezTo>
                  <a:cubicBezTo>
                    <a:pt x="1029560" y="44057"/>
                    <a:pt x="1028025" y="49471"/>
                    <a:pt x="1028025" y="56327"/>
                  </a:cubicBezTo>
                  <a:cubicBezTo>
                    <a:pt x="1028025" y="62636"/>
                    <a:pt x="1029500" y="67624"/>
                    <a:pt x="1032451" y="71291"/>
                  </a:cubicBezTo>
                  <a:cubicBezTo>
                    <a:pt x="1035401" y="74957"/>
                    <a:pt x="1039332" y="76791"/>
                    <a:pt x="1044243" y="76791"/>
                  </a:cubicBezTo>
                  <a:cubicBezTo>
                    <a:pt x="1049086" y="76791"/>
                    <a:pt x="1053042" y="74991"/>
                    <a:pt x="1056112" y="71393"/>
                  </a:cubicBezTo>
                  <a:cubicBezTo>
                    <a:pt x="1059182" y="67795"/>
                    <a:pt x="1060716" y="63318"/>
                    <a:pt x="1060716" y="57964"/>
                  </a:cubicBezTo>
                  <a:lnTo>
                    <a:pt x="1060716" y="50085"/>
                  </a:lnTo>
                  <a:cubicBezTo>
                    <a:pt x="1060716" y="45549"/>
                    <a:pt x="1059224" y="41755"/>
                    <a:pt x="1056240" y="38702"/>
                  </a:cubicBezTo>
                  <a:cubicBezTo>
                    <a:pt x="1053255" y="35650"/>
                    <a:pt x="1049580" y="34123"/>
                    <a:pt x="1045215" y="34123"/>
                  </a:cubicBezTo>
                  <a:close/>
                  <a:moveTo>
                    <a:pt x="1720211" y="33919"/>
                  </a:moveTo>
                  <a:cubicBezTo>
                    <a:pt x="1716221" y="33919"/>
                    <a:pt x="1712767" y="35402"/>
                    <a:pt x="1709851" y="38370"/>
                  </a:cubicBezTo>
                  <a:cubicBezTo>
                    <a:pt x="1706935" y="41337"/>
                    <a:pt x="1705102" y="45208"/>
                    <a:pt x="1704351" y="49983"/>
                  </a:cubicBezTo>
                  <a:lnTo>
                    <a:pt x="1733922" y="49983"/>
                  </a:lnTo>
                  <a:cubicBezTo>
                    <a:pt x="1733888" y="44867"/>
                    <a:pt x="1732677" y="40911"/>
                    <a:pt x="1730289" y="38114"/>
                  </a:cubicBezTo>
                  <a:cubicBezTo>
                    <a:pt x="1727902" y="35317"/>
                    <a:pt x="1724543" y="33919"/>
                    <a:pt x="1720211" y="33919"/>
                  </a:cubicBezTo>
                  <a:close/>
                  <a:moveTo>
                    <a:pt x="472436" y="33919"/>
                  </a:moveTo>
                  <a:cubicBezTo>
                    <a:pt x="468445" y="33919"/>
                    <a:pt x="464992" y="35402"/>
                    <a:pt x="462076" y="38370"/>
                  </a:cubicBezTo>
                  <a:cubicBezTo>
                    <a:pt x="459160" y="41337"/>
                    <a:pt x="457327" y="45208"/>
                    <a:pt x="456576" y="49983"/>
                  </a:cubicBezTo>
                  <a:lnTo>
                    <a:pt x="486147" y="49983"/>
                  </a:lnTo>
                  <a:cubicBezTo>
                    <a:pt x="486113" y="44867"/>
                    <a:pt x="484902" y="40911"/>
                    <a:pt x="482514" y="38114"/>
                  </a:cubicBezTo>
                  <a:cubicBezTo>
                    <a:pt x="480127" y="35317"/>
                    <a:pt x="476767" y="33919"/>
                    <a:pt x="472436" y="33919"/>
                  </a:cubicBezTo>
                  <a:close/>
                  <a:moveTo>
                    <a:pt x="177161" y="33919"/>
                  </a:moveTo>
                  <a:cubicBezTo>
                    <a:pt x="173170" y="33919"/>
                    <a:pt x="169717" y="35402"/>
                    <a:pt x="166801" y="38370"/>
                  </a:cubicBezTo>
                  <a:cubicBezTo>
                    <a:pt x="163885" y="41337"/>
                    <a:pt x="162052" y="45208"/>
                    <a:pt x="161301" y="49983"/>
                  </a:cubicBezTo>
                  <a:lnTo>
                    <a:pt x="190872" y="49983"/>
                  </a:lnTo>
                  <a:cubicBezTo>
                    <a:pt x="190838" y="44867"/>
                    <a:pt x="189627" y="40911"/>
                    <a:pt x="187239" y="38114"/>
                  </a:cubicBezTo>
                  <a:cubicBezTo>
                    <a:pt x="184852" y="35317"/>
                    <a:pt x="181492" y="33919"/>
                    <a:pt x="177161" y="33919"/>
                  </a:cubicBezTo>
                  <a:close/>
                  <a:moveTo>
                    <a:pt x="1373953" y="27166"/>
                  </a:moveTo>
                  <a:lnTo>
                    <a:pt x="1383980" y="27166"/>
                  </a:lnTo>
                  <a:lnTo>
                    <a:pt x="1383980" y="83748"/>
                  </a:lnTo>
                  <a:lnTo>
                    <a:pt x="1373953" y="83748"/>
                  </a:lnTo>
                  <a:close/>
                  <a:moveTo>
                    <a:pt x="1096654" y="27166"/>
                  </a:moveTo>
                  <a:lnTo>
                    <a:pt x="1106579" y="27166"/>
                  </a:lnTo>
                  <a:lnTo>
                    <a:pt x="1106579" y="59550"/>
                  </a:lnTo>
                  <a:cubicBezTo>
                    <a:pt x="1106579" y="71044"/>
                    <a:pt x="1110978" y="76791"/>
                    <a:pt x="1119778" y="76791"/>
                  </a:cubicBezTo>
                  <a:cubicBezTo>
                    <a:pt x="1124143" y="76791"/>
                    <a:pt x="1127673" y="75179"/>
                    <a:pt x="1130368" y="71956"/>
                  </a:cubicBezTo>
                  <a:cubicBezTo>
                    <a:pt x="1133062" y="68733"/>
                    <a:pt x="1134409" y="64666"/>
                    <a:pt x="1134409" y="59754"/>
                  </a:cubicBezTo>
                  <a:lnTo>
                    <a:pt x="1134409" y="27166"/>
                  </a:lnTo>
                  <a:lnTo>
                    <a:pt x="1144488" y="27166"/>
                  </a:lnTo>
                  <a:lnTo>
                    <a:pt x="1144488" y="83748"/>
                  </a:lnTo>
                  <a:lnTo>
                    <a:pt x="1134409" y="83748"/>
                  </a:lnTo>
                  <a:lnTo>
                    <a:pt x="1134409" y="74846"/>
                  </a:lnTo>
                  <a:lnTo>
                    <a:pt x="1134205" y="74846"/>
                  </a:lnTo>
                  <a:cubicBezTo>
                    <a:pt x="1130419" y="81668"/>
                    <a:pt x="1124604" y="85078"/>
                    <a:pt x="1116759" y="85078"/>
                  </a:cubicBezTo>
                  <a:cubicBezTo>
                    <a:pt x="1103355" y="85078"/>
                    <a:pt x="1096654" y="77063"/>
                    <a:pt x="1096654" y="61033"/>
                  </a:cubicBezTo>
                  <a:close/>
                  <a:moveTo>
                    <a:pt x="303111" y="27166"/>
                  </a:moveTo>
                  <a:lnTo>
                    <a:pt x="347211" y="27166"/>
                  </a:lnTo>
                  <a:lnTo>
                    <a:pt x="347211" y="30440"/>
                  </a:lnTo>
                  <a:lnTo>
                    <a:pt x="314520" y="75460"/>
                  </a:lnTo>
                  <a:lnTo>
                    <a:pt x="347006" y="75460"/>
                  </a:lnTo>
                  <a:lnTo>
                    <a:pt x="347006" y="83748"/>
                  </a:lnTo>
                  <a:lnTo>
                    <a:pt x="300042" y="83748"/>
                  </a:lnTo>
                  <a:lnTo>
                    <a:pt x="300042" y="80423"/>
                  </a:lnTo>
                  <a:lnTo>
                    <a:pt x="332937" y="35454"/>
                  </a:lnTo>
                  <a:lnTo>
                    <a:pt x="303111" y="35454"/>
                  </a:lnTo>
                  <a:close/>
                  <a:moveTo>
                    <a:pt x="1790365" y="25836"/>
                  </a:moveTo>
                  <a:cubicBezTo>
                    <a:pt x="1795549" y="25836"/>
                    <a:pt x="1799983" y="26756"/>
                    <a:pt x="1803666" y="28598"/>
                  </a:cubicBezTo>
                  <a:lnTo>
                    <a:pt x="1803666" y="38523"/>
                  </a:lnTo>
                  <a:cubicBezTo>
                    <a:pt x="1799676" y="35590"/>
                    <a:pt x="1795242" y="34123"/>
                    <a:pt x="1790365" y="34123"/>
                  </a:cubicBezTo>
                  <a:cubicBezTo>
                    <a:pt x="1784635" y="34123"/>
                    <a:pt x="1779971" y="36110"/>
                    <a:pt x="1776373" y="40083"/>
                  </a:cubicBezTo>
                  <a:cubicBezTo>
                    <a:pt x="1772774" y="44057"/>
                    <a:pt x="1770975" y="49352"/>
                    <a:pt x="1770975" y="55969"/>
                  </a:cubicBezTo>
                  <a:cubicBezTo>
                    <a:pt x="1770975" y="62483"/>
                    <a:pt x="1772672" y="67582"/>
                    <a:pt x="1776066" y="71265"/>
                  </a:cubicBezTo>
                  <a:cubicBezTo>
                    <a:pt x="1779459" y="74949"/>
                    <a:pt x="1784038" y="76791"/>
                    <a:pt x="1789802" y="76791"/>
                  </a:cubicBezTo>
                  <a:cubicBezTo>
                    <a:pt x="1794679" y="76791"/>
                    <a:pt x="1799284" y="75188"/>
                    <a:pt x="1803615" y="71982"/>
                  </a:cubicBezTo>
                  <a:lnTo>
                    <a:pt x="1803615" y="81190"/>
                  </a:lnTo>
                  <a:cubicBezTo>
                    <a:pt x="1799284" y="83782"/>
                    <a:pt x="1794065" y="85078"/>
                    <a:pt x="1787960" y="85078"/>
                  </a:cubicBezTo>
                  <a:cubicBezTo>
                    <a:pt x="1779775" y="85078"/>
                    <a:pt x="1773192" y="82452"/>
                    <a:pt x="1768213" y="77200"/>
                  </a:cubicBezTo>
                  <a:cubicBezTo>
                    <a:pt x="1763233" y="71947"/>
                    <a:pt x="1760743" y="65143"/>
                    <a:pt x="1760743" y="56787"/>
                  </a:cubicBezTo>
                  <a:cubicBezTo>
                    <a:pt x="1760743" y="47510"/>
                    <a:pt x="1763429" y="40032"/>
                    <a:pt x="1768801" y="34354"/>
                  </a:cubicBezTo>
                  <a:cubicBezTo>
                    <a:pt x="1774173" y="28675"/>
                    <a:pt x="1781361" y="25836"/>
                    <a:pt x="1790365" y="25836"/>
                  </a:cubicBezTo>
                  <a:close/>
                  <a:moveTo>
                    <a:pt x="1720364" y="25836"/>
                  </a:moveTo>
                  <a:cubicBezTo>
                    <a:pt x="1727766" y="25836"/>
                    <a:pt x="1733547" y="28214"/>
                    <a:pt x="1737708" y="32972"/>
                  </a:cubicBezTo>
                  <a:cubicBezTo>
                    <a:pt x="1741869" y="37730"/>
                    <a:pt x="1743949" y="44389"/>
                    <a:pt x="1743949" y="52950"/>
                  </a:cubicBezTo>
                  <a:lnTo>
                    <a:pt x="1743949" y="58015"/>
                  </a:lnTo>
                  <a:lnTo>
                    <a:pt x="1704351" y="58015"/>
                  </a:lnTo>
                  <a:cubicBezTo>
                    <a:pt x="1704522" y="64052"/>
                    <a:pt x="1706176" y="68716"/>
                    <a:pt x="1709314" y="72007"/>
                  </a:cubicBezTo>
                  <a:cubicBezTo>
                    <a:pt x="1712452" y="75298"/>
                    <a:pt x="1716834" y="76944"/>
                    <a:pt x="1722462" y="76944"/>
                  </a:cubicBezTo>
                  <a:cubicBezTo>
                    <a:pt x="1728806" y="76944"/>
                    <a:pt x="1734621" y="74915"/>
                    <a:pt x="1739907" y="70856"/>
                  </a:cubicBezTo>
                  <a:lnTo>
                    <a:pt x="1739907" y="79809"/>
                  </a:lnTo>
                  <a:cubicBezTo>
                    <a:pt x="1734928" y="83322"/>
                    <a:pt x="1728328" y="85078"/>
                    <a:pt x="1720109" y="85078"/>
                  </a:cubicBezTo>
                  <a:cubicBezTo>
                    <a:pt x="1711923" y="85078"/>
                    <a:pt x="1705537" y="82486"/>
                    <a:pt x="1700949" y="77302"/>
                  </a:cubicBezTo>
                  <a:cubicBezTo>
                    <a:pt x="1696362" y="72118"/>
                    <a:pt x="1694068" y="64921"/>
                    <a:pt x="1694068" y="55713"/>
                  </a:cubicBezTo>
                  <a:cubicBezTo>
                    <a:pt x="1694068" y="47050"/>
                    <a:pt x="1696584" y="39904"/>
                    <a:pt x="1701614" y="34277"/>
                  </a:cubicBezTo>
                  <a:cubicBezTo>
                    <a:pt x="1706645" y="28649"/>
                    <a:pt x="1712895" y="25836"/>
                    <a:pt x="1720364" y="25836"/>
                  </a:cubicBezTo>
                  <a:close/>
                  <a:moveTo>
                    <a:pt x="1526632" y="25836"/>
                  </a:moveTo>
                  <a:cubicBezTo>
                    <a:pt x="1532839" y="25836"/>
                    <a:pt x="1537563" y="27822"/>
                    <a:pt x="1540803" y="31796"/>
                  </a:cubicBezTo>
                  <a:cubicBezTo>
                    <a:pt x="1544043" y="35769"/>
                    <a:pt x="1545663" y="41559"/>
                    <a:pt x="1545663" y="49164"/>
                  </a:cubicBezTo>
                  <a:lnTo>
                    <a:pt x="1545663" y="83748"/>
                  </a:lnTo>
                  <a:lnTo>
                    <a:pt x="1535687" y="83748"/>
                  </a:lnTo>
                  <a:lnTo>
                    <a:pt x="1535687" y="51569"/>
                  </a:lnTo>
                  <a:cubicBezTo>
                    <a:pt x="1535687" y="39939"/>
                    <a:pt x="1531441" y="34123"/>
                    <a:pt x="1522949" y="34123"/>
                  </a:cubicBezTo>
                  <a:cubicBezTo>
                    <a:pt x="1518549" y="34123"/>
                    <a:pt x="1514934" y="35760"/>
                    <a:pt x="1512103" y="39035"/>
                  </a:cubicBezTo>
                  <a:cubicBezTo>
                    <a:pt x="1509272" y="42309"/>
                    <a:pt x="1507856" y="46453"/>
                    <a:pt x="1507856" y="51466"/>
                  </a:cubicBezTo>
                  <a:lnTo>
                    <a:pt x="1507856" y="83748"/>
                  </a:lnTo>
                  <a:lnTo>
                    <a:pt x="1497829" y="83748"/>
                  </a:lnTo>
                  <a:lnTo>
                    <a:pt x="1497829" y="27166"/>
                  </a:lnTo>
                  <a:lnTo>
                    <a:pt x="1507856" y="27166"/>
                  </a:lnTo>
                  <a:lnTo>
                    <a:pt x="1507856" y="36528"/>
                  </a:lnTo>
                  <a:lnTo>
                    <a:pt x="1508061" y="36528"/>
                  </a:lnTo>
                  <a:cubicBezTo>
                    <a:pt x="1512324" y="29400"/>
                    <a:pt x="1518515" y="25836"/>
                    <a:pt x="1526632" y="25836"/>
                  </a:cubicBezTo>
                  <a:close/>
                  <a:moveTo>
                    <a:pt x="1437377" y="25836"/>
                  </a:moveTo>
                  <a:cubicBezTo>
                    <a:pt x="1445870" y="25836"/>
                    <a:pt x="1452529" y="28436"/>
                    <a:pt x="1457355" y="33637"/>
                  </a:cubicBezTo>
                  <a:cubicBezTo>
                    <a:pt x="1462181" y="38839"/>
                    <a:pt x="1464594" y="46027"/>
                    <a:pt x="1464594" y="55201"/>
                  </a:cubicBezTo>
                  <a:cubicBezTo>
                    <a:pt x="1464594" y="64137"/>
                    <a:pt x="1462019" y="71351"/>
                    <a:pt x="1456869" y="76842"/>
                  </a:cubicBezTo>
                  <a:cubicBezTo>
                    <a:pt x="1451719" y="82333"/>
                    <a:pt x="1444812" y="85078"/>
                    <a:pt x="1436149" y="85078"/>
                  </a:cubicBezTo>
                  <a:cubicBezTo>
                    <a:pt x="1427691" y="85078"/>
                    <a:pt x="1420938" y="82418"/>
                    <a:pt x="1415890" y="77097"/>
                  </a:cubicBezTo>
                  <a:cubicBezTo>
                    <a:pt x="1410842" y="71777"/>
                    <a:pt x="1408318" y="64768"/>
                    <a:pt x="1408318" y="56071"/>
                  </a:cubicBezTo>
                  <a:cubicBezTo>
                    <a:pt x="1408318" y="46726"/>
                    <a:pt x="1410928" y="39350"/>
                    <a:pt x="1416146" y="33944"/>
                  </a:cubicBezTo>
                  <a:cubicBezTo>
                    <a:pt x="1421364" y="28538"/>
                    <a:pt x="1428441" y="25836"/>
                    <a:pt x="1437377" y="25836"/>
                  </a:cubicBezTo>
                  <a:close/>
                  <a:moveTo>
                    <a:pt x="1271001" y="25836"/>
                  </a:moveTo>
                  <a:cubicBezTo>
                    <a:pt x="1284644" y="25836"/>
                    <a:pt x="1291465" y="32998"/>
                    <a:pt x="1291465" y="47323"/>
                  </a:cubicBezTo>
                  <a:lnTo>
                    <a:pt x="1291465" y="83748"/>
                  </a:lnTo>
                  <a:lnTo>
                    <a:pt x="1281540" y="83748"/>
                  </a:lnTo>
                  <a:lnTo>
                    <a:pt x="1281540" y="75000"/>
                  </a:lnTo>
                  <a:lnTo>
                    <a:pt x="1281284" y="75000"/>
                  </a:lnTo>
                  <a:cubicBezTo>
                    <a:pt x="1277362" y="81719"/>
                    <a:pt x="1271581" y="85078"/>
                    <a:pt x="1263941" y="85078"/>
                  </a:cubicBezTo>
                  <a:cubicBezTo>
                    <a:pt x="1258450" y="85078"/>
                    <a:pt x="1254084" y="83595"/>
                    <a:pt x="1250844" y="80628"/>
                  </a:cubicBezTo>
                  <a:cubicBezTo>
                    <a:pt x="1247604" y="77660"/>
                    <a:pt x="1245984" y="73653"/>
                    <a:pt x="1245984" y="68605"/>
                  </a:cubicBezTo>
                  <a:cubicBezTo>
                    <a:pt x="1245984" y="58032"/>
                    <a:pt x="1252243" y="51876"/>
                    <a:pt x="1264760" y="50136"/>
                  </a:cubicBezTo>
                  <a:lnTo>
                    <a:pt x="1281540" y="47783"/>
                  </a:lnTo>
                  <a:cubicBezTo>
                    <a:pt x="1281540" y="38540"/>
                    <a:pt x="1277720" y="33919"/>
                    <a:pt x="1270080" y="33919"/>
                  </a:cubicBezTo>
                  <a:cubicBezTo>
                    <a:pt x="1263293" y="33919"/>
                    <a:pt x="1257103" y="36204"/>
                    <a:pt x="1251509" y="40774"/>
                  </a:cubicBezTo>
                  <a:lnTo>
                    <a:pt x="1251509" y="31105"/>
                  </a:lnTo>
                  <a:cubicBezTo>
                    <a:pt x="1257137" y="27592"/>
                    <a:pt x="1263634" y="25836"/>
                    <a:pt x="1271001" y="25836"/>
                  </a:cubicBezTo>
                  <a:close/>
                  <a:moveTo>
                    <a:pt x="1199815" y="25836"/>
                  </a:moveTo>
                  <a:cubicBezTo>
                    <a:pt x="1204999" y="25836"/>
                    <a:pt x="1209433" y="26756"/>
                    <a:pt x="1213116" y="28598"/>
                  </a:cubicBezTo>
                  <a:lnTo>
                    <a:pt x="1213116" y="38523"/>
                  </a:lnTo>
                  <a:cubicBezTo>
                    <a:pt x="1209126" y="35590"/>
                    <a:pt x="1204692" y="34123"/>
                    <a:pt x="1199815" y="34123"/>
                  </a:cubicBezTo>
                  <a:cubicBezTo>
                    <a:pt x="1194085" y="34123"/>
                    <a:pt x="1189421" y="36110"/>
                    <a:pt x="1185823" y="40083"/>
                  </a:cubicBezTo>
                  <a:cubicBezTo>
                    <a:pt x="1182224" y="44057"/>
                    <a:pt x="1180425" y="49352"/>
                    <a:pt x="1180425" y="55969"/>
                  </a:cubicBezTo>
                  <a:cubicBezTo>
                    <a:pt x="1180425" y="62483"/>
                    <a:pt x="1182122" y="67582"/>
                    <a:pt x="1185516" y="71265"/>
                  </a:cubicBezTo>
                  <a:cubicBezTo>
                    <a:pt x="1188909" y="74949"/>
                    <a:pt x="1193488" y="76791"/>
                    <a:pt x="1199252" y="76791"/>
                  </a:cubicBezTo>
                  <a:cubicBezTo>
                    <a:pt x="1204129" y="76791"/>
                    <a:pt x="1208734" y="75188"/>
                    <a:pt x="1213065" y="71982"/>
                  </a:cubicBezTo>
                  <a:lnTo>
                    <a:pt x="1213065" y="81190"/>
                  </a:lnTo>
                  <a:cubicBezTo>
                    <a:pt x="1208734" y="83782"/>
                    <a:pt x="1203515" y="85078"/>
                    <a:pt x="1197410" y="85078"/>
                  </a:cubicBezTo>
                  <a:cubicBezTo>
                    <a:pt x="1189225" y="85078"/>
                    <a:pt x="1182642" y="82452"/>
                    <a:pt x="1177663" y="77200"/>
                  </a:cubicBezTo>
                  <a:cubicBezTo>
                    <a:pt x="1172683" y="71947"/>
                    <a:pt x="1170193" y="65143"/>
                    <a:pt x="1170193" y="56787"/>
                  </a:cubicBezTo>
                  <a:cubicBezTo>
                    <a:pt x="1170193" y="47510"/>
                    <a:pt x="1172879" y="40032"/>
                    <a:pt x="1178251" y="34354"/>
                  </a:cubicBezTo>
                  <a:cubicBezTo>
                    <a:pt x="1183623" y="28675"/>
                    <a:pt x="1190811" y="25836"/>
                    <a:pt x="1199815" y="25836"/>
                  </a:cubicBezTo>
                  <a:close/>
                  <a:moveTo>
                    <a:pt x="555082" y="25836"/>
                  </a:moveTo>
                  <a:cubicBezTo>
                    <a:pt x="561289" y="25836"/>
                    <a:pt x="566013" y="27822"/>
                    <a:pt x="569253" y="31796"/>
                  </a:cubicBezTo>
                  <a:cubicBezTo>
                    <a:pt x="572493" y="35769"/>
                    <a:pt x="574113" y="41559"/>
                    <a:pt x="574113" y="49164"/>
                  </a:cubicBezTo>
                  <a:lnTo>
                    <a:pt x="574113" y="83748"/>
                  </a:lnTo>
                  <a:lnTo>
                    <a:pt x="564137" y="83748"/>
                  </a:lnTo>
                  <a:lnTo>
                    <a:pt x="564137" y="51569"/>
                  </a:lnTo>
                  <a:cubicBezTo>
                    <a:pt x="564137" y="39939"/>
                    <a:pt x="559891" y="34123"/>
                    <a:pt x="551399" y="34123"/>
                  </a:cubicBezTo>
                  <a:cubicBezTo>
                    <a:pt x="546999" y="34123"/>
                    <a:pt x="543383" y="35760"/>
                    <a:pt x="540553" y="39035"/>
                  </a:cubicBezTo>
                  <a:cubicBezTo>
                    <a:pt x="537722" y="42309"/>
                    <a:pt x="536306" y="46453"/>
                    <a:pt x="536306" y="51466"/>
                  </a:cubicBezTo>
                  <a:lnTo>
                    <a:pt x="536306" y="83748"/>
                  </a:lnTo>
                  <a:lnTo>
                    <a:pt x="526279" y="83748"/>
                  </a:lnTo>
                  <a:lnTo>
                    <a:pt x="526279" y="27166"/>
                  </a:lnTo>
                  <a:lnTo>
                    <a:pt x="536306" y="27166"/>
                  </a:lnTo>
                  <a:lnTo>
                    <a:pt x="536306" y="36528"/>
                  </a:lnTo>
                  <a:lnTo>
                    <a:pt x="536511" y="36528"/>
                  </a:lnTo>
                  <a:cubicBezTo>
                    <a:pt x="540774" y="29400"/>
                    <a:pt x="546965" y="25836"/>
                    <a:pt x="555082" y="25836"/>
                  </a:cubicBezTo>
                  <a:close/>
                  <a:moveTo>
                    <a:pt x="472589" y="25836"/>
                  </a:moveTo>
                  <a:cubicBezTo>
                    <a:pt x="479990" y="25836"/>
                    <a:pt x="485771" y="28214"/>
                    <a:pt x="489933" y="32972"/>
                  </a:cubicBezTo>
                  <a:cubicBezTo>
                    <a:pt x="494094" y="37730"/>
                    <a:pt x="496174" y="44389"/>
                    <a:pt x="496174" y="52950"/>
                  </a:cubicBezTo>
                  <a:lnTo>
                    <a:pt x="496174" y="58015"/>
                  </a:lnTo>
                  <a:lnTo>
                    <a:pt x="456576" y="58015"/>
                  </a:lnTo>
                  <a:cubicBezTo>
                    <a:pt x="456747" y="64052"/>
                    <a:pt x="458401" y="68716"/>
                    <a:pt x="461539" y="72007"/>
                  </a:cubicBezTo>
                  <a:cubicBezTo>
                    <a:pt x="464677" y="75298"/>
                    <a:pt x="469059" y="76944"/>
                    <a:pt x="474687" y="76944"/>
                  </a:cubicBezTo>
                  <a:cubicBezTo>
                    <a:pt x="481031" y="76944"/>
                    <a:pt x="486846" y="74915"/>
                    <a:pt x="492132" y="70856"/>
                  </a:cubicBezTo>
                  <a:lnTo>
                    <a:pt x="492132" y="79809"/>
                  </a:lnTo>
                  <a:cubicBezTo>
                    <a:pt x="487153" y="83322"/>
                    <a:pt x="480553" y="85078"/>
                    <a:pt x="472334" y="85078"/>
                  </a:cubicBezTo>
                  <a:cubicBezTo>
                    <a:pt x="464148" y="85078"/>
                    <a:pt x="457762" y="82486"/>
                    <a:pt x="453174" y="77302"/>
                  </a:cubicBezTo>
                  <a:cubicBezTo>
                    <a:pt x="448587" y="72118"/>
                    <a:pt x="446293" y="64921"/>
                    <a:pt x="446293" y="55713"/>
                  </a:cubicBezTo>
                  <a:cubicBezTo>
                    <a:pt x="446293" y="47050"/>
                    <a:pt x="448809" y="39904"/>
                    <a:pt x="453839" y="34277"/>
                  </a:cubicBezTo>
                  <a:cubicBezTo>
                    <a:pt x="458870" y="28649"/>
                    <a:pt x="465120" y="25836"/>
                    <a:pt x="472589" y="25836"/>
                  </a:cubicBezTo>
                  <a:close/>
                  <a:moveTo>
                    <a:pt x="250282" y="25836"/>
                  </a:moveTo>
                  <a:cubicBezTo>
                    <a:pt x="256489" y="25836"/>
                    <a:pt x="261213" y="27822"/>
                    <a:pt x="264453" y="31796"/>
                  </a:cubicBezTo>
                  <a:cubicBezTo>
                    <a:pt x="267693" y="35769"/>
                    <a:pt x="269313" y="41559"/>
                    <a:pt x="269313" y="49164"/>
                  </a:cubicBezTo>
                  <a:lnTo>
                    <a:pt x="269313" y="83748"/>
                  </a:lnTo>
                  <a:lnTo>
                    <a:pt x="259337" y="83748"/>
                  </a:lnTo>
                  <a:lnTo>
                    <a:pt x="259337" y="51569"/>
                  </a:lnTo>
                  <a:cubicBezTo>
                    <a:pt x="259337" y="39939"/>
                    <a:pt x="255091" y="34123"/>
                    <a:pt x="246599" y="34123"/>
                  </a:cubicBezTo>
                  <a:cubicBezTo>
                    <a:pt x="242199" y="34123"/>
                    <a:pt x="238584" y="35760"/>
                    <a:pt x="235753" y="39035"/>
                  </a:cubicBezTo>
                  <a:cubicBezTo>
                    <a:pt x="232922" y="42309"/>
                    <a:pt x="231506" y="46453"/>
                    <a:pt x="231506" y="51466"/>
                  </a:cubicBezTo>
                  <a:lnTo>
                    <a:pt x="231506" y="83748"/>
                  </a:lnTo>
                  <a:lnTo>
                    <a:pt x="221479" y="83748"/>
                  </a:lnTo>
                  <a:lnTo>
                    <a:pt x="221479" y="27166"/>
                  </a:lnTo>
                  <a:lnTo>
                    <a:pt x="231506" y="27166"/>
                  </a:lnTo>
                  <a:lnTo>
                    <a:pt x="231506" y="36528"/>
                  </a:lnTo>
                  <a:lnTo>
                    <a:pt x="231711" y="36528"/>
                  </a:lnTo>
                  <a:cubicBezTo>
                    <a:pt x="235974" y="29400"/>
                    <a:pt x="242165" y="25836"/>
                    <a:pt x="250282" y="25836"/>
                  </a:cubicBezTo>
                  <a:close/>
                  <a:moveTo>
                    <a:pt x="177314" y="25836"/>
                  </a:moveTo>
                  <a:cubicBezTo>
                    <a:pt x="184715" y="25836"/>
                    <a:pt x="190497" y="28214"/>
                    <a:pt x="194658" y="32972"/>
                  </a:cubicBezTo>
                  <a:cubicBezTo>
                    <a:pt x="198819" y="37730"/>
                    <a:pt x="200899" y="44389"/>
                    <a:pt x="200899" y="52950"/>
                  </a:cubicBezTo>
                  <a:lnTo>
                    <a:pt x="200899" y="58015"/>
                  </a:lnTo>
                  <a:lnTo>
                    <a:pt x="161301" y="58015"/>
                  </a:lnTo>
                  <a:cubicBezTo>
                    <a:pt x="161472" y="64052"/>
                    <a:pt x="163126" y="68716"/>
                    <a:pt x="166264" y="72007"/>
                  </a:cubicBezTo>
                  <a:cubicBezTo>
                    <a:pt x="169402" y="75298"/>
                    <a:pt x="173784" y="76944"/>
                    <a:pt x="179412" y="76944"/>
                  </a:cubicBezTo>
                  <a:cubicBezTo>
                    <a:pt x="185756" y="76944"/>
                    <a:pt x="191571" y="74915"/>
                    <a:pt x="196857" y="70856"/>
                  </a:cubicBezTo>
                  <a:lnTo>
                    <a:pt x="196857" y="79809"/>
                  </a:lnTo>
                  <a:cubicBezTo>
                    <a:pt x="191878" y="83322"/>
                    <a:pt x="185278" y="85078"/>
                    <a:pt x="177059" y="85078"/>
                  </a:cubicBezTo>
                  <a:cubicBezTo>
                    <a:pt x="168873" y="85078"/>
                    <a:pt x="162487" y="82486"/>
                    <a:pt x="157899" y="77302"/>
                  </a:cubicBezTo>
                  <a:cubicBezTo>
                    <a:pt x="153312" y="72118"/>
                    <a:pt x="151018" y="64921"/>
                    <a:pt x="151018" y="55713"/>
                  </a:cubicBezTo>
                  <a:cubicBezTo>
                    <a:pt x="151018" y="47050"/>
                    <a:pt x="153534" y="39904"/>
                    <a:pt x="158564" y="34277"/>
                  </a:cubicBezTo>
                  <a:cubicBezTo>
                    <a:pt x="163595" y="28649"/>
                    <a:pt x="169845" y="25836"/>
                    <a:pt x="177314" y="25836"/>
                  </a:cubicBezTo>
                  <a:close/>
                  <a:moveTo>
                    <a:pt x="839553" y="14632"/>
                  </a:moveTo>
                  <a:cubicBezTo>
                    <a:pt x="839178" y="17019"/>
                    <a:pt x="838751" y="18861"/>
                    <a:pt x="838274" y="20157"/>
                  </a:cubicBezTo>
                  <a:lnTo>
                    <a:pt x="826405" y="53104"/>
                  </a:lnTo>
                  <a:lnTo>
                    <a:pt x="853008" y="53104"/>
                  </a:lnTo>
                  <a:lnTo>
                    <a:pt x="841037" y="20157"/>
                  </a:lnTo>
                  <a:cubicBezTo>
                    <a:pt x="840661" y="19099"/>
                    <a:pt x="840252" y="17258"/>
                    <a:pt x="839809" y="14632"/>
                  </a:cubicBezTo>
                  <a:close/>
                  <a:moveTo>
                    <a:pt x="2044326" y="10385"/>
                  </a:moveTo>
                  <a:lnTo>
                    <a:pt x="2044326" y="27166"/>
                  </a:lnTo>
                  <a:lnTo>
                    <a:pt x="2058395" y="27166"/>
                  </a:lnTo>
                  <a:lnTo>
                    <a:pt x="2058395" y="35454"/>
                  </a:lnTo>
                  <a:lnTo>
                    <a:pt x="2044326" y="35454"/>
                  </a:lnTo>
                  <a:lnTo>
                    <a:pt x="2044326" y="66354"/>
                  </a:lnTo>
                  <a:cubicBezTo>
                    <a:pt x="2044326" y="70072"/>
                    <a:pt x="2044957" y="72732"/>
                    <a:pt x="2046219" y="74335"/>
                  </a:cubicBezTo>
                  <a:cubicBezTo>
                    <a:pt x="2047481" y="75938"/>
                    <a:pt x="2049578" y="76739"/>
                    <a:pt x="2052512" y="76739"/>
                  </a:cubicBezTo>
                  <a:cubicBezTo>
                    <a:pt x="2054763" y="76739"/>
                    <a:pt x="2056724" y="76108"/>
                    <a:pt x="2058395" y="74846"/>
                  </a:cubicBezTo>
                  <a:lnTo>
                    <a:pt x="2058395" y="83185"/>
                  </a:lnTo>
                  <a:cubicBezTo>
                    <a:pt x="2056212" y="84379"/>
                    <a:pt x="2053262" y="84976"/>
                    <a:pt x="2049544" y="84976"/>
                  </a:cubicBezTo>
                  <a:cubicBezTo>
                    <a:pt x="2039415" y="84976"/>
                    <a:pt x="2034350" y="79366"/>
                    <a:pt x="2034350" y="68145"/>
                  </a:cubicBezTo>
                  <a:lnTo>
                    <a:pt x="2034350" y="35454"/>
                  </a:lnTo>
                  <a:lnTo>
                    <a:pt x="2024630" y="35454"/>
                  </a:lnTo>
                  <a:lnTo>
                    <a:pt x="2024630" y="27166"/>
                  </a:lnTo>
                  <a:lnTo>
                    <a:pt x="2034350" y="27166"/>
                  </a:lnTo>
                  <a:lnTo>
                    <a:pt x="2034350" y="13557"/>
                  </a:lnTo>
                  <a:close/>
                  <a:moveTo>
                    <a:pt x="1329951" y="10385"/>
                  </a:moveTo>
                  <a:lnTo>
                    <a:pt x="1329951" y="27166"/>
                  </a:lnTo>
                  <a:lnTo>
                    <a:pt x="1344020" y="27166"/>
                  </a:lnTo>
                  <a:lnTo>
                    <a:pt x="1344020" y="35454"/>
                  </a:lnTo>
                  <a:lnTo>
                    <a:pt x="1329951" y="35454"/>
                  </a:lnTo>
                  <a:lnTo>
                    <a:pt x="1329951" y="66354"/>
                  </a:lnTo>
                  <a:cubicBezTo>
                    <a:pt x="1329951" y="70072"/>
                    <a:pt x="1330582" y="72732"/>
                    <a:pt x="1331844" y="74335"/>
                  </a:cubicBezTo>
                  <a:cubicBezTo>
                    <a:pt x="1333106" y="75938"/>
                    <a:pt x="1335204" y="76739"/>
                    <a:pt x="1338137" y="76739"/>
                  </a:cubicBezTo>
                  <a:cubicBezTo>
                    <a:pt x="1340388" y="76739"/>
                    <a:pt x="1342349" y="76108"/>
                    <a:pt x="1344020" y="74846"/>
                  </a:cubicBezTo>
                  <a:lnTo>
                    <a:pt x="1344020" y="83185"/>
                  </a:lnTo>
                  <a:cubicBezTo>
                    <a:pt x="1341837" y="84379"/>
                    <a:pt x="1338887" y="84976"/>
                    <a:pt x="1335169" y="84976"/>
                  </a:cubicBezTo>
                  <a:cubicBezTo>
                    <a:pt x="1325040" y="84976"/>
                    <a:pt x="1319975" y="79366"/>
                    <a:pt x="1319975" y="68145"/>
                  </a:cubicBezTo>
                  <a:lnTo>
                    <a:pt x="1319975" y="35454"/>
                  </a:lnTo>
                  <a:lnTo>
                    <a:pt x="1310255" y="35454"/>
                  </a:lnTo>
                  <a:lnTo>
                    <a:pt x="1310255" y="27166"/>
                  </a:lnTo>
                  <a:lnTo>
                    <a:pt x="1319975" y="27166"/>
                  </a:lnTo>
                  <a:lnTo>
                    <a:pt x="1319975" y="13557"/>
                  </a:lnTo>
                  <a:close/>
                  <a:moveTo>
                    <a:pt x="1956308" y="4502"/>
                  </a:moveTo>
                  <a:lnTo>
                    <a:pt x="1966540" y="4502"/>
                  </a:lnTo>
                  <a:lnTo>
                    <a:pt x="1966540" y="74693"/>
                  </a:lnTo>
                  <a:lnTo>
                    <a:pt x="1998106" y="74693"/>
                  </a:lnTo>
                  <a:lnTo>
                    <a:pt x="1998106" y="83748"/>
                  </a:lnTo>
                  <a:lnTo>
                    <a:pt x="1956308" y="83748"/>
                  </a:lnTo>
                  <a:close/>
                  <a:moveTo>
                    <a:pt x="1614901" y="4502"/>
                  </a:moveTo>
                  <a:lnTo>
                    <a:pt x="1670819" y="4502"/>
                  </a:lnTo>
                  <a:lnTo>
                    <a:pt x="1670819" y="13608"/>
                  </a:lnTo>
                  <a:lnTo>
                    <a:pt x="1647950" y="13608"/>
                  </a:lnTo>
                  <a:lnTo>
                    <a:pt x="1647950" y="83748"/>
                  </a:lnTo>
                  <a:lnTo>
                    <a:pt x="1637667" y="83748"/>
                  </a:lnTo>
                  <a:lnTo>
                    <a:pt x="1637667" y="13608"/>
                  </a:lnTo>
                  <a:lnTo>
                    <a:pt x="1614901" y="13608"/>
                  </a:lnTo>
                  <a:close/>
                  <a:moveTo>
                    <a:pt x="946658" y="4502"/>
                  </a:moveTo>
                  <a:lnTo>
                    <a:pt x="987484" y="4502"/>
                  </a:lnTo>
                  <a:lnTo>
                    <a:pt x="987484" y="13608"/>
                  </a:lnTo>
                  <a:lnTo>
                    <a:pt x="956890" y="13608"/>
                  </a:lnTo>
                  <a:lnTo>
                    <a:pt x="956890" y="38984"/>
                  </a:lnTo>
                  <a:lnTo>
                    <a:pt x="985233" y="38984"/>
                  </a:lnTo>
                  <a:lnTo>
                    <a:pt x="985233" y="48039"/>
                  </a:lnTo>
                  <a:lnTo>
                    <a:pt x="956890" y="48039"/>
                  </a:lnTo>
                  <a:lnTo>
                    <a:pt x="956890" y="74693"/>
                  </a:lnTo>
                  <a:lnTo>
                    <a:pt x="989274" y="74693"/>
                  </a:lnTo>
                  <a:lnTo>
                    <a:pt x="989274" y="83748"/>
                  </a:lnTo>
                  <a:lnTo>
                    <a:pt x="946658" y="83748"/>
                  </a:lnTo>
                  <a:close/>
                  <a:moveTo>
                    <a:pt x="834437" y="4502"/>
                  </a:moveTo>
                  <a:lnTo>
                    <a:pt x="845385" y="4502"/>
                  </a:lnTo>
                  <a:lnTo>
                    <a:pt x="875569" y="83748"/>
                  </a:lnTo>
                  <a:lnTo>
                    <a:pt x="864263" y="83748"/>
                  </a:lnTo>
                  <a:lnTo>
                    <a:pt x="856180" y="62057"/>
                  </a:lnTo>
                  <a:lnTo>
                    <a:pt x="823182" y="62057"/>
                  </a:lnTo>
                  <a:lnTo>
                    <a:pt x="815559" y="83748"/>
                  </a:lnTo>
                  <a:lnTo>
                    <a:pt x="804253" y="83748"/>
                  </a:lnTo>
                  <a:close/>
                  <a:moveTo>
                    <a:pt x="738601" y="4502"/>
                  </a:moveTo>
                  <a:lnTo>
                    <a:pt x="794519" y="4502"/>
                  </a:lnTo>
                  <a:lnTo>
                    <a:pt x="794519" y="13608"/>
                  </a:lnTo>
                  <a:lnTo>
                    <a:pt x="771650" y="13608"/>
                  </a:lnTo>
                  <a:lnTo>
                    <a:pt x="771650" y="83748"/>
                  </a:lnTo>
                  <a:lnTo>
                    <a:pt x="761367" y="83748"/>
                  </a:lnTo>
                  <a:lnTo>
                    <a:pt x="761367" y="13608"/>
                  </a:lnTo>
                  <a:lnTo>
                    <a:pt x="738601" y="13608"/>
                  </a:lnTo>
                  <a:close/>
                  <a:moveTo>
                    <a:pt x="687655" y="3172"/>
                  </a:moveTo>
                  <a:cubicBezTo>
                    <a:pt x="696216" y="3172"/>
                    <a:pt x="703464" y="4536"/>
                    <a:pt x="709398" y="7265"/>
                  </a:cubicBezTo>
                  <a:lnTo>
                    <a:pt x="709398" y="18315"/>
                  </a:lnTo>
                  <a:cubicBezTo>
                    <a:pt x="703054" y="14325"/>
                    <a:pt x="695500" y="12329"/>
                    <a:pt x="686734" y="12329"/>
                  </a:cubicBezTo>
                  <a:cubicBezTo>
                    <a:pt x="678105" y="12329"/>
                    <a:pt x="670994" y="15280"/>
                    <a:pt x="665401" y="21180"/>
                  </a:cubicBezTo>
                  <a:cubicBezTo>
                    <a:pt x="659807" y="27080"/>
                    <a:pt x="657011" y="34857"/>
                    <a:pt x="657011" y="44509"/>
                  </a:cubicBezTo>
                  <a:cubicBezTo>
                    <a:pt x="657011" y="54434"/>
                    <a:pt x="659586" y="62159"/>
                    <a:pt x="664736" y="67684"/>
                  </a:cubicBezTo>
                  <a:cubicBezTo>
                    <a:pt x="669886" y="73209"/>
                    <a:pt x="676844" y="75972"/>
                    <a:pt x="685609" y="75972"/>
                  </a:cubicBezTo>
                  <a:cubicBezTo>
                    <a:pt x="691646" y="75972"/>
                    <a:pt x="696779" y="74812"/>
                    <a:pt x="701008" y="72493"/>
                  </a:cubicBezTo>
                  <a:lnTo>
                    <a:pt x="701008" y="51057"/>
                  </a:lnTo>
                  <a:lnTo>
                    <a:pt x="683818" y="51057"/>
                  </a:lnTo>
                  <a:lnTo>
                    <a:pt x="683818" y="42002"/>
                  </a:lnTo>
                  <a:lnTo>
                    <a:pt x="711291" y="42002"/>
                  </a:lnTo>
                  <a:lnTo>
                    <a:pt x="711291" y="78325"/>
                  </a:lnTo>
                  <a:cubicBezTo>
                    <a:pt x="703378" y="82827"/>
                    <a:pt x="694442" y="85078"/>
                    <a:pt x="684483" y="85078"/>
                  </a:cubicBezTo>
                  <a:cubicBezTo>
                    <a:pt x="673024" y="85078"/>
                    <a:pt x="663789" y="81455"/>
                    <a:pt x="656780" y="74207"/>
                  </a:cubicBezTo>
                  <a:cubicBezTo>
                    <a:pt x="649772" y="66959"/>
                    <a:pt x="646267" y="57282"/>
                    <a:pt x="646267" y="45174"/>
                  </a:cubicBezTo>
                  <a:cubicBezTo>
                    <a:pt x="646267" y="32930"/>
                    <a:pt x="650138" y="22868"/>
                    <a:pt x="657880" y="14990"/>
                  </a:cubicBezTo>
                  <a:cubicBezTo>
                    <a:pt x="665623" y="7111"/>
                    <a:pt x="675548" y="3172"/>
                    <a:pt x="687655" y="3172"/>
                  </a:cubicBezTo>
                  <a:close/>
                  <a:moveTo>
                    <a:pt x="27984" y="3172"/>
                  </a:moveTo>
                  <a:cubicBezTo>
                    <a:pt x="35862" y="3172"/>
                    <a:pt x="41644" y="4127"/>
                    <a:pt x="45327" y="6037"/>
                  </a:cubicBezTo>
                  <a:lnTo>
                    <a:pt x="45327" y="17190"/>
                  </a:lnTo>
                  <a:cubicBezTo>
                    <a:pt x="40552" y="13881"/>
                    <a:pt x="34515" y="12227"/>
                    <a:pt x="27216" y="12227"/>
                  </a:cubicBezTo>
                  <a:cubicBezTo>
                    <a:pt x="22373" y="12227"/>
                    <a:pt x="18426" y="13242"/>
                    <a:pt x="15373" y="15271"/>
                  </a:cubicBezTo>
                  <a:cubicBezTo>
                    <a:pt x="12320" y="17300"/>
                    <a:pt x="10794" y="20123"/>
                    <a:pt x="10794" y="23738"/>
                  </a:cubicBezTo>
                  <a:cubicBezTo>
                    <a:pt x="10794" y="26944"/>
                    <a:pt x="11852" y="29553"/>
                    <a:pt x="13966" y="31565"/>
                  </a:cubicBezTo>
                  <a:cubicBezTo>
                    <a:pt x="16081" y="33578"/>
                    <a:pt x="20668" y="36323"/>
                    <a:pt x="27728" y="39802"/>
                  </a:cubicBezTo>
                  <a:cubicBezTo>
                    <a:pt x="35504" y="43520"/>
                    <a:pt x="40944" y="47237"/>
                    <a:pt x="44048" y="50955"/>
                  </a:cubicBezTo>
                  <a:cubicBezTo>
                    <a:pt x="47152" y="54673"/>
                    <a:pt x="48704" y="58851"/>
                    <a:pt x="48704" y="63489"/>
                  </a:cubicBezTo>
                  <a:cubicBezTo>
                    <a:pt x="48704" y="70447"/>
                    <a:pt x="46180" y="75784"/>
                    <a:pt x="41132" y="79502"/>
                  </a:cubicBezTo>
                  <a:cubicBezTo>
                    <a:pt x="36084" y="83220"/>
                    <a:pt x="29075" y="85078"/>
                    <a:pt x="20105" y="85078"/>
                  </a:cubicBezTo>
                  <a:cubicBezTo>
                    <a:pt x="16968" y="85078"/>
                    <a:pt x="13310" y="84644"/>
                    <a:pt x="9132" y="83774"/>
                  </a:cubicBezTo>
                  <a:cubicBezTo>
                    <a:pt x="4953" y="82904"/>
                    <a:pt x="1909" y="81821"/>
                    <a:pt x="0" y="80525"/>
                  </a:cubicBezTo>
                  <a:lnTo>
                    <a:pt x="0" y="68861"/>
                  </a:lnTo>
                  <a:cubicBezTo>
                    <a:pt x="2421" y="70975"/>
                    <a:pt x="5661" y="72715"/>
                    <a:pt x="9720" y="74079"/>
                  </a:cubicBezTo>
                  <a:cubicBezTo>
                    <a:pt x="13779" y="75443"/>
                    <a:pt x="17633" y="76125"/>
                    <a:pt x="21282" y="76125"/>
                  </a:cubicBezTo>
                  <a:cubicBezTo>
                    <a:pt x="32401" y="76125"/>
                    <a:pt x="37960" y="72169"/>
                    <a:pt x="37960" y="64256"/>
                  </a:cubicBezTo>
                  <a:cubicBezTo>
                    <a:pt x="37960" y="62039"/>
                    <a:pt x="37363" y="60044"/>
                    <a:pt x="36169" y="58271"/>
                  </a:cubicBezTo>
                  <a:cubicBezTo>
                    <a:pt x="34976" y="56497"/>
                    <a:pt x="33339" y="54928"/>
                    <a:pt x="31258" y="53564"/>
                  </a:cubicBezTo>
                  <a:cubicBezTo>
                    <a:pt x="29178" y="52200"/>
                    <a:pt x="25272" y="50102"/>
                    <a:pt x="19543" y="47271"/>
                  </a:cubicBezTo>
                  <a:cubicBezTo>
                    <a:pt x="11596" y="43315"/>
                    <a:pt x="6360" y="39640"/>
                    <a:pt x="3837" y="36246"/>
                  </a:cubicBezTo>
                  <a:cubicBezTo>
                    <a:pt x="1313" y="32853"/>
                    <a:pt x="51" y="28973"/>
                    <a:pt x="51" y="24608"/>
                  </a:cubicBezTo>
                  <a:cubicBezTo>
                    <a:pt x="51" y="18025"/>
                    <a:pt x="2694" y="12807"/>
                    <a:pt x="7980" y="8953"/>
                  </a:cubicBezTo>
                  <a:cubicBezTo>
                    <a:pt x="13267" y="5099"/>
                    <a:pt x="19935" y="3172"/>
                    <a:pt x="27984" y="3172"/>
                  </a:cubicBezTo>
                  <a:close/>
                  <a:moveTo>
                    <a:pt x="1379069" y="921"/>
                  </a:moveTo>
                  <a:cubicBezTo>
                    <a:pt x="1380877" y="921"/>
                    <a:pt x="1382403" y="1518"/>
                    <a:pt x="1383648" y="2711"/>
                  </a:cubicBezTo>
                  <a:cubicBezTo>
                    <a:pt x="1384893" y="3905"/>
                    <a:pt x="1385515" y="5406"/>
                    <a:pt x="1385515" y="7213"/>
                  </a:cubicBezTo>
                  <a:cubicBezTo>
                    <a:pt x="1385515" y="8987"/>
                    <a:pt x="1384893" y="10462"/>
                    <a:pt x="1383648" y="11639"/>
                  </a:cubicBezTo>
                  <a:cubicBezTo>
                    <a:pt x="1382403" y="12815"/>
                    <a:pt x="1380877" y="13404"/>
                    <a:pt x="1379069" y="13404"/>
                  </a:cubicBezTo>
                  <a:cubicBezTo>
                    <a:pt x="1377261" y="13404"/>
                    <a:pt x="1375761" y="12815"/>
                    <a:pt x="1374567" y="11639"/>
                  </a:cubicBezTo>
                  <a:cubicBezTo>
                    <a:pt x="1373373" y="10462"/>
                    <a:pt x="1372776" y="8987"/>
                    <a:pt x="1372776" y="7213"/>
                  </a:cubicBezTo>
                  <a:cubicBezTo>
                    <a:pt x="1372776" y="5440"/>
                    <a:pt x="1373382" y="3948"/>
                    <a:pt x="1374593" y="2737"/>
                  </a:cubicBezTo>
                  <a:cubicBezTo>
                    <a:pt x="1375803" y="1526"/>
                    <a:pt x="1377296" y="921"/>
                    <a:pt x="1379069" y="921"/>
                  </a:cubicBezTo>
                  <a:close/>
                  <a:moveTo>
                    <a:pt x="2117940" y="0"/>
                  </a:moveTo>
                  <a:lnTo>
                    <a:pt x="2127967" y="0"/>
                  </a:lnTo>
                  <a:lnTo>
                    <a:pt x="2127967" y="83748"/>
                  </a:lnTo>
                  <a:lnTo>
                    <a:pt x="2117940" y="83748"/>
                  </a:lnTo>
                  <a:lnTo>
                    <a:pt x="2117940" y="74335"/>
                  </a:lnTo>
                  <a:lnTo>
                    <a:pt x="2117735" y="74335"/>
                  </a:lnTo>
                  <a:cubicBezTo>
                    <a:pt x="2113609" y="81497"/>
                    <a:pt x="2107197" y="85078"/>
                    <a:pt x="2098499" y="85078"/>
                  </a:cubicBezTo>
                  <a:cubicBezTo>
                    <a:pt x="2091337" y="85078"/>
                    <a:pt x="2085641" y="82529"/>
                    <a:pt x="2081412" y="77430"/>
                  </a:cubicBezTo>
                  <a:cubicBezTo>
                    <a:pt x="2077183" y="72331"/>
                    <a:pt x="2075068" y="65450"/>
                    <a:pt x="2075068" y="56787"/>
                  </a:cubicBezTo>
                  <a:cubicBezTo>
                    <a:pt x="2075068" y="47442"/>
                    <a:pt x="2077456" y="39947"/>
                    <a:pt x="2082231" y="34302"/>
                  </a:cubicBezTo>
                  <a:cubicBezTo>
                    <a:pt x="2087006" y="28658"/>
                    <a:pt x="2093247" y="25836"/>
                    <a:pt x="2100955" y="25836"/>
                  </a:cubicBezTo>
                  <a:cubicBezTo>
                    <a:pt x="2108663" y="25836"/>
                    <a:pt x="2114257" y="28837"/>
                    <a:pt x="2117735" y="34840"/>
                  </a:cubicBezTo>
                  <a:lnTo>
                    <a:pt x="2117940" y="34840"/>
                  </a:lnTo>
                  <a:close/>
                  <a:moveTo>
                    <a:pt x="1831204" y="0"/>
                  </a:moveTo>
                  <a:lnTo>
                    <a:pt x="1841231" y="0"/>
                  </a:lnTo>
                  <a:lnTo>
                    <a:pt x="1841231" y="36477"/>
                  </a:lnTo>
                  <a:lnTo>
                    <a:pt x="1841436" y="36477"/>
                  </a:lnTo>
                  <a:cubicBezTo>
                    <a:pt x="1845768" y="29383"/>
                    <a:pt x="1851924" y="25836"/>
                    <a:pt x="1859905" y="25836"/>
                  </a:cubicBezTo>
                  <a:cubicBezTo>
                    <a:pt x="1872626" y="25836"/>
                    <a:pt x="1878987" y="33527"/>
                    <a:pt x="1878987" y="48909"/>
                  </a:cubicBezTo>
                  <a:lnTo>
                    <a:pt x="1878987" y="83748"/>
                  </a:lnTo>
                  <a:lnTo>
                    <a:pt x="1869011" y="83748"/>
                  </a:lnTo>
                  <a:lnTo>
                    <a:pt x="1869011" y="51211"/>
                  </a:lnTo>
                  <a:cubicBezTo>
                    <a:pt x="1869011" y="39819"/>
                    <a:pt x="1864782" y="34123"/>
                    <a:pt x="1856324" y="34123"/>
                  </a:cubicBezTo>
                  <a:cubicBezTo>
                    <a:pt x="1851992" y="34123"/>
                    <a:pt x="1848394" y="35786"/>
                    <a:pt x="1845529" y="39111"/>
                  </a:cubicBezTo>
                  <a:cubicBezTo>
                    <a:pt x="1842664" y="42437"/>
                    <a:pt x="1841231" y="46623"/>
                    <a:pt x="1841231" y="51671"/>
                  </a:cubicBezTo>
                  <a:lnTo>
                    <a:pt x="1841231" y="83748"/>
                  </a:lnTo>
                  <a:lnTo>
                    <a:pt x="1831204" y="83748"/>
                  </a:lnTo>
                  <a:close/>
                  <a:moveTo>
                    <a:pt x="1060665" y="0"/>
                  </a:moveTo>
                  <a:lnTo>
                    <a:pt x="1070692" y="0"/>
                  </a:lnTo>
                  <a:lnTo>
                    <a:pt x="1070692" y="83748"/>
                  </a:lnTo>
                  <a:lnTo>
                    <a:pt x="1060665" y="83748"/>
                  </a:lnTo>
                  <a:lnTo>
                    <a:pt x="1060665" y="74335"/>
                  </a:lnTo>
                  <a:lnTo>
                    <a:pt x="1060461" y="74335"/>
                  </a:lnTo>
                  <a:cubicBezTo>
                    <a:pt x="1056334" y="81497"/>
                    <a:pt x="1049922" y="85078"/>
                    <a:pt x="1041224" y="85078"/>
                  </a:cubicBezTo>
                  <a:cubicBezTo>
                    <a:pt x="1034062" y="85078"/>
                    <a:pt x="1028366" y="82529"/>
                    <a:pt x="1024137" y="77430"/>
                  </a:cubicBezTo>
                  <a:cubicBezTo>
                    <a:pt x="1019908" y="72331"/>
                    <a:pt x="1017793" y="65450"/>
                    <a:pt x="1017793" y="56787"/>
                  </a:cubicBezTo>
                  <a:cubicBezTo>
                    <a:pt x="1017793" y="47442"/>
                    <a:pt x="1020181" y="39947"/>
                    <a:pt x="1024956" y="34302"/>
                  </a:cubicBezTo>
                  <a:cubicBezTo>
                    <a:pt x="1029731" y="28658"/>
                    <a:pt x="1035972" y="25836"/>
                    <a:pt x="1043680" y="25836"/>
                  </a:cubicBezTo>
                  <a:cubicBezTo>
                    <a:pt x="1051388" y="25836"/>
                    <a:pt x="1056982" y="28837"/>
                    <a:pt x="1060461" y="34840"/>
                  </a:cubicBezTo>
                  <a:lnTo>
                    <a:pt x="1060665" y="34840"/>
                  </a:lnTo>
                  <a:close/>
                  <a:moveTo>
                    <a:pt x="364354" y="0"/>
                  </a:moveTo>
                  <a:lnTo>
                    <a:pt x="374381" y="0"/>
                  </a:lnTo>
                  <a:lnTo>
                    <a:pt x="374381" y="36477"/>
                  </a:lnTo>
                  <a:lnTo>
                    <a:pt x="374586" y="36477"/>
                  </a:lnTo>
                  <a:cubicBezTo>
                    <a:pt x="378918" y="29383"/>
                    <a:pt x="385074" y="25836"/>
                    <a:pt x="393055" y="25836"/>
                  </a:cubicBezTo>
                  <a:cubicBezTo>
                    <a:pt x="405776" y="25836"/>
                    <a:pt x="412137" y="33527"/>
                    <a:pt x="412137" y="48909"/>
                  </a:cubicBezTo>
                  <a:lnTo>
                    <a:pt x="412137" y="83748"/>
                  </a:lnTo>
                  <a:lnTo>
                    <a:pt x="402161" y="83748"/>
                  </a:lnTo>
                  <a:lnTo>
                    <a:pt x="402161" y="51211"/>
                  </a:lnTo>
                  <a:cubicBezTo>
                    <a:pt x="402161" y="39819"/>
                    <a:pt x="397932" y="34123"/>
                    <a:pt x="389474" y="34123"/>
                  </a:cubicBezTo>
                  <a:cubicBezTo>
                    <a:pt x="385142" y="34123"/>
                    <a:pt x="381544" y="35786"/>
                    <a:pt x="378679" y="39111"/>
                  </a:cubicBezTo>
                  <a:cubicBezTo>
                    <a:pt x="375814" y="42437"/>
                    <a:pt x="374381" y="46623"/>
                    <a:pt x="374381" y="51671"/>
                  </a:cubicBezTo>
                  <a:lnTo>
                    <a:pt x="374381" y="83748"/>
                  </a:lnTo>
                  <a:lnTo>
                    <a:pt x="364354" y="83748"/>
                  </a:lnTo>
                  <a:close/>
                  <a:moveTo>
                    <a:pt x="69079" y="0"/>
                  </a:moveTo>
                  <a:lnTo>
                    <a:pt x="79106" y="0"/>
                  </a:lnTo>
                  <a:lnTo>
                    <a:pt x="79106" y="36477"/>
                  </a:lnTo>
                  <a:lnTo>
                    <a:pt x="79311" y="36477"/>
                  </a:lnTo>
                  <a:cubicBezTo>
                    <a:pt x="83643" y="29383"/>
                    <a:pt x="89799" y="25836"/>
                    <a:pt x="97780" y="25836"/>
                  </a:cubicBezTo>
                  <a:cubicBezTo>
                    <a:pt x="110501" y="25836"/>
                    <a:pt x="116862" y="33527"/>
                    <a:pt x="116862" y="48909"/>
                  </a:cubicBezTo>
                  <a:lnTo>
                    <a:pt x="116862" y="83748"/>
                  </a:lnTo>
                  <a:lnTo>
                    <a:pt x="106886" y="83748"/>
                  </a:lnTo>
                  <a:lnTo>
                    <a:pt x="106886" y="51211"/>
                  </a:lnTo>
                  <a:cubicBezTo>
                    <a:pt x="106886" y="39819"/>
                    <a:pt x="102657" y="34123"/>
                    <a:pt x="94199" y="34123"/>
                  </a:cubicBezTo>
                  <a:cubicBezTo>
                    <a:pt x="89867" y="34123"/>
                    <a:pt x="86269" y="35786"/>
                    <a:pt x="83404" y="39111"/>
                  </a:cubicBezTo>
                  <a:cubicBezTo>
                    <a:pt x="80539" y="42437"/>
                    <a:pt x="79106" y="46623"/>
                    <a:pt x="79106" y="51671"/>
                  </a:cubicBezTo>
                  <a:lnTo>
                    <a:pt x="79106" y="83748"/>
                  </a:lnTo>
                  <a:lnTo>
                    <a:pt x="69079" y="83748"/>
                  </a:lnTo>
                  <a:close/>
                </a:path>
              </a:pathLst>
            </a:cu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50" spc="100" dirty="0">
                <a:solidFill>
                  <a:srgbClr val="3E3A39"/>
                </a:solidFill>
                <a:latin typeface="微软雅黑" panose="020B0503020204020204" pitchFamily="34" charset="-122"/>
                <a:ea typeface="微软雅黑" panose="020B0503020204020204" pitchFamily="34" charset="-122"/>
              </a:endParaRPr>
            </a:p>
          </p:txBody>
        </p:sp>
      </p:grpSp>
      <p:sp>
        <p:nvSpPr>
          <p:cNvPr id="54" name="任意多边形 53"/>
          <p:cNvSpPr/>
          <p:nvPr/>
        </p:nvSpPr>
        <p:spPr>
          <a:xfrm>
            <a:off x="1" y="3522"/>
            <a:ext cx="6487887" cy="2608469"/>
          </a:xfrm>
          <a:custGeom>
            <a:avLst/>
            <a:gdLst>
              <a:gd name="connsiteX0" fmla="*/ 0 w 6487887"/>
              <a:gd name="connsiteY0" fmla="*/ 0 h 2608469"/>
              <a:gd name="connsiteX1" fmla="*/ 6487887 w 6487887"/>
              <a:gd name="connsiteY1" fmla="*/ 2589908 h 2608469"/>
              <a:gd name="connsiteX2" fmla="*/ 0 w 6487887"/>
              <a:gd name="connsiteY2" fmla="*/ 2608469 h 2608469"/>
            </a:gdLst>
            <a:ahLst/>
            <a:cxnLst>
              <a:cxn ang="0">
                <a:pos x="connsiteX0" y="connsiteY0"/>
              </a:cxn>
              <a:cxn ang="0">
                <a:pos x="connsiteX1" y="connsiteY1"/>
              </a:cxn>
              <a:cxn ang="0">
                <a:pos x="connsiteX2" y="connsiteY2"/>
              </a:cxn>
            </a:cxnLst>
            <a:rect l="l" t="t" r="r" b="b"/>
            <a:pathLst>
              <a:path w="6487887" h="2608469">
                <a:moveTo>
                  <a:pt x="0" y="0"/>
                </a:moveTo>
                <a:lnTo>
                  <a:pt x="6487887" y="2589908"/>
                </a:lnTo>
                <a:lnTo>
                  <a:pt x="0" y="2608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38" name="图片 37"/>
          <p:cNvPicPr>
            <a:picLocks noChangeAspect="1"/>
          </p:cNvPicPr>
          <p:nvPr/>
        </p:nvPicPr>
        <p:blipFill>
          <a:blip r:embed="rId2"/>
          <a:stretch>
            <a:fillRect/>
          </a:stretch>
        </p:blipFill>
        <p:spPr>
          <a:xfrm>
            <a:off x="481519" y="2025643"/>
            <a:ext cx="3751608" cy="444068"/>
          </a:xfrm>
          <a:prstGeom prst="rect">
            <a:avLst/>
          </a:prstGeom>
        </p:spPr>
      </p:pic>
      <p:sp>
        <p:nvSpPr>
          <p:cNvPr id="13" name="标题 3"/>
          <p:cNvSpPr txBox="1">
            <a:spLocks/>
          </p:cNvSpPr>
          <p:nvPr/>
        </p:nvSpPr>
        <p:spPr>
          <a:xfrm>
            <a:off x="573896" y="3061009"/>
            <a:ext cx="10607039" cy="618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ctr">
              <a:spcBef>
                <a:spcPts val="875"/>
              </a:spcBef>
              <a:spcAft>
                <a:spcPts val="875"/>
              </a:spcAft>
            </a:pPr>
            <a:r>
              <a:rPr lang="zh-CN" altLang="en-US" sz="3800" dirty="0">
                <a:latin typeface="微软雅黑" pitchFamily="34" charset="-122"/>
              </a:rPr>
              <a:t>中职</a:t>
            </a:r>
            <a:r>
              <a:rPr lang="zh-CN" altLang="en-US" sz="3800" dirty="0" smtClean="0">
                <a:latin typeface="微软雅黑" pitchFamily="34" charset="-122"/>
              </a:rPr>
              <a:t>示范校全面建设解决方案</a:t>
            </a:r>
            <a:endParaRPr lang="en-US" altLang="zh-CN" sz="3800" dirty="0" smtClean="0">
              <a:latin typeface="微软雅黑" pitchFamily="34" charset="-122"/>
            </a:endParaRPr>
          </a:p>
        </p:txBody>
      </p:sp>
      <p:sp>
        <p:nvSpPr>
          <p:cNvPr id="14" name="TextBox 13"/>
          <p:cNvSpPr txBox="1">
            <a:spLocks noChangeArrowheads="1"/>
          </p:cNvSpPr>
          <p:nvPr/>
        </p:nvSpPr>
        <p:spPr bwMode="auto">
          <a:xfrm>
            <a:off x="4233127" y="4596892"/>
            <a:ext cx="3288579" cy="842108"/>
          </a:xfrm>
          <a:prstGeom prst="rect">
            <a:avLst/>
          </a:prstGeom>
          <a:noFill/>
          <a:ln w="9525">
            <a:noFill/>
            <a:miter lim="800000"/>
            <a:headEnd/>
            <a:tailEnd/>
          </a:ln>
        </p:spPr>
        <p:txBody>
          <a:bodyPr wrap="square" lIns="132924" tIns="66462" rIns="132924" bIns="66462">
            <a:spAutoFit/>
          </a:bodyPr>
          <a:lstStyle/>
          <a:p>
            <a:pPr algn="ctr">
              <a:spcBef>
                <a:spcPts val="600"/>
              </a:spcBef>
              <a:spcAft>
                <a:spcPts val="600"/>
              </a:spcAft>
            </a:pPr>
            <a:r>
              <a:rPr lang="zh-CN" altLang="en-US" sz="2000" b="1" dirty="0" smtClean="0">
                <a:latin typeface="微软雅黑" pitchFamily="34" charset="-122"/>
                <a:ea typeface="微软雅黑" pitchFamily="34" charset="-122"/>
              </a:rPr>
              <a:t>国泰安战略项目事业部</a:t>
            </a:r>
            <a:endParaRPr lang="en-US" altLang="zh-CN" sz="2000" b="1" dirty="0" smtClean="0">
              <a:latin typeface="微软雅黑" pitchFamily="34" charset="-122"/>
              <a:ea typeface="微软雅黑" pitchFamily="34" charset="-122"/>
            </a:endParaRPr>
          </a:p>
          <a:p>
            <a:pPr algn="ctr">
              <a:spcBef>
                <a:spcPts val="600"/>
              </a:spcBef>
              <a:spcAft>
                <a:spcPts val="600"/>
              </a:spcAft>
            </a:pPr>
            <a:r>
              <a:rPr lang="en-US" altLang="zh-CN" sz="1600" b="1" dirty="0" smtClean="0">
                <a:latin typeface="微软雅黑" pitchFamily="34" charset="-122"/>
                <a:ea typeface="微软雅黑" pitchFamily="34" charset="-122"/>
              </a:rPr>
              <a:t>2018</a:t>
            </a:r>
            <a:r>
              <a:rPr lang="zh-CN" altLang="en-US" sz="1600" b="1" dirty="0" smtClean="0">
                <a:latin typeface="微软雅黑" pitchFamily="34" charset="-122"/>
                <a:ea typeface="微软雅黑" pitchFamily="34" charset="-122"/>
              </a:rPr>
              <a:t>年</a:t>
            </a:r>
            <a:r>
              <a:rPr lang="en-US" altLang="zh-CN" sz="1600" b="1" dirty="0" smtClean="0">
                <a:latin typeface="微软雅黑" pitchFamily="34" charset="-122"/>
                <a:ea typeface="微软雅黑" pitchFamily="34" charset="-122"/>
              </a:rPr>
              <a:t>9</a:t>
            </a:r>
            <a:r>
              <a:rPr lang="zh-CN" altLang="en-US" sz="1600" b="1" dirty="0" smtClean="0">
                <a:latin typeface="微软雅黑" pitchFamily="34" charset="-122"/>
                <a:ea typeface="微软雅黑" pitchFamily="34" charset="-122"/>
              </a:rPr>
              <a:t>月</a:t>
            </a:r>
            <a:endParaRPr lang="en-US" altLang="zh-CN" sz="1600" b="1" dirty="0">
              <a:latin typeface="微软雅黑" pitchFamily="34" charset="-122"/>
              <a:ea typeface="微软雅黑" pitchFamily="34" charset="-122"/>
            </a:endParaRPr>
          </a:p>
        </p:txBody>
      </p:sp>
    </p:spTree>
    <p:extLst>
      <p:ext uri="{BB962C8B-B14F-4D97-AF65-F5344CB8AC3E}">
        <p14:creationId xmlns:p14="http://schemas.microsoft.com/office/powerpoint/2010/main" val="14045885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8001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MH_Other_5"/>
          <p:cNvSpPr>
            <a:spLocks noChangeArrowheads="1"/>
          </p:cNvSpPr>
          <p:nvPr>
            <p:custDataLst>
              <p:tags r:id="rId1"/>
            </p:custDataLst>
          </p:nvPr>
        </p:nvSpPr>
        <p:spPr bwMode="auto">
          <a:xfrm>
            <a:off x="228926" y="738858"/>
            <a:ext cx="2580716" cy="531944"/>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a:solidFill>
                  <a:srgbClr val="FFFFFF"/>
                </a:solidFill>
                <a:ea typeface="微软雅黑" pitchFamily="34" charset="-122"/>
              </a:rPr>
              <a:t>（四</a:t>
            </a:r>
            <a:r>
              <a:rPr lang="zh-CN" altLang="en-US" sz="2000" b="1" dirty="0" smtClean="0">
                <a:solidFill>
                  <a:srgbClr val="FFFFFF"/>
                </a:solidFill>
                <a:ea typeface="微软雅黑" pitchFamily="34" charset="-122"/>
              </a:rPr>
              <a:t>）</a:t>
            </a:r>
            <a:r>
              <a:rPr lang="en-US" altLang="zh-CN" sz="2000" b="1" dirty="0">
                <a:solidFill>
                  <a:srgbClr val="FFFFFF"/>
                </a:solidFill>
                <a:ea typeface="微软雅黑" pitchFamily="34" charset="-122"/>
              </a:rPr>
              <a:t> </a:t>
            </a:r>
            <a:r>
              <a:rPr lang="zh-CN" altLang="en-US" sz="2000" b="1" dirty="0" smtClean="0">
                <a:solidFill>
                  <a:srgbClr val="FFFFFF"/>
                </a:solidFill>
                <a:ea typeface="微软雅黑" pitchFamily="34" charset="-122"/>
              </a:rPr>
              <a:t>建设</a:t>
            </a:r>
            <a:r>
              <a:rPr lang="zh-CN" altLang="en-US" sz="2000" b="1" dirty="0">
                <a:solidFill>
                  <a:srgbClr val="FFFFFF"/>
                </a:solidFill>
                <a:ea typeface="微软雅黑" pitchFamily="34" charset="-122"/>
              </a:rPr>
              <a:t>思路</a:t>
            </a:r>
          </a:p>
        </p:txBody>
      </p:sp>
      <p:grpSp>
        <p:nvGrpSpPr>
          <p:cNvPr id="14" name="组合 13"/>
          <p:cNvGrpSpPr/>
          <p:nvPr/>
        </p:nvGrpSpPr>
        <p:grpSpPr>
          <a:xfrm>
            <a:off x="1137009" y="1118770"/>
            <a:ext cx="7758090" cy="4943537"/>
            <a:chOff x="1124818" y="937815"/>
            <a:chExt cx="7758090" cy="4943537"/>
          </a:xfrm>
        </p:grpSpPr>
        <p:grpSp>
          <p:nvGrpSpPr>
            <p:cNvPr id="15" name="组合 14"/>
            <p:cNvGrpSpPr/>
            <p:nvPr/>
          </p:nvGrpSpPr>
          <p:grpSpPr>
            <a:xfrm>
              <a:off x="1124818" y="1200766"/>
              <a:ext cx="5210908" cy="4680586"/>
              <a:chOff x="843611" y="1000360"/>
              <a:chExt cx="3908181" cy="3899405"/>
            </a:xfrm>
          </p:grpSpPr>
          <p:grpSp>
            <p:nvGrpSpPr>
              <p:cNvPr id="22" name="组合 33"/>
              <p:cNvGrpSpPr/>
              <p:nvPr/>
            </p:nvGrpSpPr>
            <p:grpSpPr>
              <a:xfrm>
                <a:off x="843611" y="1023090"/>
                <a:ext cx="3742555" cy="3876675"/>
                <a:chOff x="843611" y="1023090"/>
                <a:chExt cx="3742555" cy="3876675"/>
              </a:xfrm>
            </p:grpSpPr>
            <p:grpSp>
              <p:nvGrpSpPr>
                <p:cNvPr id="37" name="Group 514"/>
                <p:cNvGrpSpPr>
                  <a:grpSpLocks/>
                </p:cNvGrpSpPr>
                <p:nvPr/>
              </p:nvGrpSpPr>
              <p:grpSpPr bwMode="auto">
                <a:xfrm>
                  <a:off x="843611" y="1023090"/>
                  <a:ext cx="3727450" cy="3876675"/>
                  <a:chOff x="537" y="980"/>
                  <a:chExt cx="2348" cy="2442"/>
                </a:xfrm>
              </p:grpSpPr>
              <p:sp>
                <p:nvSpPr>
                  <p:cNvPr id="39" name="AutoShape 490"/>
                  <p:cNvSpPr>
                    <a:spLocks noChangeAspect="1" noChangeArrowheads="1" noTextEdit="1"/>
                  </p:cNvSpPr>
                  <p:nvPr/>
                </p:nvSpPr>
                <p:spPr bwMode="auto">
                  <a:xfrm>
                    <a:off x="575" y="1017"/>
                    <a:ext cx="2270" cy="2348"/>
                  </a:xfrm>
                  <a:prstGeom prst="rect">
                    <a:avLst/>
                  </a:prstGeom>
                  <a:noFill/>
                  <a:ln w="9525">
                    <a:noFill/>
                    <a:miter lim="800000"/>
                    <a:headEnd/>
                    <a:tailEnd/>
                  </a:ln>
                </p:spPr>
                <p:txBody>
                  <a:bodyPr/>
                  <a:lstStyle/>
                  <a:p>
                    <a:endParaRPr lang="zh-CN" altLang="en-US" sz="1600" b="1">
                      <a:latin typeface="微软雅黑" pitchFamily="34" charset="-122"/>
                      <a:ea typeface="微软雅黑" pitchFamily="34" charset="-122"/>
                    </a:endParaRPr>
                  </a:p>
                </p:txBody>
              </p:sp>
              <p:sp>
                <p:nvSpPr>
                  <p:cNvPr id="40" name="Freeform 492"/>
                  <p:cNvSpPr>
                    <a:spLocks/>
                  </p:cNvSpPr>
                  <p:nvPr/>
                </p:nvSpPr>
                <p:spPr bwMode="auto">
                  <a:xfrm>
                    <a:off x="1258" y="980"/>
                    <a:ext cx="903" cy="784"/>
                  </a:xfrm>
                  <a:custGeom>
                    <a:avLst/>
                    <a:gdLst/>
                    <a:ahLst/>
                    <a:cxnLst>
                      <a:cxn ang="0">
                        <a:pos x="269" y="939"/>
                      </a:cxn>
                      <a:cxn ang="0">
                        <a:pos x="0" y="471"/>
                      </a:cxn>
                      <a:cxn ang="0">
                        <a:pos x="269" y="0"/>
                      </a:cxn>
                      <a:cxn ang="0">
                        <a:pos x="812" y="0"/>
                      </a:cxn>
                      <a:cxn ang="0">
                        <a:pos x="1081" y="471"/>
                      </a:cxn>
                      <a:cxn ang="0">
                        <a:pos x="812" y="939"/>
                      </a:cxn>
                      <a:cxn ang="0">
                        <a:pos x="269" y="939"/>
                      </a:cxn>
                    </a:cxnLst>
                    <a:rect l="0" t="0" r="r" b="b"/>
                    <a:pathLst>
                      <a:path w="1081" h="939">
                        <a:moveTo>
                          <a:pt x="269" y="939"/>
                        </a:moveTo>
                        <a:lnTo>
                          <a:pt x="0" y="471"/>
                        </a:lnTo>
                        <a:lnTo>
                          <a:pt x="269" y="0"/>
                        </a:lnTo>
                        <a:lnTo>
                          <a:pt x="812" y="0"/>
                        </a:lnTo>
                        <a:lnTo>
                          <a:pt x="1081" y="471"/>
                        </a:lnTo>
                        <a:lnTo>
                          <a:pt x="812" y="939"/>
                        </a:lnTo>
                        <a:lnTo>
                          <a:pt x="269" y="939"/>
                        </a:lnTo>
                        <a:close/>
                      </a:path>
                    </a:pathLst>
                  </a:custGeom>
                  <a:gradFill rotWithShape="1">
                    <a:gsLst>
                      <a:gs pos="0">
                        <a:schemeClr val="bg2">
                          <a:gamma/>
                          <a:tint val="27451"/>
                          <a:invGamma/>
                        </a:schemeClr>
                      </a:gs>
                      <a:gs pos="100000">
                        <a:schemeClr val="bg2"/>
                      </a:gs>
                    </a:gsLst>
                    <a:lin ang="5400000" scaled="1"/>
                  </a:gradFill>
                  <a:ln w="9525" cap="flat" cmpd="sng">
                    <a:noFill/>
                    <a:prstDash val="solid"/>
                    <a:round/>
                    <a:headEnd type="none" w="med" len="med"/>
                    <a:tailEnd type="none" w="med" len="med"/>
                  </a:ln>
                  <a:effectLst/>
                  <a:scene3d>
                    <a:camera prst="orthographicFront"/>
                    <a:lightRig rig="threePt" dir="t"/>
                  </a:scene3d>
                  <a:sp3d>
                    <a:bevelT w="127000" h="152400" prst="cross"/>
                  </a:sp3d>
                </p:spPr>
                <p:txBody>
                  <a:bodyPr wrap="none" anchor="ctr"/>
                  <a:lstStyle/>
                  <a:p>
                    <a:pPr>
                      <a:defRPr/>
                    </a:pPr>
                    <a:endParaRPr lang="ko-KR" altLang="en-US" sz="1600" b="1">
                      <a:latin typeface="微软雅黑" pitchFamily="34" charset="-122"/>
                    </a:endParaRPr>
                  </a:p>
                </p:txBody>
              </p:sp>
              <p:sp>
                <p:nvSpPr>
                  <p:cNvPr id="41" name="Freeform 493"/>
                  <p:cNvSpPr>
                    <a:spLocks/>
                  </p:cNvSpPr>
                  <p:nvPr/>
                </p:nvSpPr>
                <p:spPr bwMode="auto">
                  <a:xfrm>
                    <a:off x="1258" y="2638"/>
                    <a:ext cx="903" cy="784"/>
                  </a:xfrm>
                  <a:custGeom>
                    <a:avLst/>
                    <a:gdLst/>
                    <a:ahLst/>
                    <a:cxnLst>
                      <a:cxn ang="0">
                        <a:pos x="269" y="939"/>
                      </a:cxn>
                      <a:cxn ang="0">
                        <a:pos x="0" y="468"/>
                      </a:cxn>
                      <a:cxn ang="0">
                        <a:pos x="269" y="0"/>
                      </a:cxn>
                      <a:cxn ang="0">
                        <a:pos x="812" y="0"/>
                      </a:cxn>
                      <a:cxn ang="0">
                        <a:pos x="1081" y="468"/>
                      </a:cxn>
                      <a:cxn ang="0">
                        <a:pos x="812" y="939"/>
                      </a:cxn>
                      <a:cxn ang="0">
                        <a:pos x="269" y="939"/>
                      </a:cxn>
                    </a:cxnLst>
                    <a:rect l="0" t="0" r="r" b="b"/>
                    <a:pathLst>
                      <a:path w="1081" h="939">
                        <a:moveTo>
                          <a:pt x="269" y="939"/>
                        </a:moveTo>
                        <a:lnTo>
                          <a:pt x="0" y="468"/>
                        </a:lnTo>
                        <a:lnTo>
                          <a:pt x="269" y="0"/>
                        </a:lnTo>
                        <a:lnTo>
                          <a:pt x="812" y="0"/>
                        </a:lnTo>
                        <a:lnTo>
                          <a:pt x="1081" y="468"/>
                        </a:lnTo>
                        <a:lnTo>
                          <a:pt x="812" y="939"/>
                        </a:lnTo>
                        <a:lnTo>
                          <a:pt x="269" y="939"/>
                        </a:lnTo>
                        <a:close/>
                      </a:path>
                    </a:pathLst>
                  </a:custGeom>
                  <a:gradFill rotWithShape="1">
                    <a:gsLst>
                      <a:gs pos="0">
                        <a:schemeClr val="bg2">
                          <a:gamma/>
                          <a:tint val="27451"/>
                          <a:invGamma/>
                        </a:schemeClr>
                      </a:gs>
                      <a:gs pos="100000">
                        <a:schemeClr val="bg2"/>
                      </a:gs>
                    </a:gsLst>
                    <a:lin ang="5400000" scaled="1"/>
                  </a:gradFill>
                  <a:ln w="9525" cap="flat" cmpd="sng">
                    <a:noFill/>
                    <a:prstDash val="solid"/>
                    <a:round/>
                    <a:headEnd type="none" w="med" len="med"/>
                    <a:tailEnd type="none" w="med" len="med"/>
                  </a:ln>
                  <a:effectLst/>
                  <a:scene3d>
                    <a:camera prst="orthographicFront"/>
                    <a:lightRig rig="threePt" dir="t"/>
                  </a:scene3d>
                  <a:sp3d>
                    <a:bevelT w="127000" h="152400" prst="cross"/>
                  </a:sp3d>
                </p:spPr>
                <p:txBody>
                  <a:bodyPr wrap="none" anchor="ctr"/>
                  <a:lstStyle/>
                  <a:p>
                    <a:pPr>
                      <a:defRPr/>
                    </a:pPr>
                    <a:endParaRPr lang="ko-KR" altLang="en-US" sz="1600" b="1">
                      <a:latin typeface="微软雅黑" pitchFamily="34" charset="-122"/>
                    </a:endParaRPr>
                  </a:p>
                </p:txBody>
              </p:sp>
              <p:sp>
                <p:nvSpPr>
                  <p:cNvPr id="42" name="Freeform 494"/>
                  <p:cNvSpPr>
                    <a:spLocks/>
                  </p:cNvSpPr>
                  <p:nvPr/>
                </p:nvSpPr>
                <p:spPr bwMode="auto">
                  <a:xfrm>
                    <a:off x="1982" y="1396"/>
                    <a:ext cx="903" cy="784"/>
                  </a:xfrm>
                  <a:custGeom>
                    <a:avLst/>
                    <a:gdLst/>
                    <a:ahLst/>
                    <a:cxnLst>
                      <a:cxn ang="0">
                        <a:pos x="270" y="939"/>
                      </a:cxn>
                      <a:cxn ang="0">
                        <a:pos x="0" y="471"/>
                      </a:cxn>
                      <a:cxn ang="0">
                        <a:pos x="270" y="0"/>
                      </a:cxn>
                      <a:cxn ang="0">
                        <a:pos x="812" y="0"/>
                      </a:cxn>
                      <a:cxn ang="0">
                        <a:pos x="1082" y="471"/>
                      </a:cxn>
                      <a:cxn ang="0">
                        <a:pos x="812" y="939"/>
                      </a:cxn>
                      <a:cxn ang="0">
                        <a:pos x="270" y="939"/>
                      </a:cxn>
                    </a:cxnLst>
                    <a:rect l="0" t="0" r="r" b="b"/>
                    <a:pathLst>
                      <a:path w="1082" h="939">
                        <a:moveTo>
                          <a:pt x="270" y="939"/>
                        </a:moveTo>
                        <a:lnTo>
                          <a:pt x="0" y="471"/>
                        </a:lnTo>
                        <a:lnTo>
                          <a:pt x="270" y="0"/>
                        </a:lnTo>
                        <a:lnTo>
                          <a:pt x="812" y="0"/>
                        </a:lnTo>
                        <a:lnTo>
                          <a:pt x="1082" y="471"/>
                        </a:lnTo>
                        <a:lnTo>
                          <a:pt x="812" y="939"/>
                        </a:lnTo>
                        <a:lnTo>
                          <a:pt x="270" y="939"/>
                        </a:lnTo>
                        <a:close/>
                      </a:path>
                    </a:pathLst>
                  </a:custGeom>
                  <a:gradFill rotWithShape="1">
                    <a:gsLst>
                      <a:gs pos="0">
                        <a:schemeClr val="bg2">
                          <a:gamma/>
                          <a:tint val="27451"/>
                          <a:invGamma/>
                        </a:schemeClr>
                      </a:gs>
                      <a:gs pos="100000">
                        <a:schemeClr val="bg2"/>
                      </a:gs>
                    </a:gsLst>
                    <a:lin ang="5400000" scaled="1"/>
                  </a:gradFill>
                  <a:ln w="9525" cap="flat" cmpd="sng">
                    <a:noFill/>
                    <a:prstDash val="solid"/>
                    <a:round/>
                    <a:headEnd type="none" w="med" len="med"/>
                    <a:tailEnd type="none" w="med" len="med"/>
                  </a:ln>
                  <a:effectLst/>
                  <a:scene3d>
                    <a:camera prst="orthographicFront"/>
                    <a:lightRig rig="threePt" dir="t"/>
                  </a:scene3d>
                  <a:sp3d>
                    <a:bevelT w="127000" h="152400" prst="cross"/>
                  </a:sp3d>
                </p:spPr>
                <p:txBody>
                  <a:bodyPr wrap="none" anchor="ctr"/>
                  <a:lstStyle/>
                  <a:p>
                    <a:pPr>
                      <a:defRPr/>
                    </a:pPr>
                    <a:endParaRPr lang="ko-KR" altLang="en-US" sz="1600" b="1">
                      <a:latin typeface="微软雅黑" pitchFamily="34" charset="-122"/>
                    </a:endParaRPr>
                  </a:p>
                </p:txBody>
              </p:sp>
              <p:sp>
                <p:nvSpPr>
                  <p:cNvPr id="43" name="Freeform 495"/>
                  <p:cNvSpPr>
                    <a:spLocks/>
                  </p:cNvSpPr>
                  <p:nvPr/>
                </p:nvSpPr>
                <p:spPr bwMode="auto">
                  <a:xfrm>
                    <a:off x="537" y="1396"/>
                    <a:ext cx="904" cy="784"/>
                  </a:xfrm>
                  <a:custGeom>
                    <a:avLst/>
                    <a:gdLst/>
                    <a:ahLst/>
                    <a:cxnLst>
                      <a:cxn ang="0">
                        <a:pos x="270" y="939"/>
                      </a:cxn>
                      <a:cxn ang="0">
                        <a:pos x="0" y="471"/>
                      </a:cxn>
                      <a:cxn ang="0">
                        <a:pos x="270" y="0"/>
                      </a:cxn>
                      <a:cxn ang="0">
                        <a:pos x="812" y="0"/>
                      </a:cxn>
                      <a:cxn ang="0">
                        <a:pos x="1082" y="471"/>
                      </a:cxn>
                      <a:cxn ang="0">
                        <a:pos x="812" y="939"/>
                      </a:cxn>
                      <a:cxn ang="0">
                        <a:pos x="270" y="939"/>
                      </a:cxn>
                    </a:cxnLst>
                    <a:rect l="0" t="0" r="r" b="b"/>
                    <a:pathLst>
                      <a:path w="1082" h="939">
                        <a:moveTo>
                          <a:pt x="270" y="939"/>
                        </a:moveTo>
                        <a:lnTo>
                          <a:pt x="0" y="471"/>
                        </a:lnTo>
                        <a:lnTo>
                          <a:pt x="270" y="0"/>
                        </a:lnTo>
                        <a:lnTo>
                          <a:pt x="812" y="0"/>
                        </a:lnTo>
                        <a:lnTo>
                          <a:pt x="1082" y="471"/>
                        </a:lnTo>
                        <a:lnTo>
                          <a:pt x="812" y="939"/>
                        </a:lnTo>
                        <a:lnTo>
                          <a:pt x="270" y="939"/>
                        </a:lnTo>
                        <a:close/>
                      </a:path>
                    </a:pathLst>
                  </a:custGeom>
                  <a:gradFill rotWithShape="1">
                    <a:gsLst>
                      <a:gs pos="0">
                        <a:schemeClr val="bg2">
                          <a:gamma/>
                          <a:tint val="27451"/>
                          <a:invGamma/>
                        </a:schemeClr>
                      </a:gs>
                      <a:gs pos="100000">
                        <a:schemeClr val="bg2"/>
                      </a:gs>
                    </a:gsLst>
                    <a:lin ang="5400000" scaled="1"/>
                  </a:gradFill>
                  <a:ln w="9525" cap="flat" cmpd="sng">
                    <a:noFill/>
                    <a:prstDash val="solid"/>
                    <a:round/>
                    <a:headEnd type="none" w="med" len="med"/>
                    <a:tailEnd type="none" w="med" len="med"/>
                  </a:ln>
                  <a:effectLst/>
                  <a:scene3d>
                    <a:camera prst="orthographicFront"/>
                    <a:lightRig rig="threePt" dir="t"/>
                  </a:scene3d>
                  <a:sp3d>
                    <a:bevelT w="127000" h="152400" prst="cross"/>
                  </a:sp3d>
                </p:spPr>
                <p:txBody>
                  <a:bodyPr wrap="none" anchor="ctr"/>
                  <a:lstStyle/>
                  <a:p>
                    <a:pPr>
                      <a:defRPr/>
                    </a:pPr>
                    <a:endParaRPr lang="ko-KR" altLang="en-US" sz="1600" b="1">
                      <a:latin typeface="微软雅黑" pitchFamily="34" charset="-122"/>
                    </a:endParaRPr>
                  </a:p>
                </p:txBody>
              </p:sp>
              <p:sp>
                <p:nvSpPr>
                  <p:cNvPr id="44" name="Freeform 496"/>
                  <p:cNvSpPr>
                    <a:spLocks/>
                  </p:cNvSpPr>
                  <p:nvPr/>
                </p:nvSpPr>
                <p:spPr bwMode="auto">
                  <a:xfrm>
                    <a:off x="537" y="2222"/>
                    <a:ext cx="904" cy="783"/>
                  </a:xfrm>
                  <a:custGeom>
                    <a:avLst/>
                    <a:gdLst/>
                    <a:ahLst/>
                    <a:cxnLst>
                      <a:cxn ang="0">
                        <a:pos x="270" y="938"/>
                      </a:cxn>
                      <a:cxn ang="0">
                        <a:pos x="0" y="467"/>
                      </a:cxn>
                      <a:cxn ang="0">
                        <a:pos x="270" y="0"/>
                      </a:cxn>
                      <a:cxn ang="0">
                        <a:pos x="812" y="0"/>
                      </a:cxn>
                      <a:cxn ang="0">
                        <a:pos x="1082" y="467"/>
                      </a:cxn>
                      <a:cxn ang="0">
                        <a:pos x="812" y="938"/>
                      </a:cxn>
                      <a:cxn ang="0">
                        <a:pos x="270" y="938"/>
                      </a:cxn>
                    </a:cxnLst>
                    <a:rect l="0" t="0" r="r" b="b"/>
                    <a:pathLst>
                      <a:path w="1082" h="938">
                        <a:moveTo>
                          <a:pt x="270" y="938"/>
                        </a:moveTo>
                        <a:lnTo>
                          <a:pt x="0" y="467"/>
                        </a:lnTo>
                        <a:lnTo>
                          <a:pt x="270" y="0"/>
                        </a:lnTo>
                        <a:lnTo>
                          <a:pt x="812" y="0"/>
                        </a:lnTo>
                        <a:lnTo>
                          <a:pt x="1082" y="467"/>
                        </a:lnTo>
                        <a:lnTo>
                          <a:pt x="812" y="938"/>
                        </a:lnTo>
                        <a:lnTo>
                          <a:pt x="270" y="938"/>
                        </a:lnTo>
                        <a:close/>
                      </a:path>
                    </a:pathLst>
                  </a:custGeom>
                  <a:gradFill rotWithShape="1">
                    <a:gsLst>
                      <a:gs pos="0">
                        <a:schemeClr val="bg2">
                          <a:gamma/>
                          <a:tint val="27451"/>
                          <a:invGamma/>
                        </a:schemeClr>
                      </a:gs>
                      <a:gs pos="100000">
                        <a:schemeClr val="bg2"/>
                      </a:gs>
                    </a:gsLst>
                    <a:lin ang="5400000" scaled="1"/>
                  </a:gradFill>
                  <a:ln w="9525" cap="flat" cmpd="sng">
                    <a:noFill/>
                    <a:prstDash val="solid"/>
                    <a:round/>
                    <a:headEnd type="none" w="med" len="med"/>
                    <a:tailEnd type="none" w="med" len="med"/>
                  </a:ln>
                  <a:effectLst/>
                  <a:scene3d>
                    <a:camera prst="orthographicFront"/>
                    <a:lightRig rig="threePt" dir="t"/>
                  </a:scene3d>
                  <a:sp3d>
                    <a:bevelT w="127000" h="152400" prst="cross"/>
                  </a:sp3d>
                </p:spPr>
                <p:txBody>
                  <a:bodyPr wrap="none" anchor="ctr"/>
                  <a:lstStyle/>
                  <a:p>
                    <a:pPr>
                      <a:defRPr/>
                    </a:pPr>
                    <a:endParaRPr lang="ko-KR" altLang="en-US" sz="1600" b="1">
                      <a:latin typeface="微软雅黑" pitchFamily="34" charset="-122"/>
                    </a:endParaRPr>
                  </a:p>
                </p:txBody>
              </p:sp>
              <p:sp>
                <p:nvSpPr>
                  <p:cNvPr id="45" name="Freeform 497"/>
                  <p:cNvSpPr>
                    <a:spLocks/>
                  </p:cNvSpPr>
                  <p:nvPr/>
                </p:nvSpPr>
                <p:spPr bwMode="auto">
                  <a:xfrm>
                    <a:off x="1309" y="1010"/>
                    <a:ext cx="816" cy="356"/>
                  </a:xfrm>
                  <a:custGeom>
                    <a:avLst/>
                    <a:gdLst>
                      <a:gd name="T0" fmla="*/ 0 w 666"/>
                      <a:gd name="T1" fmla="*/ 1835 h 290"/>
                      <a:gd name="T2" fmla="*/ 1032 w 666"/>
                      <a:gd name="T3" fmla="*/ 0 h 290"/>
                      <a:gd name="T4" fmla="*/ 3112 w 666"/>
                      <a:gd name="T5" fmla="*/ 0 h 290"/>
                      <a:gd name="T6" fmla="*/ 4144 w 666"/>
                      <a:gd name="T7" fmla="*/ 1835 h 290"/>
                      <a:gd name="T8" fmla="*/ 0 w 666"/>
                      <a:gd name="T9" fmla="*/ 1835 h 290"/>
                      <a:gd name="T10" fmla="*/ 0 60000 65536"/>
                      <a:gd name="T11" fmla="*/ 0 60000 65536"/>
                      <a:gd name="T12" fmla="*/ 0 60000 65536"/>
                      <a:gd name="T13" fmla="*/ 0 60000 65536"/>
                      <a:gd name="T14" fmla="*/ 0 60000 65536"/>
                      <a:gd name="T15" fmla="*/ 0 w 666"/>
                      <a:gd name="T16" fmla="*/ 0 h 290"/>
                      <a:gd name="T17" fmla="*/ 666 w 666"/>
                      <a:gd name="T18" fmla="*/ 290 h 290"/>
                    </a:gdLst>
                    <a:ahLst/>
                    <a:cxnLst>
                      <a:cxn ang="T10">
                        <a:pos x="T0" y="T1"/>
                      </a:cxn>
                      <a:cxn ang="T11">
                        <a:pos x="T2" y="T3"/>
                      </a:cxn>
                      <a:cxn ang="T12">
                        <a:pos x="T4" y="T5"/>
                      </a:cxn>
                      <a:cxn ang="T13">
                        <a:pos x="T6" y="T7"/>
                      </a:cxn>
                      <a:cxn ang="T14">
                        <a:pos x="T8" y="T9"/>
                      </a:cxn>
                    </a:cxnLst>
                    <a:rect l="T15" t="T16" r="T17" b="T18"/>
                    <a:pathLst>
                      <a:path w="666" h="290">
                        <a:moveTo>
                          <a:pt x="0" y="290"/>
                        </a:moveTo>
                        <a:lnTo>
                          <a:pt x="166" y="0"/>
                        </a:lnTo>
                        <a:lnTo>
                          <a:pt x="500" y="0"/>
                        </a:lnTo>
                        <a:lnTo>
                          <a:pt x="666" y="290"/>
                        </a:lnTo>
                        <a:lnTo>
                          <a:pt x="0" y="290"/>
                        </a:lnTo>
                        <a:close/>
                      </a:path>
                    </a:pathLst>
                  </a:custGeom>
                  <a:gradFill rotWithShape="1">
                    <a:gsLst>
                      <a:gs pos="0">
                        <a:srgbClr val="FFFFFF"/>
                      </a:gs>
                      <a:gs pos="100000">
                        <a:srgbClr val="767676">
                          <a:alpha val="0"/>
                        </a:srgbClr>
                      </a:gs>
                    </a:gsLst>
                    <a:lin ang="5400000" scaled="1"/>
                  </a:gradFill>
                  <a:ln w="12700">
                    <a:noFill/>
                    <a:round/>
                    <a:headEnd/>
                    <a:tailEnd/>
                  </a:ln>
                </p:spPr>
                <p:txBody>
                  <a:bodyPr/>
                  <a:lstStyle/>
                  <a:p>
                    <a:endParaRPr lang="ko-KR" altLang="en-US" sz="1600" b="1">
                      <a:latin typeface="微软雅黑" pitchFamily="34" charset="-122"/>
                    </a:endParaRPr>
                  </a:p>
                </p:txBody>
              </p:sp>
              <p:sp>
                <p:nvSpPr>
                  <p:cNvPr id="46" name="Freeform 498"/>
                  <p:cNvSpPr>
                    <a:spLocks/>
                  </p:cNvSpPr>
                  <p:nvPr/>
                </p:nvSpPr>
                <p:spPr bwMode="auto">
                  <a:xfrm>
                    <a:off x="582" y="1434"/>
                    <a:ext cx="816" cy="356"/>
                  </a:xfrm>
                  <a:custGeom>
                    <a:avLst/>
                    <a:gdLst>
                      <a:gd name="T0" fmla="*/ 0 w 666"/>
                      <a:gd name="T1" fmla="*/ 1835 h 290"/>
                      <a:gd name="T2" fmla="*/ 1032 w 666"/>
                      <a:gd name="T3" fmla="*/ 0 h 290"/>
                      <a:gd name="T4" fmla="*/ 3112 w 666"/>
                      <a:gd name="T5" fmla="*/ 0 h 290"/>
                      <a:gd name="T6" fmla="*/ 4144 w 666"/>
                      <a:gd name="T7" fmla="*/ 1835 h 290"/>
                      <a:gd name="T8" fmla="*/ 0 w 666"/>
                      <a:gd name="T9" fmla="*/ 1835 h 290"/>
                      <a:gd name="T10" fmla="*/ 0 60000 65536"/>
                      <a:gd name="T11" fmla="*/ 0 60000 65536"/>
                      <a:gd name="T12" fmla="*/ 0 60000 65536"/>
                      <a:gd name="T13" fmla="*/ 0 60000 65536"/>
                      <a:gd name="T14" fmla="*/ 0 60000 65536"/>
                      <a:gd name="T15" fmla="*/ 0 w 666"/>
                      <a:gd name="T16" fmla="*/ 0 h 290"/>
                      <a:gd name="T17" fmla="*/ 666 w 666"/>
                      <a:gd name="T18" fmla="*/ 290 h 290"/>
                    </a:gdLst>
                    <a:ahLst/>
                    <a:cxnLst>
                      <a:cxn ang="T10">
                        <a:pos x="T0" y="T1"/>
                      </a:cxn>
                      <a:cxn ang="T11">
                        <a:pos x="T2" y="T3"/>
                      </a:cxn>
                      <a:cxn ang="T12">
                        <a:pos x="T4" y="T5"/>
                      </a:cxn>
                      <a:cxn ang="T13">
                        <a:pos x="T6" y="T7"/>
                      </a:cxn>
                      <a:cxn ang="T14">
                        <a:pos x="T8" y="T9"/>
                      </a:cxn>
                    </a:cxnLst>
                    <a:rect l="T15" t="T16" r="T17" b="T18"/>
                    <a:pathLst>
                      <a:path w="666" h="290">
                        <a:moveTo>
                          <a:pt x="0" y="290"/>
                        </a:moveTo>
                        <a:lnTo>
                          <a:pt x="166" y="0"/>
                        </a:lnTo>
                        <a:lnTo>
                          <a:pt x="500" y="0"/>
                        </a:lnTo>
                        <a:lnTo>
                          <a:pt x="666" y="290"/>
                        </a:lnTo>
                        <a:lnTo>
                          <a:pt x="0" y="290"/>
                        </a:lnTo>
                        <a:close/>
                      </a:path>
                    </a:pathLst>
                  </a:custGeom>
                  <a:gradFill rotWithShape="1">
                    <a:gsLst>
                      <a:gs pos="0">
                        <a:srgbClr val="FFFFFF"/>
                      </a:gs>
                      <a:gs pos="100000">
                        <a:srgbClr val="767676">
                          <a:alpha val="0"/>
                        </a:srgbClr>
                      </a:gs>
                    </a:gsLst>
                    <a:lin ang="5400000" scaled="1"/>
                  </a:gradFill>
                  <a:ln w="12700">
                    <a:noFill/>
                    <a:round/>
                    <a:headEnd/>
                    <a:tailEnd/>
                  </a:ln>
                </p:spPr>
                <p:txBody>
                  <a:bodyPr/>
                  <a:lstStyle/>
                  <a:p>
                    <a:endParaRPr lang="ko-KR" altLang="en-US" sz="1600" b="1">
                      <a:latin typeface="微软雅黑" pitchFamily="34" charset="-122"/>
                    </a:endParaRPr>
                  </a:p>
                </p:txBody>
              </p:sp>
              <p:sp>
                <p:nvSpPr>
                  <p:cNvPr id="47" name="Freeform 499"/>
                  <p:cNvSpPr>
                    <a:spLocks/>
                  </p:cNvSpPr>
                  <p:nvPr/>
                </p:nvSpPr>
                <p:spPr bwMode="auto">
                  <a:xfrm>
                    <a:off x="2011" y="1434"/>
                    <a:ext cx="816" cy="356"/>
                  </a:xfrm>
                  <a:custGeom>
                    <a:avLst/>
                    <a:gdLst>
                      <a:gd name="T0" fmla="*/ 0 w 666"/>
                      <a:gd name="T1" fmla="*/ 1835 h 290"/>
                      <a:gd name="T2" fmla="*/ 1032 w 666"/>
                      <a:gd name="T3" fmla="*/ 0 h 290"/>
                      <a:gd name="T4" fmla="*/ 3112 w 666"/>
                      <a:gd name="T5" fmla="*/ 0 h 290"/>
                      <a:gd name="T6" fmla="*/ 4144 w 666"/>
                      <a:gd name="T7" fmla="*/ 1835 h 290"/>
                      <a:gd name="T8" fmla="*/ 0 w 666"/>
                      <a:gd name="T9" fmla="*/ 1835 h 290"/>
                      <a:gd name="T10" fmla="*/ 0 60000 65536"/>
                      <a:gd name="T11" fmla="*/ 0 60000 65536"/>
                      <a:gd name="T12" fmla="*/ 0 60000 65536"/>
                      <a:gd name="T13" fmla="*/ 0 60000 65536"/>
                      <a:gd name="T14" fmla="*/ 0 60000 65536"/>
                      <a:gd name="T15" fmla="*/ 0 w 666"/>
                      <a:gd name="T16" fmla="*/ 0 h 290"/>
                      <a:gd name="T17" fmla="*/ 666 w 666"/>
                      <a:gd name="T18" fmla="*/ 290 h 290"/>
                    </a:gdLst>
                    <a:ahLst/>
                    <a:cxnLst>
                      <a:cxn ang="T10">
                        <a:pos x="T0" y="T1"/>
                      </a:cxn>
                      <a:cxn ang="T11">
                        <a:pos x="T2" y="T3"/>
                      </a:cxn>
                      <a:cxn ang="T12">
                        <a:pos x="T4" y="T5"/>
                      </a:cxn>
                      <a:cxn ang="T13">
                        <a:pos x="T6" y="T7"/>
                      </a:cxn>
                      <a:cxn ang="T14">
                        <a:pos x="T8" y="T9"/>
                      </a:cxn>
                    </a:cxnLst>
                    <a:rect l="T15" t="T16" r="T17" b="T18"/>
                    <a:pathLst>
                      <a:path w="666" h="290">
                        <a:moveTo>
                          <a:pt x="0" y="290"/>
                        </a:moveTo>
                        <a:lnTo>
                          <a:pt x="166" y="0"/>
                        </a:lnTo>
                        <a:lnTo>
                          <a:pt x="500" y="0"/>
                        </a:lnTo>
                        <a:lnTo>
                          <a:pt x="666" y="290"/>
                        </a:lnTo>
                        <a:lnTo>
                          <a:pt x="0" y="290"/>
                        </a:lnTo>
                        <a:close/>
                      </a:path>
                    </a:pathLst>
                  </a:custGeom>
                  <a:gradFill rotWithShape="1">
                    <a:gsLst>
                      <a:gs pos="0">
                        <a:srgbClr val="FFFFFF"/>
                      </a:gs>
                      <a:gs pos="100000">
                        <a:srgbClr val="767676">
                          <a:alpha val="0"/>
                        </a:srgbClr>
                      </a:gs>
                    </a:gsLst>
                    <a:lin ang="5400000" scaled="1"/>
                  </a:gradFill>
                  <a:ln w="12700">
                    <a:noFill/>
                    <a:round/>
                    <a:headEnd/>
                    <a:tailEnd/>
                  </a:ln>
                </p:spPr>
                <p:txBody>
                  <a:bodyPr/>
                  <a:lstStyle/>
                  <a:p>
                    <a:endParaRPr lang="ko-KR" altLang="en-US" sz="1600" b="1">
                      <a:latin typeface="微软雅黑" pitchFamily="34" charset="-122"/>
                    </a:endParaRPr>
                  </a:p>
                </p:txBody>
              </p:sp>
              <p:sp>
                <p:nvSpPr>
                  <p:cNvPr id="48" name="Freeform 500"/>
                  <p:cNvSpPr>
                    <a:spLocks/>
                  </p:cNvSpPr>
                  <p:nvPr/>
                </p:nvSpPr>
                <p:spPr bwMode="auto">
                  <a:xfrm>
                    <a:off x="1309" y="1842"/>
                    <a:ext cx="816" cy="356"/>
                  </a:xfrm>
                  <a:custGeom>
                    <a:avLst/>
                    <a:gdLst>
                      <a:gd name="T0" fmla="*/ 0 w 666"/>
                      <a:gd name="T1" fmla="*/ 1835 h 290"/>
                      <a:gd name="T2" fmla="*/ 1032 w 666"/>
                      <a:gd name="T3" fmla="*/ 0 h 290"/>
                      <a:gd name="T4" fmla="*/ 3112 w 666"/>
                      <a:gd name="T5" fmla="*/ 0 h 290"/>
                      <a:gd name="T6" fmla="*/ 4144 w 666"/>
                      <a:gd name="T7" fmla="*/ 1835 h 290"/>
                      <a:gd name="T8" fmla="*/ 0 w 666"/>
                      <a:gd name="T9" fmla="*/ 1835 h 290"/>
                      <a:gd name="T10" fmla="*/ 0 60000 65536"/>
                      <a:gd name="T11" fmla="*/ 0 60000 65536"/>
                      <a:gd name="T12" fmla="*/ 0 60000 65536"/>
                      <a:gd name="T13" fmla="*/ 0 60000 65536"/>
                      <a:gd name="T14" fmla="*/ 0 60000 65536"/>
                      <a:gd name="T15" fmla="*/ 0 w 666"/>
                      <a:gd name="T16" fmla="*/ 0 h 290"/>
                      <a:gd name="T17" fmla="*/ 666 w 666"/>
                      <a:gd name="T18" fmla="*/ 290 h 290"/>
                    </a:gdLst>
                    <a:ahLst/>
                    <a:cxnLst>
                      <a:cxn ang="T10">
                        <a:pos x="T0" y="T1"/>
                      </a:cxn>
                      <a:cxn ang="T11">
                        <a:pos x="T2" y="T3"/>
                      </a:cxn>
                      <a:cxn ang="T12">
                        <a:pos x="T4" y="T5"/>
                      </a:cxn>
                      <a:cxn ang="T13">
                        <a:pos x="T6" y="T7"/>
                      </a:cxn>
                      <a:cxn ang="T14">
                        <a:pos x="T8" y="T9"/>
                      </a:cxn>
                    </a:cxnLst>
                    <a:rect l="T15" t="T16" r="T17" b="T18"/>
                    <a:pathLst>
                      <a:path w="666" h="290">
                        <a:moveTo>
                          <a:pt x="0" y="290"/>
                        </a:moveTo>
                        <a:lnTo>
                          <a:pt x="166" y="0"/>
                        </a:lnTo>
                        <a:lnTo>
                          <a:pt x="500" y="0"/>
                        </a:lnTo>
                        <a:lnTo>
                          <a:pt x="666" y="290"/>
                        </a:lnTo>
                        <a:lnTo>
                          <a:pt x="0" y="290"/>
                        </a:lnTo>
                        <a:close/>
                      </a:path>
                    </a:pathLst>
                  </a:custGeom>
                  <a:gradFill rotWithShape="1">
                    <a:gsLst>
                      <a:gs pos="0">
                        <a:srgbClr val="FFFFFF"/>
                      </a:gs>
                      <a:gs pos="100000">
                        <a:srgbClr val="767676">
                          <a:alpha val="0"/>
                        </a:srgbClr>
                      </a:gs>
                    </a:gsLst>
                    <a:lin ang="5400000" scaled="1"/>
                  </a:gradFill>
                  <a:ln w="12700">
                    <a:noFill/>
                    <a:round/>
                    <a:headEnd/>
                    <a:tailEnd/>
                  </a:ln>
                </p:spPr>
                <p:txBody>
                  <a:bodyPr/>
                  <a:lstStyle/>
                  <a:p>
                    <a:endParaRPr lang="ko-KR" altLang="en-US" sz="1600" b="1">
                      <a:latin typeface="微软雅黑" pitchFamily="34" charset="-122"/>
                    </a:endParaRPr>
                  </a:p>
                </p:txBody>
              </p:sp>
              <p:sp>
                <p:nvSpPr>
                  <p:cNvPr id="49" name="Freeform 501"/>
                  <p:cNvSpPr>
                    <a:spLocks/>
                  </p:cNvSpPr>
                  <p:nvPr/>
                </p:nvSpPr>
                <p:spPr bwMode="auto">
                  <a:xfrm>
                    <a:off x="582" y="2250"/>
                    <a:ext cx="816" cy="356"/>
                  </a:xfrm>
                  <a:custGeom>
                    <a:avLst/>
                    <a:gdLst>
                      <a:gd name="T0" fmla="*/ 0 w 666"/>
                      <a:gd name="T1" fmla="*/ 1835 h 290"/>
                      <a:gd name="T2" fmla="*/ 1032 w 666"/>
                      <a:gd name="T3" fmla="*/ 0 h 290"/>
                      <a:gd name="T4" fmla="*/ 3112 w 666"/>
                      <a:gd name="T5" fmla="*/ 0 h 290"/>
                      <a:gd name="T6" fmla="*/ 4144 w 666"/>
                      <a:gd name="T7" fmla="*/ 1835 h 290"/>
                      <a:gd name="T8" fmla="*/ 0 w 666"/>
                      <a:gd name="T9" fmla="*/ 1835 h 290"/>
                      <a:gd name="T10" fmla="*/ 0 60000 65536"/>
                      <a:gd name="T11" fmla="*/ 0 60000 65536"/>
                      <a:gd name="T12" fmla="*/ 0 60000 65536"/>
                      <a:gd name="T13" fmla="*/ 0 60000 65536"/>
                      <a:gd name="T14" fmla="*/ 0 60000 65536"/>
                      <a:gd name="T15" fmla="*/ 0 w 666"/>
                      <a:gd name="T16" fmla="*/ 0 h 290"/>
                      <a:gd name="T17" fmla="*/ 666 w 666"/>
                      <a:gd name="T18" fmla="*/ 290 h 290"/>
                    </a:gdLst>
                    <a:ahLst/>
                    <a:cxnLst>
                      <a:cxn ang="T10">
                        <a:pos x="T0" y="T1"/>
                      </a:cxn>
                      <a:cxn ang="T11">
                        <a:pos x="T2" y="T3"/>
                      </a:cxn>
                      <a:cxn ang="T12">
                        <a:pos x="T4" y="T5"/>
                      </a:cxn>
                      <a:cxn ang="T13">
                        <a:pos x="T6" y="T7"/>
                      </a:cxn>
                      <a:cxn ang="T14">
                        <a:pos x="T8" y="T9"/>
                      </a:cxn>
                    </a:cxnLst>
                    <a:rect l="T15" t="T16" r="T17" b="T18"/>
                    <a:pathLst>
                      <a:path w="666" h="290">
                        <a:moveTo>
                          <a:pt x="0" y="290"/>
                        </a:moveTo>
                        <a:lnTo>
                          <a:pt x="166" y="0"/>
                        </a:lnTo>
                        <a:lnTo>
                          <a:pt x="500" y="0"/>
                        </a:lnTo>
                        <a:lnTo>
                          <a:pt x="666" y="290"/>
                        </a:lnTo>
                        <a:lnTo>
                          <a:pt x="0" y="290"/>
                        </a:lnTo>
                        <a:close/>
                      </a:path>
                    </a:pathLst>
                  </a:custGeom>
                  <a:gradFill rotWithShape="1">
                    <a:gsLst>
                      <a:gs pos="0">
                        <a:srgbClr val="FFFFFF"/>
                      </a:gs>
                      <a:gs pos="100000">
                        <a:srgbClr val="767676">
                          <a:alpha val="0"/>
                        </a:srgbClr>
                      </a:gs>
                    </a:gsLst>
                    <a:lin ang="5400000" scaled="1"/>
                  </a:gradFill>
                  <a:ln w="12700">
                    <a:noFill/>
                    <a:round/>
                    <a:headEnd/>
                    <a:tailEnd/>
                  </a:ln>
                </p:spPr>
                <p:txBody>
                  <a:bodyPr/>
                  <a:lstStyle/>
                  <a:p>
                    <a:endParaRPr lang="ko-KR" altLang="en-US" sz="1600" b="1">
                      <a:latin typeface="微软雅黑" pitchFamily="34" charset="-122"/>
                    </a:endParaRPr>
                  </a:p>
                </p:txBody>
              </p:sp>
              <p:sp>
                <p:nvSpPr>
                  <p:cNvPr id="50" name="Freeform 502"/>
                  <p:cNvSpPr>
                    <a:spLocks/>
                  </p:cNvSpPr>
                  <p:nvPr/>
                </p:nvSpPr>
                <p:spPr bwMode="auto">
                  <a:xfrm>
                    <a:off x="1309" y="2681"/>
                    <a:ext cx="816" cy="356"/>
                  </a:xfrm>
                  <a:custGeom>
                    <a:avLst/>
                    <a:gdLst>
                      <a:gd name="T0" fmla="*/ 0 w 666"/>
                      <a:gd name="T1" fmla="*/ 1835 h 290"/>
                      <a:gd name="T2" fmla="*/ 1032 w 666"/>
                      <a:gd name="T3" fmla="*/ 0 h 290"/>
                      <a:gd name="T4" fmla="*/ 3112 w 666"/>
                      <a:gd name="T5" fmla="*/ 0 h 290"/>
                      <a:gd name="T6" fmla="*/ 4144 w 666"/>
                      <a:gd name="T7" fmla="*/ 1835 h 290"/>
                      <a:gd name="T8" fmla="*/ 0 w 666"/>
                      <a:gd name="T9" fmla="*/ 1835 h 290"/>
                      <a:gd name="T10" fmla="*/ 0 60000 65536"/>
                      <a:gd name="T11" fmla="*/ 0 60000 65536"/>
                      <a:gd name="T12" fmla="*/ 0 60000 65536"/>
                      <a:gd name="T13" fmla="*/ 0 60000 65536"/>
                      <a:gd name="T14" fmla="*/ 0 60000 65536"/>
                      <a:gd name="T15" fmla="*/ 0 w 666"/>
                      <a:gd name="T16" fmla="*/ 0 h 290"/>
                      <a:gd name="T17" fmla="*/ 666 w 666"/>
                      <a:gd name="T18" fmla="*/ 290 h 290"/>
                    </a:gdLst>
                    <a:ahLst/>
                    <a:cxnLst>
                      <a:cxn ang="T10">
                        <a:pos x="T0" y="T1"/>
                      </a:cxn>
                      <a:cxn ang="T11">
                        <a:pos x="T2" y="T3"/>
                      </a:cxn>
                      <a:cxn ang="T12">
                        <a:pos x="T4" y="T5"/>
                      </a:cxn>
                      <a:cxn ang="T13">
                        <a:pos x="T6" y="T7"/>
                      </a:cxn>
                      <a:cxn ang="T14">
                        <a:pos x="T8" y="T9"/>
                      </a:cxn>
                    </a:cxnLst>
                    <a:rect l="T15" t="T16" r="T17" b="T18"/>
                    <a:pathLst>
                      <a:path w="666" h="290">
                        <a:moveTo>
                          <a:pt x="0" y="290"/>
                        </a:moveTo>
                        <a:lnTo>
                          <a:pt x="166" y="0"/>
                        </a:lnTo>
                        <a:lnTo>
                          <a:pt x="500" y="0"/>
                        </a:lnTo>
                        <a:lnTo>
                          <a:pt x="666" y="290"/>
                        </a:lnTo>
                        <a:lnTo>
                          <a:pt x="0" y="290"/>
                        </a:lnTo>
                        <a:close/>
                      </a:path>
                    </a:pathLst>
                  </a:custGeom>
                  <a:gradFill rotWithShape="1">
                    <a:gsLst>
                      <a:gs pos="0">
                        <a:srgbClr val="FFFFFF"/>
                      </a:gs>
                      <a:gs pos="100000">
                        <a:srgbClr val="767676">
                          <a:alpha val="0"/>
                        </a:srgbClr>
                      </a:gs>
                    </a:gsLst>
                    <a:lin ang="5400000" scaled="1"/>
                  </a:gradFill>
                  <a:ln w="12700">
                    <a:noFill/>
                    <a:round/>
                    <a:headEnd/>
                    <a:tailEnd/>
                  </a:ln>
                </p:spPr>
                <p:txBody>
                  <a:bodyPr/>
                  <a:lstStyle/>
                  <a:p>
                    <a:endParaRPr lang="ko-KR" altLang="en-US" sz="1600" b="1">
                      <a:latin typeface="微软雅黑" pitchFamily="34" charset="-122"/>
                    </a:endParaRPr>
                  </a:p>
                </p:txBody>
              </p:sp>
              <p:sp>
                <p:nvSpPr>
                  <p:cNvPr id="51" name="Freeform 503"/>
                  <p:cNvSpPr>
                    <a:spLocks/>
                  </p:cNvSpPr>
                  <p:nvPr/>
                </p:nvSpPr>
                <p:spPr bwMode="auto">
                  <a:xfrm>
                    <a:off x="1970" y="2216"/>
                    <a:ext cx="903" cy="783"/>
                  </a:xfrm>
                  <a:custGeom>
                    <a:avLst/>
                    <a:gdLst>
                      <a:gd name="T0" fmla="*/ 53 w 1082"/>
                      <a:gd name="T1" fmla="*/ 184 h 938"/>
                      <a:gd name="T2" fmla="*/ 0 w 1082"/>
                      <a:gd name="T3" fmla="*/ 92 h 938"/>
                      <a:gd name="T4" fmla="*/ 53 w 1082"/>
                      <a:gd name="T5" fmla="*/ 0 h 938"/>
                      <a:gd name="T6" fmla="*/ 160 w 1082"/>
                      <a:gd name="T7" fmla="*/ 0 h 938"/>
                      <a:gd name="T8" fmla="*/ 213 w 1082"/>
                      <a:gd name="T9" fmla="*/ 92 h 938"/>
                      <a:gd name="T10" fmla="*/ 160 w 1082"/>
                      <a:gd name="T11" fmla="*/ 184 h 938"/>
                      <a:gd name="T12" fmla="*/ 53 w 1082"/>
                      <a:gd name="T13" fmla="*/ 184 h 938"/>
                      <a:gd name="T14" fmla="*/ 0 60000 65536"/>
                      <a:gd name="T15" fmla="*/ 0 60000 65536"/>
                      <a:gd name="T16" fmla="*/ 0 60000 65536"/>
                      <a:gd name="T17" fmla="*/ 0 60000 65536"/>
                      <a:gd name="T18" fmla="*/ 0 60000 65536"/>
                      <a:gd name="T19" fmla="*/ 0 60000 65536"/>
                      <a:gd name="T20" fmla="*/ 0 60000 65536"/>
                      <a:gd name="T21" fmla="*/ 0 w 1082"/>
                      <a:gd name="T22" fmla="*/ 0 h 938"/>
                      <a:gd name="T23" fmla="*/ 1082 w 1082"/>
                      <a:gd name="T24" fmla="*/ 938 h 9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2" h="938">
                        <a:moveTo>
                          <a:pt x="270" y="938"/>
                        </a:moveTo>
                        <a:lnTo>
                          <a:pt x="0" y="467"/>
                        </a:lnTo>
                        <a:lnTo>
                          <a:pt x="270" y="0"/>
                        </a:lnTo>
                        <a:lnTo>
                          <a:pt x="812" y="0"/>
                        </a:lnTo>
                        <a:lnTo>
                          <a:pt x="1082" y="467"/>
                        </a:lnTo>
                        <a:lnTo>
                          <a:pt x="812" y="938"/>
                        </a:lnTo>
                        <a:lnTo>
                          <a:pt x="270" y="938"/>
                        </a:lnTo>
                        <a:close/>
                      </a:path>
                    </a:pathLst>
                  </a:custGeom>
                  <a:solidFill>
                    <a:schemeClr val="bg1">
                      <a:alpha val="14902"/>
                    </a:schemeClr>
                  </a:solidFill>
                  <a:ln w="22225" cap="rnd">
                    <a:solidFill>
                      <a:schemeClr val="bg1"/>
                    </a:solidFill>
                    <a:prstDash val="sysDot"/>
                    <a:round/>
                    <a:headEnd/>
                    <a:tailEnd/>
                  </a:ln>
                </p:spPr>
                <p:txBody>
                  <a:bodyPr wrap="none" anchor="ctr"/>
                  <a:lstStyle/>
                  <a:p>
                    <a:endParaRPr lang="ko-KR" altLang="en-US" sz="1600" b="1">
                      <a:latin typeface="微软雅黑" pitchFamily="34" charset="-122"/>
                    </a:endParaRPr>
                  </a:p>
                </p:txBody>
              </p:sp>
              <p:sp>
                <p:nvSpPr>
                  <p:cNvPr id="52" name="Text Box 509"/>
                  <p:cNvSpPr txBox="1">
                    <a:spLocks noChangeArrowheads="1"/>
                  </p:cNvSpPr>
                  <p:nvPr/>
                </p:nvSpPr>
                <p:spPr bwMode="auto">
                  <a:xfrm>
                    <a:off x="1353" y="2885"/>
                    <a:ext cx="704" cy="178"/>
                  </a:xfrm>
                  <a:prstGeom prst="rect">
                    <a:avLst/>
                  </a:prstGeom>
                  <a:noFill/>
                  <a:ln w="9525">
                    <a:noFill/>
                    <a:miter lim="800000"/>
                    <a:headEnd/>
                    <a:tailEnd/>
                  </a:ln>
                </p:spPr>
                <p:txBody>
                  <a:bodyPr>
                    <a:spAutoFit/>
                  </a:bodyPr>
                  <a:lstStyle/>
                  <a:p>
                    <a:pPr algn="ctr"/>
                    <a:r>
                      <a:rPr lang="zh-CN" altLang="en-US" sz="1600" b="1" dirty="0">
                        <a:latin typeface="微软雅黑" pitchFamily="34" charset="-122"/>
                        <a:ea typeface="微软雅黑" pitchFamily="34" charset="-122"/>
                      </a:rPr>
                      <a:t>创新策略</a:t>
                    </a:r>
                    <a:endParaRPr lang="en-US" altLang="ko-KR" sz="1600" b="1" dirty="0">
                      <a:latin typeface="微软雅黑" pitchFamily="34" charset="-122"/>
                      <a:ea typeface="微软雅黑" pitchFamily="34" charset="-122"/>
                    </a:endParaRPr>
                  </a:p>
                </p:txBody>
              </p:sp>
              <p:sp>
                <p:nvSpPr>
                  <p:cNvPr id="53" name="Text Box 510"/>
                  <p:cNvSpPr txBox="1">
                    <a:spLocks noChangeArrowheads="1"/>
                  </p:cNvSpPr>
                  <p:nvPr/>
                </p:nvSpPr>
                <p:spPr bwMode="auto">
                  <a:xfrm>
                    <a:off x="628" y="1638"/>
                    <a:ext cx="704" cy="178"/>
                  </a:xfrm>
                  <a:prstGeom prst="rect">
                    <a:avLst/>
                  </a:prstGeom>
                  <a:noFill/>
                  <a:ln w="9525">
                    <a:noFill/>
                    <a:miter lim="800000"/>
                    <a:headEnd/>
                    <a:tailEnd/>
                  </a:ln>
                </p:spPr>
                <p:txBody>
                  <a:bodyPr>
                    <a:spAutoFit/>
                  </a:bodyPr>
                  <a:lstStyle/>
                  <a:p>
                    <a:pPr algn="ctr"/>
                    <a:r>
                      <a:rPr lang="zh-CN" altLang="en-US" sz="1600" b="1" dirty="0">
                        <a:latin typeface="微软雅黑" pitchFamily="34" charset="-122"/>
                        <a:ea typeface="微软雅黑" pitchFamily="34" charset="-122"/>
                      </a:rPr>
                      <a:t>发挥示范</a:t>
                    </a:r>
                    <a:endParaRPr lang="en-US" altLang="ko-KR" sz="1600" b="1" dirty="0">
                      <a:latin typeface="微软雅黑" pitchFamily="34" charset="-122"/>
                      <a:ea typeface="微软雅黑" pitchFamily="34" charset="-122"/>
                    </a:endParaRPr>
                  </a:p>
                </p:txBody>
              </p:sp>
              <p:sp>
                <p:nvSpPr>
                  <p:cNvPr id="54" name="Text Box 511"/>
                  <p:cNvSpPr txBox="1">
                    <a:spLocks noChangeArrowheads="1"/>
                  </p:cNvSpPr>
                  <p:nvPr/>
                </p:nvSpPr>
                <p:spPr bwMode="auto">
                  <a:xfrm>
                    <a:off x="628" y="2477"/>
                    <a:ext cx="704" cy="178"/>
                  </a:xfrm>
                  <a:prstGeom prst="rect">
                    <a:avLst/>
                  </a:prstGeom>
                  <a:noFill/>
                  <a:ln w="9525">
                    <a:noFill/>
                    <a:miter lim="800000"/>
                    <a:headEnd/>
                    <a:tailEnd/>
                  </a:ln>
                </p:spPr>
                <p:txBody>
                  <a:bodyPr>
                    <a:spAutoFit/>
                  </a:bodyPr>
                  <a:lstStyle/>
                  <a:p>
                    <a:pPr algn="ctr"/>
                    <a:r>
                      <a:rPr lang="zh-CN" altLang="en-US" sz="1600" b="1" dirty="0">
                        <a:latin typeface="微软雅黑" pitchFamily="34" charset="-122"/>
                        <a:ea typeface="微软雅黑" pitchFamily="34" charset="-122"/>
                      </a:rPr>
                      <a:t>优化成果</a:t>
                    </a:r>
                    <a:endParaRPr lang="en-US" altLang="ko-KR" sz="1600" b="1" dirty="0">
                      <a:latin typeface="微软雅黑" pitchFamily="34" charset="-122"/>
                      <a:ea typeface="微软雅黑" pitchFamily="34" charset="-122"/>
                    </a:endParaRPr>
                  </a:p>
                </p:txBody>
              </p:sp>
            </p:grpSp>
            <p:sp>
              <p:nvSpPr>
                <p:cNvPr id="38" name="Freeform 493"/>
                <p:cNvSpPr>
                  <a:spLocks/>
                </p:cNvSpPr>
                <p:nvPr/>
              </p:nvSpPr>
              <p:spPr bwMode="auto">
                <a:xfrm>
                  <a:off x="3152653" y="3008572"/>
                  <a:ext cx="1433513" cy="1244600"/>
                </a:xfrm>
                <a:custGeom>
                  <a:avLst/>
                  <a:gdLst/>
                  <a:ahLst/>
                  <a:cxnLst>
                    <a:cxn ang="0">
                      <a:pos x="269" y="939"/>
                    </a:cxn>
                    <a:cxn ang="0">
                      <a:pos x="0" y="468"/>
                    </a:cxn>
                    <a:cxn ang="0">
                      <a:pos x="269" y="0"/>
                    </a:cxn>
                    <a:cxn ang="0">
                      <a:pos x="812" y="0"/>
                    </a:cxn>
                    <a:cxn ang="0">
                      <a:pos x="1081" y="468"/>
                    </a:cxn>
                    <a:cxn ang="0">
                      <a:pos x="812" y="939"/>
                    </a:cxn>
                    <a:cxn ang="0">
                      <a:pos x="269" y="939"/>
                    </a:cxn>
                  </a:cxnLst>
                  <a:rect l="0" t="0" r="r" b="b"/>
                  <a:pathLst>
                    <a:path w="1081" h="939">
                      <a:moveTo>
                        <a:pt x="269" y="939"/>
                      </a:moveTo>
                      <a:lnTo>
                        <a:pt x="0" y="468"/>
                      </a:lnTo>
                      <a:lnTo>
                        <a:pt x="269" y="0"/>
                      </a:lnTo>
                      <a:lnTo>
                        <a:pt x="812" y="0"/>
                      </a:lnTo>
                      <a:lnTo>
                        <a:pt x="1081" y="468"/>
                      </a:lnTo>
                      <a:lnTo>
                        <a:pt x="812" y="939"/>
                      </a:lnTo>
                      <a:lnTo>
                        <a:pt x="269" y="939"/>
                      </a:lnTo>
                      <a:close/>
                    </a:path>
                  </a:pathLst>
                </a:custGeom>
                <a:gradFill rotWithShape="1">
                  <a:gsLst>
                    <a:gs pos="0">
                      <a:schemeClr val="bg2">
                        <a:gamma/>
                        <a:tint val="27451"/>
                        <a:invGamma/>
                      </a:schemeClr>
                    </a:gs>
                    <a:gs pos="100000">
                      <a:schemeClr val="bg2"/>
                    </a:gs>
                  </a:gsLst>
                  <a:lin ang="5400000" scaled="1"/>
                </a:gradFill>
                <a:ln w="9525" cap="flat" cmpd="sng">
                  <a:noFill/>
                  <a:prstDash val="solid"/>
                  <a:round/>
                  <a:headEnd type="none" w="med" len="med"/>
                  <a:tailEnd type="none" w="med" len="med"/>
                </a:ln>
                <a:effectLst/>
                <a:scene3d>
                  <a:camera prst="orthographicFront"/>
                  <a:lightRig rig="threePt" dir="t"/>
                </a:scene3d>
                <a:sp3d>
                  <a:bevelT w="127000" h="152400" prst="cross"/>
                </a:sp3d>
              </p:spPr>
              <p:txBody>
                <a:bodyPr wrap="none" anchor="ctr"/>
                <a:lstStyle/>
                <a:p>
                  <a:pPr algn="ctr">
                    <a:defRPr/>
                  </a:pPr>
                  <a:endParaRPr lang="ko-KR" altLang="en-US" sz="1600" b="1" dirty="0">
                    <a:latin typeface="微软雅黑" pitchFamily="34" charset="-122"/>
                  </a:endParaRPr>
                </a:p>
              </p:txBody>
            </p:sp>
          </p:grpSp>
          <p:grpSp>
            <p:nvGrpSpPr>
              <p:cNvPr id="23" name="组合 22"/>
              <p:cNvGrpSpPr/>
              <p:nvPr/>
            </p:nvGrpSpPr>
            <p:grpSpPr>
              <a:xfrm>
                <a:off x="1970841" y="1000360"/>
                <a:ext cx="2780951" cy="2771239"/>
                <a:chOff x="1970841" y="1000360"/>
                <a:chExt cx="2780951" cy="2771239"/>
              </a:xfrm>
            </p:grpSpPr>
            <p:sp>
              <p:nvSpPr>
                <p:cNvPr id="24" name="Freeform 485"/>
                <p:cNvSpPr>
                  <a:spLocks/>
                </p:cNvSpPr>
                <p:nvPr/>
              </p:nvSpPr>
              <p:spPr bwMode="auto">
                <a:xfrm>
                  <a:off x="1970841" y="2339407"/>
                  <a:ext cx="1455938" cy="1262324"/>
                </a:xfrm>
                <a:custGeom>
                  <a:avLst/>
                  <a:gdLst/>
                  <a:ahLst/>
                  <a:cxnLst>
                    <a:cxn ang="0">
                      <a:pos x="270" y="938"/>
                    </a:cxn>
                    <a:cxn ang="0">
                      <a:pos x="0" y="467"/>
                    </a:cxn>
                    <a:cxn ang="0">
                      <a:pos x="270" y="0"/>
                    </a:cxn>
                    <a:cxn ang="0">
                      <a:pos x="812" y="0"/>
                    </a:cxn>
                    <a:cxn ang="0">
                      <a:pos x="1082" y="467"/>
                    </a:cxn>
                    <a:cxn ang="0">
                      <a:pos x="812" y="938"/>
                    </a:cxn>
                    <a:cxn ang="0">
                      <a:pos x="270" y="938"/>
                    </a:cxn>
                  </a:cxnLst>
                  <a:rect l="0" t="0" r="r" b="b"/>
                  <a:pathLst>
                    <a:path w="1082" h="938">
                      <a:moveTo>
                        <a:pt x="270" y="938"/>
                      </a:moveTo>
                      <a:lnTo>
                        <a:pt x="0" y="467"/>
                      </a:lnTo>
                      <a:lnTo>
                        <a:pt x="270" y="0"/>
                      </a:lnTo>
                      <a:lnTo>
                        <a:pt x="812" y="0"/>
                      </a:lnTo>
                      <a:lnTo>
                        <a:pt x="1082" y="467"/>
                      </a:lnTo>
                      <a:lnTo>
                        <a:pt x="812" y="938"/>
                      </a:lnTo>
                      <a:lnTo>
                        <a:pt x="270" y="938"/>
                      </a:lnTo>
                      <a:close/>
                    </a:path>
                  </a:pathLst>
                </a:custGeom>
                <a:gradFill rotWithShape="1">
                  <a:gsLst>
                    <a:gs pos="0">
                      <a:srgbClr val="FFC000"/>
                    </a:gs>
                    <a:gs pos="100000">
                      <a:srgbClr val="FE6900"/>
                    </a:gs>
                  </a:gsLst>
                  <a:lin ang="5400000" scaled="1"/>
                </a:gradFill>
                <a:ln w="19050" algn="ctr">
                  <a:noFill/>
                  <a:round/>
                  <a:headEnd/>
                  <a:tailEnd/>
                </a:ln>
                <a:effectLst>
                  <a:outerShdw blurRad="149987" dist="127000" dir="2880000" algn="ctr">
                    <a:srgbClr val="000000">
                      <a:alpha val="28000"/>
                    </a:srgbClr>
                  </a:outerShdw>
                </a:effectLst>
                <a:scene3d>
                  <a:camera prst="orthographicFront">
                    <a:rot lat="0" lon="0" rev="0"/>
                  </a:camera>
                  <a:lightRig rig="contrasting" dir="t">
                    <a:rot lat="0" lon="0" rev="3600000"/>
                  </a:lightRig>
                </a:scene3d>
                <a:sp3d prstMaterial="metal">
                  <a:bevelT w="127000" h="152400" prst="artDeco"/>
                </a:sp3d>
              </p:spPr>
              <p:txBody>
                <a:bodyPr wrap="none" lIns="72000" tIns="0" rIns="72000" bIns="0" anchor="ctr"/>
                <a:lstStyle/>
                <a:p>
                  <a:pPr algn="ctr"/>
                  <a:r>
                    <a:rPr lang="zh-CN" altLang="en-US" sz="1600" b="1" dirty="0" smtClean="0">
                      <a:solidFill>
                        <a:schemeClr val="bg1"/>
                      </a:solidFill>
                      <a:latin typeface="微软雅黑" pitchFamily="34" charset="-122"/>
                      <a:ea typeface="微软雅黑" pitchFamily="34" charset="-122"/>
                    </a:rPr>
                    <a:t>建设思路</a:t>
                  </a:r>
                  <a:endParaRPr lang="en-US" altLang="ko-KR" sz="1600" b="1" dirty="0">
                    <a:solidFill>
                      <a:schemeClr val="bg1"/>
                    </a:solidFill>
                    <a:latin typeface="微软雅黑" pitchFamily="34" charset="-122"/>
                    <a:ea typeface="微软雅黑" pitchFamily="34" charset="-122"/>
                  </a:endParaRPr>
                </a:p>
              </p:txBody>
            </p:sp>
            <p:sp>
              <p:nvSpPr>
                <p:cNvPr id="25" name="Line 504"/>
                <p:cNvSpPr>
                  <a:spLocks noChangeShapeType="1"/>
                </p:cNvSpPr>
                <p:nvPr/>
              </p:nvSpPr>
              <p:spPr bwMode="auto">
                <a:xfrm>
                  <a:off x="3094442" y="1058707"/>
                  <a:ext cx="1657350" cy="0"/>
                </a:xfrm>
                <a:prstGeom prst="line">
                  <a:avLst/>
                </a:prstGeom>
                <a:noFill/>
                <a:ln w="63500">
                  <a:solidFill>
                    <a:schemeClr val="accent1"/>
                  </a:solidFill>
                  <a:prstDash val="sysDot"/>
                  <a:round/>
                  <a:headEnd type="none" w="med" len="med"/>
                  <a:tailEnd type="triangle" w="med" len="med"/>
                </a:ln>
              </p:spPr>
              <p:txBody>
                <a:bodyPr wrap="none" anchor="ctr"/>
                <a:lstStyle/>
                <a:p>
                  <a:endParaRPr lang="zh-CN" altLang="en-US" sz="1600" b="1">
                    <a:latin typeface="微软雅黑" pitchFamily="34" charset="-122"/>
                    <a:ea typeface="微软雅黑" pitchFamily="34" charset="-122"/>
                  </a:endParaRPr>
                </a:p>
              </p:txBody>
            </p:sp>
            <p:sp>
              <p:nvSpPr>
                <p:cNvPr id="31" name="Freeform 485"/>
                <p:cNvSpPr>
                  <a:spLocks/>
                </p:cNvSpPr>
                <p:nvPr/>
              </p:nvSpPr>
              <p:spPr bwMode="auto">
                <a:xfrm>
                  <a:off x="1972318" y="1000360"/>
                  <a:ext cx="1455938" cy="1262324"/>
                </a:xfrm>
                <a:custGeom>
                  <a:avLst/>
                  <a:gdLst/>
                  <a:ahLst/>
                  <a:cxnLst>
                    <a:cxn ang="0">
                      <a:pos x="270" y="938"/>
                    </a:cxn>
                    <a:cxn ang="0">
                      <a:pos x="0" y="467"/>
                    </a:cxn>
                    <a:cxn ang="0">
                      <a:pos x="270" y="0"/>
                    </a:cxn>
                    <a:cxn ang="0">
                      <a:pos x="812" y="0"/>
                    </a:cxn>
                    <a:cxn ang="0">
                      <a:pos x="1082" y="467"/>
                    </a:cxn>
                    <a:cxn ang="0">
                      <a:pos x="812" y="938"/>
                    </a:cxn>
                    <a:cxn ang="0">
                      <a:pos x="270" y="938"/>
                    </a:cxn>
                  </a:cxnLst>
                  <a:rect l="0" t="0" r="r" b="b"/>
                  <a:pathLst>
                    <a:path w="1082" h="938">
                      <a:moveTo>
                        <a:pt x="270" y="938"/>
                      </a:moveTo>
                      <a:lnTo>
                        <a:pt x="0" y="467"/>
                      </a:lnTo>
                      <a:lnTo>
                        <a:pt x="270" y="0"/>
                      </a:lnTo>
                      <a:lnTo>
                        <a:pt x="812" y="0"/>
                      </a:lnTo>
                      <a:lnTo>
                        <a:pt x="1082" y="467"/>
                      </a:lnTo>
                      <a:lnTo>
                        <a:pt x="812" y="938"/>
                      </a:lnTo>
                      <a:lnTo>
                        <a:pt x="270" y="938"/>
                      </a:lnTo>
                      <a:close/>
                    </a:path>
                  </a:pathLst>
                </a:custGeom>
                <a:gradFill rotWithShape="1">
                  <a:gsLst>
                    <a:gs pos="0">
                      <a:schemeClr val="bg2">
                        <a:gamma/>
                        <a:tint val="27451"/>
                        <a:invGamma/>
                      </a:schemeClr>
                    </a:gs>
                    <a:gs pos="100000">
                      <a:schemeClr val="bg2"/>
                    </a:gs>
                  </a:gsLst>
                  <a:lin ang="5400000" scaled="1"/>
                </a:gradFill>
                <a:ln w="9525" cap="flat" cmpd="sng">
                  <a:noFill/>
                  <a:prstDash val="solid"/>
                  <a:round/>
                  <a:headEnd type="none" w="med" len="med"/>
                  <a:tailEnd type="none" w="med" len="med"/>
                </a:ln>
                <a:effectLst/>
                <a:scene3d>
                  <a:camera prst="orthographicFront"/>
                  <a:lightRig rig="threePt" dir="t"/>
                </a:scene3d>
                <a:sp3d>
                  <a:bevelT w="127000" h="152400" prst="cross"/>
                </a:sp3d>
              </p:spPr>
              <p:txBody>
                <a:bodyPr wrap="none" anchor="ctr"/>
                <a:lstStyle/>
                <a:p>
                  <a:endParaRPr lang="en-US" altLang="ko-KR" sz="1600" b="1" dirty="0">
                    <a:latin typeface="微软雅黑" pitchFamily="34" charset="-122"/>
                    <a:ea typeface="微软雅黑" pitchFamily="34" charset="-122"/>
                  </a:endParaRPr>
                </a:p>
              </p:txBody>
            </p:sp>
            <p:sp>
              <p:nvSpPr>
                <p:cNvPr id="34" name="Text Box 507"/>
                <p:cNvSpPr txBox="1">
                  <a:spLocks noChangeArrowheads="1"/>
                </p:cNvSpPr>
                <p:nvPr/>
              </p:nvSpPr>
              <p:spPr bwMode="auto">
                <a:xfrm>
                  <a:off x="2139011" y="1418378"/>
                  <a:ext cx="1117600" cy="282050"/>
                </a:xfrm>
                <a:prstGeom prst="rect">
                  <a:avLst/>
                </a:prstGeom>
                <a:noFill/>
                <a:ln w="9525">
                  <a:noFill/>
                  <a:miter lim="800000"/>
                  <a:headEnd/>
                  <a:tailEnd/>
                </a:ln>
              </p:spPr>
              <p:txBody>
                <a:bodyPr>
                  <a:spAutoFit/>
                </a:bodyPr>
                <a:lstStyle/>
                <a:p>
                  <a:pPr algn="ctr"/>
                  <a:r>
                    <a:rPr lang="zh-CN" altLang="en-US" sz="1600" b="1" dirty="0">
                      <a:latin typeface="微软雅黑" pitchFamily="34" charset="-122"/>
                      <a:ea typeface="微软雅黑" pitchFamily="34" charset="-122"/>
                    </a:rPr>
                    <a:t>提升境界</a:t>
                  </a:r>
                  <a:endParaRPr lang="en-US" altLang="ko-KR" sz="1600" b="1" dirty="0">
                    <a:latin typeface="微软雅黑" pitchFamily="34" charset="-122"/>
                    <a:ea typeface="微软雅黑" pitchFamily="34" charset="-122"/>
                  </a:endParaRPr>
                </a:p>
              </p:txBody>
            </p:sp>
            <p:sp>
              <p:nvSpPr>
                <p:cNvPr id="35" name="Text Box 512"/>
                <p:cNvSpPr txBox="1">
                  <a:spLocks noChangeArrowheads="1"/>
                </p:cNvSpPr>
                <p:nvPr/>
              </p:nvSpPr>
              <p:spPr bwMode="auto">
                <a:xfrm>
                  <a:off x="3291536" y="2067665"/>
                  <a:ext cx="1117600" cy="282050"/>
                </a:xfrm>
                <a:prstGeom prst="rect">
                  <a:avLst/>
                </a:prstGeom>
                <a:noFill/>
                <a:ln w="9525">
                  <a:noFill/>
                  <a:miter lim="800000"/>
                  <a:headEnd/>
                  <a:tailEnd/>
                </a:ln>
              </p:spPr>
              <p:txBody>
                <a:bodyPr>
                  <a:spAutoFit/>
                </a:bodyPr>
                <a:lstStyle/>
                <a:p>
                  <a:pPr algn="ctr"/>
                  <a:r>
                    <a:rPr lang="zh-CN" altLang="en-US" sz="1600" b="1" dirty="0">
                      <a:latin typeface="微软雅黑" pitchFamily="34" charset="-122"/>
                      <a:ea typeface="微软雅黑" pitchFamily="34" charset="-122"/>
                    </a:rPr>
                    <a:t>明了路径</a:t>
                  </a:r>
                  <a:endParaRPr lang="en-US" altLang="ko-KR" sz="1600" b="1" dirty="0">
                    <a:latin typeface="微软雅黑" pitchFamily="34" charset="-122"/>
                    <a:ea typeface="微软雅黑" pitchFamily="34" charset="-122"/>
                  </a:endParaRPr>
                </a:p>
              </p:txBody>
            </p:sp>
            <p:sp>
              <p:nvSpPr>
                <p:cNvPr id="36" name="矩形 35"/>
                <p:cNvSpPr/>
                <p:nvPr/>
              </p:nvSpPr>
              <p:spPr>
                <a:xfrm>
                  <a:off x="3552885" y="3489549"/>
                  <a:ext cx="754052" cy="282050"/>
                </a:xfrm>
                <a:prstGeom prst="rect">
                  <a:avLst/>
                </a:prstGeom>
              </p:spPr>
              <p:txBody>
                <a:bodyPr wrap="none">
                  <a:spAutoFit/>
                </a:bodyPr>
                <a:lstStyle/>
                <a:p>
                  <a:pPr algn="ctr">
                    <a:defRPr/>
                  </a:pPr>
                  <a:r>
                    <a:rPr lang="zh-CN" altLang="en-US" sz="1600" b="1" dirty="0">
                      <a:latin typeface="微软雅黑" pitchFamily="34" charset="-122"/>
                      <a:ea typeface="微软雅黑" pitchFamily="34" charset="-122"/>
                    </a:rPr>
                    <a:t>掌握技术</a:t>
                  </a:r>
                  <a:endParaRPr lang="ko-KR" altLang="en-US" sz="1600" b="1" dirty="0">
                    <a:latin typeface="微软雅黑" pitchFamily="34" charset="-122"/>
                    <a:ea typeface="微软雅黑" pitchFamily="34" charset="-122"/>
                  </a:endParaRPr>
                </a:p>
              </p:txBody>
            </p:sp>
          </p:grpSp>
        </p:grpSp>
        <p:sp>
          <p:nvSpPr>
            <p:cNvPr id="16" name="TextBox 15"/>
            <p:cNvSpPr txBox="1"/>
            <p:nvPr/>
          </p:nvSpPr>
          <p:spPr>
            <a:xfrm>
              <a:off x="6823008" y="937815"/>
              <a:ext cx="2059900" cy="1103266"/>
            </a:xfrm>
            <a:prstGeom prst="rect">
              <a:avLst/>
            </a:prstGeom>
            <a:noFill/>
          </p:spPr>
          <p:txBody>
            <a:bodyPr wrap="square" lIns="117235" tIns="58618" rIns="117235" bIns="58618" rtlCol="0">
              <a:spAutoFit/>
            </a:bodyPr>
            <a:lstStyle/>
            <a:p>
              <a:r>
                <a:rPr lang="zh-CN" altLang="en-US" sz="1600" b="1" dirty="0">
                  <a:latin typeface="微软雅黑" pitchFamily="34" charset="-122"/>
                  <a:ea typeface="微软雅黑" pitchFamily="34" charset="-122"/>
                </a:rPr>
                <a:t>学校示范文化</a:t>
              </a:r>
              <a:endParaRPr lang="en-US" altLang="zh-CN" sz="1600" b="1" dirty="0">
                <a:latin typeface="微软雅黑" pitchFamily="34" charset="-122"/>
                <a:ea typeface="微软雅黑" pitchFamily="34" charset="-122"/>
              </a:endParaRPr>
            </a:p>
            <a:p>
              <a:r>
                <a:rPr lang="zh-CN" altLang="en-US" sz="1600" b="1" dirty="0">
                  <a:latin typeface="微软雅黑" pitchFamily="34" charset="-122"/>
                  <a:ea typeface="微软雅黑" pitchFamily="34" charset="-122"/>
                </a:rPr>
                <a:t>校长示范思想</a:t>
              </a:r>
            </a:p>
            <a:p>
              <a:r>
                <a:rPr lang="zh-CN" altLang="en-US" sz="1600" b="1" dirty="0">
                  <a:latin typeface="微软雅黑" pitchFamily="34" charset="-122"/>
                  <a:ea typeface="微软雅黑" pitchFamily="34" charset="-122"/>
                </a:rPr>
                <a:t>教师示范教改</a:t>
              </a:r>
            </a:p>
            <a:p>
              <a:r>
                <a:rPr lang="zh-CN" altLang="en-US" sz="1600" b="1" dirty="0">
                  <a:latin typeface="微软雅黑" pitchFamily="34" charset="-122"/>
                  <a:ea typeface="微软雅黑" pitchFamily="34" charset="-122"/>
                </a:rPr>
                <a:t>学生示范能力</a:t>
              </a:r>
            </a:p>
          </p:txBody>
        </p:sp>
        <p:sp>
          <p:nvSpPr>
            <p:cNvPr id="19" name="椭圆 18"/>
            <p:cNvSpPr/>
            <p:nvPr/>
          </p:nvSpPr>
          <p:spPr bwMode="auto">
            <a:xfrm>
              <a:off x="8519688" y="1823059"/>
              <a:ext cx="76800" cy="69139"/>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115389" tIns="60002" rIns="115389" bIns="60002" numCol="1" rtlCol="0" anchor="ctr" anchorCtr="0" compatLnSpc="1">
              <a:prstTxWarp prst="textNoShape">
                <a:avLst/>
              </a:prstTxWarp>
            </a:bodyPr>
            <a:lstStyle/>
            <a:p>
              <a:pPr defTabSz="1172352" fontAlgn="base">
                <a:spcBef>
                  <a:spcPct val="0"/>
                </a:spcBef>
                <a:spcAft>
                  <a:spcPct val="0"/>
                </a:spcAft>
              </a:pPr>
              <a:endParaRPr lang="zh-CN" altLang="en-US" sz="1600">
                <a:solidFill>
                  <a:schemeClr val="tx1"/>
                </a:solidFill>
                <a:latin typeface="微软雅黑" pitchFamily="34" charset="-122"/>
                <a:ea typeface="微软雅黑" pitchFamily="34" charset="-122"/>
              </a:endParaRPr>
            </a:p>
          </p:txBody>
        </p:sp>
        <p:sp>
          <p:nvSpPr>
            <p:cNvPr id="20" name="Line 504"/>
            <p:cNvSpPr>
              <a:spLocks noChangeShapeType="1"/>
            </p:cNvSpPr>
            <p:nvPr/>
          </p:nvSpPr>
          <p:spPr bwMode="auto">
            <a:xfrm flipV="1">
              <a:off x="5711956" y="3256132"/>
              <a:ext cx="2112000" cy="0"/>
            </a:xfrm>
            <a:prstGeom prst="line">
              <a:avLst/>
            </a:prstGeom>
            <a:noFill/>
            <a:ln w="63500">
              <a:solidFill>
                <a:schemeClr val="accent1"/>
              </a:solidFill>
              <a:prstDash val="sysDot"/>
              <a:round/>
              <a:headEnd type="none" w="med" len="med"/>
              <a:tailEnd type="triangle" w="med" len="med"/>
            </a:ln>
          </p:spPr>
          <p:txBody>
            <a:bodyPr wrap="none" lIns="117235" tIns="58618" rIns="117235" bIns="58618" anchor="ctr"/>
            <a:lstStyle/>
            <a:p>
              <a:endParaRPr lang="zh-CN" altLang="en-US" sz="1600" b="1">
                <a:latin typeface="微软雅黑" pitchFamily="34" charset="-122"/>
                <a:ea typeface="微软雅黑" pitchFamily="34" charset="-122"/>
              </a:endParaRPr>
            </a:p>
          </p:txBody>
        </p:sp>
        <p:sp>
          <p:nvSpPr>
            <p:cNvPr id="21" name="Line 504"/>
            <p:cNvSpPr>
              <a:spLocks noChangeShapeType="1"/>
            </p:cNvSpPr>
            <p:nvPr/>
          </p:nvSpPr>
          <p:spPr bwMode="auto">
            <a:xfrm flipV="1">
              <a:off x="5947785" y="4632379"/>
              <a:ext cx="2373989" cy="0"/>
            </a:xfrm>
            <a:prstGeom prst="line">
              <a:avLst/>
            </a:prstGeom>
            <a:noFill/>
            <a:ln w="63500">
              <a:solidFill>
                <a:schemeClr val="accent1"/>
              </a:solidFill>
              <a:prstDash val="sysDot"/>
              <a:round/>
              <a:headEnd type="none" w="med" len="med"/>
              <a:tailEnd type="triangle" w="med" len="med"/>
            </a:ln>
          </p:spPr>
          <p:txBody>
            <a:bodyPr wrap="none" lIns="117235" tIns="58618" rIns="117235" bIns="58618" anchor="ctr"/>
            <a:lstStyle/>
            <a:p>
              <a:endParaRPr lang="zh-CN" altLang="en-US" sz="1600" b="1">
                <a:latin typeface="微软雅黑" pitchFamily="34" charset="-122"/>
                <a:ea typeface="微软雅黑" pitchFamily="34" charset="-122"/>
              </a:endParaRPr>
            </a:p>
          </p:txBody>
        </p:sp>
      </p:grpSp>
      <p:sp>
        <p:nvSpPr>
          <p:cNvPr id="55" name="矩形 54"/>
          <p:cNvSpPr/>
          <p:nvPr/>
        </p:nvSpPr>
        <p:spPr>
          <a:xfrm>
            <a:off x="7836147" y="3089495"/>
            <a:ext cx="2849894" cy="1349487"/>
          </a:xfrm>
          <a:prstGeom prst="rect">
            <a:avLst/>
          </a:prstGeom>
        </p:spPr>
        <p:txBody>
          <a:bodyPr wrap="square" lIns="117235" tIns="58618" rIns="117235" bIns="58618">
            <a:spAutoFit/>
          </a:bodyPr>
          <a:lstStyle/>
          <a:p>
            <a:pPr>
              <a:lnSpc>
                <a:spcPct val="125000"/>
              </a:lnSpc>
              <a:defRPr/>
            </a:pPr>
            <a:r>
              <a:rPr lang="zh-CN" altLang="en-US" sz="1600" b="1" dirty="0">
                <a:solidFill>
                  <a:srgbClr val="C00000"/>
                </a:solidFill>
                <a:latin typeface="微软雅黑" pitchFamily="34" charset="-122"/>
                <a:ea typeface="微软雅黑" pitchFamily="34" charset="-122"/>
                <a:sym typeface="微软雅黑" pitchFamily="34" charset="-122"/>
              </a:rPr>
              <a:t>规范走规程</a:t>
            </a:r>
            <a:r>
              <a:rPr lang="zh-CN" altLang="en-US" sz="1600" b="1" dirty="0">
                <a:latin typeface="微软雅黑" pitchFamily="34" charset="-122"/>
                <a:ea typeface="微软雅黑" pitchFamily="34" charset="-122"/>
                <a:sym typeface="微软雅黑" pitchFamily="34" charset="-122"/>
              </a:rPr>
              <a:t>（规范申报）</a:t>
            </a:r>
            <a:endParaRPr lang="en-US" altLang="zh-CN" sz="1600" b="1" dirty="0">
              <a:latin typeface="微软雅黑" pitchFamily="34" charset="-122"/>
              <a:ea typeface="微软雅黑" pitchFamily="34" charset="-122"/>
              <a:sym typeface="微软雅黑" pitchFamily="34" charset="-122"/>
            </a:endParaRPr>
          </a:p>
          <a:p>
            <a:pPr>
              <a:lnSpc>
                <a:spcPct val="125000"/>
              </a:lnSpc>
              <a:defRPr/>
            </a:pPr>
            <a:r>
              <a:rPr lang="zh-CN" altLang="en-US" sz="1600" b="1" dirty="0">
                <a:solidFill>
                  <a:srgbClr val="C00000"/>
                </a:solidFill>
                <a:latin typeface="微软雅黑" pitchFamily="34" charset="-122"/>
                <a:ea typeface="微软雅黑" pitchFamily="34" charset="-122"/>
                <a:sym typeface="微软雅黑" pitchFamily="34" charset="-122"/>
              </a:rPr>
              <a:t>总结出成果</a:t>
            </a:r>
            <a:r>
              <a:rPr lang="zh-CN" altLang="en-US" sz="1600" b="1" dirty="0">
                <a:latin typeface="微软雅黑" pitchFamily="34" charset="-122"/>
                <a:ea typeface="微软雅黑" pitchFamily="34" charset="-122"/>
                <a:sym typeface="微软雅黑" pitchFamily="34" charset="-122"/>
              </a:rPr>
              <a:t>（总结报告）</a:t>
            </a:r>
            <a:endParaRPr lang="en-US" altLang="zh-CN" sz="1600" b="1" dirty="0">
              <a:latin typeface="微软雅黑" pitchFamily="34" charset="-122"/>
              <a:ea typeface="微软雅黑" pitchFamily="34" charset="-122"/>
              <a:sym typeface="微软雅黑" pitchFamily="34" charset="-122"/>
            </a:endParaRPr>
          </a:p>
          <a:p>
            <a:pPr>
              <a:lnSpc>
                <a:spcPct val="125000"/>
              </a:lnSpc>
              <a:defRPr/>
            </a:pPr>
            <a:r>
              <a:rPr lang="zh-CN" altLang="en-US" sz="1600" b="1" dirty="0">
                <a:solidFill>
                  <a:srgbClr val="C00000"/>
                </a:solidFill>
                <a:latin typeface="微软雅黑" pitchFamily="34" charset="-122"/>
                <a:ea typeface="微软雅黑" pitchFamily="34" charset="-122"/>
                <a:sym typeface="微软雅黑" pitchFamily="34" charset="-122"/>
              </a:rPr>
              <a:t>应用见成效</a:t>
            </a:r>
            <a:r>
              <a:rPr lang="zh-CN" altLang="en-US" sz="1600" b="1" dirty="0">
                <a:latin typeface="微软雅黑" pitchFamily="34" charset="-122"/>
                <a:ea typeface="微软雅黑" pitchFamily="34" charset="-122"/>
                <a:sym typeface="微软雅黑" pitchFamily="34" charset="-122"/>
              </a:rPr>
              <a:t>（应用检验）</a:t>
            </a:r>
            <a:endParaRPr lang="en-US" altLang="zh-CN" sz="1600" b="1" dirty="0">
              <a:latin typeface="微软雅黑" pitchFamily="34" charset="-122"/>
              <a:ea typeface="微软雅黑" pitchFamily="34" charset="-122"/>
              <a:sym typeface="微软雅黑" pitchFamily="34" charset="-122"/>
            </a:endParaRPr>
          </a:p>
          <a:p>
            <a:pPr>
              <a:lnSpc>
                <a:spcPct val="125000"/>
              </a:lnSpc>
              <a:defRPr/>
            </a:pPr>
            <a:r>
              <a:rPr lang="zh-CN" altLang="en-US" sz="1600" b="1" dirty="0">
                <a:solidFill>
                  <a:srgbClr val="C00000"/>
                </a:solidFill>
                <a:latin typeface="微软雅黑" pitchFamily="34" charset="-122"/>
                <a:ea typeface="微软雅黑" pitchFamily="34" charset="-122"/>
                <a:sym typeface="微软雅黑" pitchFamily="34" charset="-122"/>
              </a:rPr>
              <a:t>坚持成文化</a:t>
            </a:r>
            <a:r>
              <a:rPr lang="zh-CN" altLang="en-US" sz="1600" b="1" dirty="0">
                <a:latin typeface="微软雅黑" pitchFamily="34" charset="-122"/>
                <a:ea typeface="微软雅黑" pitchFamily="34" charset="-122"/>
                <a:sym typeface="微软雅黑" pitchFamily="34" charset="-122"/>
              </a:rPr>
              <a:t>（品牌宣传）</a:t>
            </a:r>
            <a:endParaRPr lang="en-US" altLang="zh-CN" sz="1600" b="1" dirty="0">
              <a:latin typeface="微软雅黑" pitchFamily="34" charset="-122"/>
              <a:ea typeface="微软雅黑" pitchFamily="34" charset="-122"/>
              <a:sym typeface="微软雅黑" pitchFamily="34" charset="-122"/>
            </a:endParaRPr>
          </a:p>
        </p:txBody>
      </p:sp>
      <p:sp>
        <p:nvSpPr>
          <p:cNvPr id="56" name="矩形 55"/>
          <p:cNvSpPr/>
          <p:nvPr/>
        </p:nvSpPr>
        <p:spPr>
          <a:xfrm>
            <a:off x="5872367" y="4962522"/>
            <a:ext cx="4923195" cy="1349487"/>
          </a:xfrm>
          <a:prstGeom prst="rect">
            <a:avLst/>
          </a:prstGeom>
        </p:spPr>
        <p:txBody>
          <a:bodyPr wrap="square" lIns="117235" tIns="58618" rIns="117235" bIns="58618">
            <a:spAutoFit/>
          </a:bodyPr>
          <a:lstStyle/>
          <a:p>
            <a:r>
              <a:rPr lang="zh-CN" altLang="en-US" sz="1600" b="1" dirty="0">
                <a:solidFill>
                  <a:srgbClr val="C00000"/>
                </a:solidFill>
                <a:latin typeface="微软雅黑" pitchFamily="34" charset="-122"/>
                <a:ea typeface="微软雅黑" pitchFamily="34" charset="-122"/>
              </a:rPr>
              <a:t>行业调研</a:t>
            </a:r>
            <a:r>
              <a:rPr lang="zh-CN" altLang="en-US" sz="1600" dirty="0">
                <a:latin typeface="微软雅黑" panose="020B0503020204020204" pitchFamily="34" charset="-122"/>
                <a:ea typeface="微软雅黑" panose="020B0503020204020204" pitchFamily="34" charset="-122"/>
              </a:rPr>
              <a:t>：</a:t>
            </a:r>
            <a:r>
              <a:rPr lang="zh-CN" altLang="en-US" sz="1600" b="1" dirty="0">
                <a:latin typeface="微软雅黑" pitchFamily="34" charset="-122"/>
                <a:ea typeface="微软雅黑" pitchFamily="34" charset="-122"/>
              </a:rPr>
              <a:t>行业发展或产业发展规划</a:t>
            </a:r>
          </a:p>
          <a:p>
            <a:r>
              <a:rPr lang="zh-CN" altLang="en-US" sz="1600" b="1" dirty="0">
                <a:solidFill>
                  <a:srgbClr val="C00000"/>
                </a:solidFill>
                <a:latin typeface="微软雅黑" pitchFamily="34" charset="-122"/>
                <a:ea typeface="微软雅黑" pitchFamily="34" charset="-122"/>
              </a:rPr>
              <a:t>企业调研</a:t>
            </a:r>
            <a:r>
              <a:rPr lang="zh-CN" altLang="en-US" sz="1600" dirty="0">
                <a:latin typeface="微软雅黑" panose="020B0503020204020204" pitchFamily="34" charset="-122"/>
                <a:ea typeface="微软雅黑" panose="020B0503020204020204" pitchFamily="34" charset="-122"/>
              </a:rPr>
              <a:t>：</a:t>
            </a:r>
            <a:r>
              <a:rPr lang="zh-CN" altLang="en-US" sz="1600" b="1" dirty="0">
                <a:latin typeface="微软雅黑" pitchFamily="34" charset="-122"/>
                <a:ea typeface="微软雅黑" pitchFamily="34" charset="-122"/>
              </a:rPr>
              <a:t>学生主要就业领域选择代表</a:t>
            </a:r>
            <a:br>
              <a:rPr lang="zh-CN" altLang="en-US" sz="1600" b="1" dirty="0">
                <a:latin typeface="微软雅黑" pitchFamily="34" charset="-122"/>
                <a:ea typeface="微软雅黑" pitchFamily="34" charset="-122"/>
              </a:rPr>
            </a:br>
            <a:r>
              <a:rPr lang="zh-CN" altLang="en-US" sz="1600" b="1" dirty="0">
                <a:latin typeface="微软雅黑" pitchFamily="34" charset="-122"/>
                <a:ea typeface="微软雅黑" pitchFamily="34" charset="-122"/>
              </a:rPr>
              <a:t>         </a:t>
            </a:r>
            <a:r>
              <a:rPr lang="zh-CN" altLang="en-US" sz="1600" b="1" dirty="0" smtClean="0">
                <a:latin typeface="微软雅黑" pitchFamily="34" charset="-122"/>
                <a:ea typeface="微软雅黑" pitchFamily="34" charset="-122"/>
              </a:rPr>
              <a:t>        先进</a:t>
            </a:r>
            <a:r>
              <a:rPr lang="zh-CN" altLang="en-US" sz="1600" b="1" dirty="0">
                <a:latin typeface="微软雅黑" pitchFamily="34" charset="-122"/>
                <a:ea typeface="微软雅黑" pitchFamily="34" charset="-122"/>
              </a:rPr>
              <a:t>生产力方向的企业</a:t>
            </a:r>
          </a:p>
          <a:p>
            <a:r>
              <a:rPr lang="zh-CN" altLang="en-US" sz="1600" b="1" dirty="0">
                <a:solidFill>
                  <a:srgbClr val="C00000"/>
                </a:solidFill>
                <a:latin typeface="微软雅黑" pitchFamily="34" charset="-122"/>
                <a:ea typeface="微软雅黑" pitchFamily="34" charset="-122"/>
              </a:rPr>
              <a:t>学校调研</a:t>
            </a:r>
            <a:r>
              <a:rPr lang="zh-CN" altLang="en-US" sz="1600" dirty="0">
                <a:latin typeface="微软雅黑" panose="020B0503020204020204" pitchFamily="34" charset="-122"/>
                <a:ea typeface="微软雅黑" panose="020B0503020204020204" pitchFamily="34" charset="-122"/>
              </a:rPr>
              <a:t>：</a:t>
            </a:r>
            <a:r>
              <a:rPr lang="zh-CN" altLang="en-US" sz="1600" b="1" dirty="0">
                <a:latin typeface="微软雅黑" pitchFamily="34" charset="-122"/>
                <a:ea typeface="微软雅黑" pitchFamily="34" charset="-122"/>
              </a:rPr>
              <a:t>调研开设相同专业的学校</a:t>
            </a:r>
          </a:p>
          <a:p>
            <a:r>
              <a:rPr lang="zh-CN" altLang="en-US" sz="1600" b="1" dirty="0">
                <a:solidFill>
                  <a:srgbClr val="C00000"/>
                </a:solidFill>
                <a:latin typeface="微软雅黑" pitchFamily="34" charset="-122"/>
                <a:ea typeface="微软雅黑" pitchFamily="34" charset="-122"/>
              </a:rPr>
              <a:t>学生调研</a:t>
            </a:r>
            <a:r>
              <a:rPr lang="zh-CN" altLang="en-US" sz="1600" dirty="0">
                <a:latin typeface="微软雅黑" panose="020B0503020204020204" pitchFamily="34" charset="-122"/>
                <a:ea typeface="微软雅黑" panose="020B0503020204020204" pitchFamily="34" charset="-122"/>
              </a:rPr>
              <a:t>：</a:t>
            </a:r>
            <a:r>
              <a:rPr lang="zh-CN" altLang="en-US" sz="1600" b="1" dirty="0">
                <a:latin typeface="微软雅黑" pitchFamily="34" charset="-122"/>
                <a:ea typeface="微软雅黑" pitchFamily="34" charset="-122"/>
              </a:rPr>
              <a:t>毕业生对口就业好的部分</a:t>
            </a:r>
          </a:p>
        </p:txBody>
      </p:sp>
      <p:sp>
        <p:nvSpPr>
          <p:cNvPr id="57"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08</a:t>
            </a:r>
            <a:endParaRPr lang="zh-CN" altLang="en-US" sz="1600" b="1" dirty="0">
              <a:solidFill>
                <a:prstClr val="white"/>
              </a:solidFill>
            </a:endParaRPr>
          </a:p>
        </p:txBody>
      </p:sp>
    </p:spTree>
    <p:extLst>
      <p:ext uri="{BB962C8B-B14F-4D97-AF65-F5344CB8AC3E}">
        <p14:creationId xmlns:p14="http://schemas.microsoft.com/office/powerpoint/2010/main" val="2229968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72612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占位符 20"/>
          <p:cNvSpPr txBox="1">
            <a:spLocks/>
          </p:cNvSpPr>
          <p:nvPr/>
        </p:nvSpPr>
        <p:spPr>
          <a:xfrm>
            <a:off x="8972549" y="216486"/>
            <a:ext cx="2725751" cy="459419"/>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smtClean="0">
                <a:solidFill>
                  <a:prstClr val="black"/>
                </a:solidFill>
              </a:rPr>
              <a:t>三、八大建设工程</a:t>
            </a:r>
            <a:endParaRPr lang="zh-CN" altLang="en-US" b="1" dirty="0">
              <a:solidFill>
                <a:prstClr val="black"/>
              </a:solidFill>
            </a:endParaRPr>
          </a:p>
        </p:txBody>
      </p:sp>
      <p:sp>
        <p:nvSpPr>
          <p:cNvPr id="11" name="TextBox 10"/>
          <p:cNvSpPr txBox="1"/>
          <p:nvPr/>
        </p:nvSpPr>
        <p:spPr>
          <a:xfrm>
            <a:off x="2240859" y="1363223"/>
            <a:ext cx="7378943" cy="2308324"/>
          </a:xfrm>
          <a:prstGeom prst="rect">
            <a:avLst/>
          </a:prstGeom>
          <a:noFill/>
        </p:spPr>
        <p:txBody>
          <a:bodyPr wrap="none" rtlCol="0">
            <a:spAutoFit/>
          </a:bodyPr>
          <a:lstStyle/>
          <a:p>
            <a:pPr>
              <a:lnSpc>
                <a:spcPct val="150000"/>
              </a:lnSpc>
              <a:defRPr/>
            </a:pPr>
            <a:r>
              <a:rPr lang="zh-CN" altLang="en-US" sz="2400" b="1" kern="0" dirty="0">
                <a:latin typeface="微软雅黑" pitchFamily="34" charset="-122"/>
                <a:ea typeface="微软雅黑" pitchFamily="34" charset="-122"/>
              </a:rPr>
              <a:t>（一）、管理提升工程        </a:t>
            </a:r>
            <a:r>
              <a:rPr lang="zh-CN" altLang="en-US" sz="2400" b="1" kern="0" dirty="0" smtClean="0">
                <a:latin typeface="微软雅黑" pitchFamily="34" charset="-122"/>
                <a:ea typeface="微软雅黑" pitchFamily="34" charset="-122"/>
              </a:rPr>
              <a:t> （</a:t>
            </a:r>
            <a:r>
              <a:rPr lang="zh-CN" altLang="en-US" sz="2400" b="1" kern="0" dirty="0">
                <a:latin typeface="微软雅黑" pitchFamily="34" charset="-122"/>
                <a:ea typeface="微软雅黑" pitchFamily="34" charset="-122"/>
              </a:rPr>
              <a:t>二）、</a:t>
            </a:r>
            <a:r>
              <a:rPr lang="zh-CN" altLang="en-US" sz="2400" b="1" kern="0" dirty="0" smtClean="0">
                <a:latin typeface="微软雅黑" pitchFamily="34" charset="-122"/>
                <a:ea typeface="微软雅黑" pitchFamily="34" charset="-122"/>
              </a:rPr>
              <a:t>机制创新工程</a:t>
            </a:r>
            <a:endParaRPr lang="en-US" altLang="zh-CN" sz="2400" b="1" kern="0" dirty="0">
              <a:latin typeface="微软雅黑" pitchFamily="34" charset="-122"/>
              <a:ea typeface="微软雅黑" pitchFamily="34" charset="-122"/>
            </a:endParaRPr>
          </a:p>
          <a:p>
            <a:pPr>
              <a:lnSpc>
                <a:spcPct val="150000"/>
              </a:lnSpc>
              <a:defRPr/>
            </a:pPr>
            <a:r>
              <a:rPr lang="zh-CN" altLang="en-US" sz="2400" b="1" kern="0" dirty="0">
                <a:latin typeface="微软雅黑" pitchFamily="34" charset="-122"/>
                <a:ea typeface="微软雅黑" pitchFamily="34" charset="-122"/>
              </a:rPr>
              <a:t>（三）、</a:t>
            </a:r>
            <a:r>
              <a:rPr lang="zh-CN" altLang="en-US" sz="2400" b="1" kern="0" dirty="0" smtClean="0">
                <a:latin typeface="微软雅黑" pitchFamily="34" charset="-122"/>
                <a:ea typeface="微软雅黑" pitchFamily="34" charset="-122"/>
              </a:rPr>
              <a:t>专业建设工程         </a:t>
            </a:r>
            <a:r>
              <a:rPr lang="zh-CN" altLang="en-US" sz="2400" b="1" kern="0" dirty="0">
                <a:latin typeface="微软雅黑" pitchFamily="34" charset="-122"/>
                <a:ea typeface="微软雅黑" pitchFamily="34" charset="-122"/>
              </a:rPr>
              <a:t>（四）、</a:t>
            </a:r>
            <a:r>
              <a:rPr lang="zh-CN" altLang="en-US" sz="2400" b="1" kern="0" dirty="0" smtClean="0">
                <a:latin typeface="微软雅黑" pitchFamily="34" charset="-122"/>
                <a:ea typeface="微软雅黑" pitchFamily="34" charset="-122"/>
              </a:rPr>
              <a:t>师资提升工程</a:t>
            </a:r>
            <a:endParaRPr lang="en-US" altLang="zh-CN" sz="2400" b="1" kern="0" dirty="0" smtClean="0">
              <a:latin typeface="微软雅黑" pitchFamily="34" charset="-122"/>
              <a:ea typeface="微软雅黑" pitchFamily="34" charset="-122"/>
            </a:endParaRPr>
          </a:p>
          <a:p>
            <a:pPr>
              <a:lnSpc>
                <a:spcPct val="150000"/>
              </a:lnSpc>
              <a:defRPr/>
            </a:pPr>
            <a:r>
              <a:rPr lang="zh-CN" altLang="en-US" sz="2400" b="1" kern="0" dirty="0">
                <a:latin typeface="微软雅黑" pitchFamily="34" charset="-122"/>
                <a:ea typeface="微软雅黑" pitchFamily="34" charset="-122"/>
              </a:rPr>
              <a:t>（五）、教学</a:t>
            </a:r>
            <a:r>
              <a:rPr lang="zh-CN" altLang="en-US" sz="2400" b="1" kern="0" dirty="0" smtClean="0">
                <a:latin typeface="微软雅黑" pitchFamily="34" charset="-122"/>
                <a:ea typeface="微软雅黑" pitchFamily="34" charset="-122"/>
              </a:rPr>
              <a:t>改革工程         （</a:t>
            </a:r>
            <a:r>
              <a:rPr lang="zh-CN" altLang="en-US" sz="2400" b="1" kern="0" dirty="0">
                <a:latin typeface="微软雅黑" pitchFamily="34" charset="-122"/>
                <a:ea typeface="微软雅黑" pitchFamily="34" charset="-122"/>
              </a:rPr>
              <a:t>六）、实</a:t>
            </a:r>
            <a:r>
              <a:rPr lang="zh-CN" altLang="en-US" sz="2400" b="1" kern="0" dirty="0" smtClean="0">
                <a:latin typeface="微软雅黑" pitchFamily="34" charset="-122"/>
                <a:ea typeface="微软雅黑" pitchFamily="34" charset="-122"/>
              </a:rPr>
              <a:t>训建设工程</a:t>
            </a:r>
            <a:endParaRPr lang="en-US" altLang="zh-CN" sz="2400" b="1" kern="0" dirty="0" smtClean="0">
              <a:latin typeface="微软雅黑" pitchFamily="34" charset="-122"/>
              <a:ea typeface="微软雅黑" pitchFamily="34" charset="-122"/>
            </a:endParaRPr>
          </a:p>
          <a:p>
            <a:pPr>
              <a:lnSpc>
                <a:spcPct val="150000"/>
              </a:lnSpc>
              <a:defRPr/>
            </a:pPr>
            <a:r>
              <a:rPr lang="zh-CN" altLang="en-US" sz="2400" b="1" kern="0" dirty="0">
                <a:latin typeface="微软雅黑" pitchFamily="34" charset="-122"/>
                <a:ea typeface="微软雅黑" pitchFamily="34" charset="-122"/>
              </a:rPr>
              <a:t>（七）、信息化</a:t>
            </a:r>
            <a:r>
              <a:rPr lang="zh-CN" altLang="en-US" sz="2400" b="1" kern="0" dirty="0" smtClean="0">
                <a:latin typeface="微软雅黑" pitchFamily="34" charset="-122"/>
                <a:ea typeface="微软雅黑" pitchFamily="34" charset="-122"/>
              </a:rPr>
              <a:t>建设</a:t>
            </a:r>
            <a:r>
              <a:rPr lang="zh-CN" altLang="en-US" sz="2400" b="1" kern="0" dirty="0">
                <a:latin typeface="微软雅黑" pitchFamily="34" charset="-122"/>
                <a:ea typeface="微软雅黑" pitchFamily="34" charset="-122"/>
              </a:rPr>
              <a:t>工程      </a:t>
            </a:r>
            <a:r>
              <a:rPr lang="zh-CN" altLang="en-US" sz="2400" b="1" kern="0" dirty="0" smtClean="0">
                <a:latin typeface="微软雅黑" pitchFamily="34" charset="-122"/>
                <a:ea typeface="微软雅黑" pitchFamily="34" charset="-122"/>
              </a:rPr>
              <a:t>（</a:t>
            </a:r>
            <a:r>
              <a:rPr lang="zh-CN" altLang="en-US" sz="2400" b="1" kern="0" dirty="0">
                <a:latin typeface="微软雅黑" pitchFamily="34" charset="-122"/>
                <a:ea typeface="微软雅黑" pitchFamily="34" charset="-122"/>
              </a:rPr>
              <a:t>八）、服务</a:t>
            </a:r>
            <a:r>
              <a:rPr lang="zh-CN" altLang="en-US" sz="2400" b="1" kern="0" dirty="0" smtClean="0">
                <a:latin typeface="微软雅黑" pitchFamily="34" charset="-122"/>
                <a:ea typeface="微软雅黑" pitchFamily="34" charset="-122"/>
              </a:rPr>
              <a:t>能力工程</a:t>
            </a:r>
            <a:endParaRPr lang="en-US" altLang="zh-CN" sz="2400" b="1" kern="0" dirty="0" smtClean="0">
              <a:latin typeface="微软雅黑" pitchFamily="34" charset="-122"/>
              <a:ea typeface="微软雅黑" pitchFamily="34" charset="-122"/>
            </a:endParaRPr>
          </a:p>
        </p:txBody>
      </p:sp>
      <p:sp>
        <p:nvSpPr>
          <p:cNvPr id="13" name="TextBox 12"/>
          <p:cNvSpPr txBox="1"/>
          <p:nvPr/>
        </p:nvSpPr>
        <p:spPr>
          <a:xfrm>
            <a:off x="3246419" y="4066462"/>
            <a:ext cx="5703438" cy="1338828"/>
          </a:xfrm>
          <a:prstGeom prst="rect">
            <a:avLst/>
          </a:prstGeom>
          <a:noFill/>
        </p:spPr>
        <p:txBody>
          <a:bodyPr wrap="square" rtlCol="0">
            <a:spAutoFit/>
          </a:bodyPr>
          <a:lstStyle/>
          <a:p>
            <a:pPr marL="285750" indent="-285750">
              <a:lnSpc>
                <a:spcPct val="150000"/>
              </a:lnSpc>
              <a:buClr>
                <a:schemeClr val="accent4">
                  <a:lumMod val="75000"/>
                </a:schemeClr>
              </a:buClr>
              <a:buFont typeface="Wingdings" pitchFamily="2" charset="2"/>
              <a:buChar char="ü"/>
            </a:pPr>
            <a:r>
              <a:rPr lang="zh-CN" altLang="en-US" dirty="0">
                <a:latin typeface="微软雅黑" pitchFamily="34" charset="-122"/>
                <a:ea typeface="微软雅黑" pitchFamily="34" charset="-122"/>
              </a:rPr>
              <a:t>有效解决学校招生</a:t>
            </a:r>
            <a:r>
              <a:rPr lang="zh-CN" altLang="en-US" dirty="0" smtClean="0">
                <a:latin typeface="微软雅黑" pitchFamily="34" charset="-122"/>
                <a:ea typeface="微软雅黑" pitchFamily="34" charset="-122"/>
              </a:rPr>
              <a:t>难题      有效</a:t>
            </a:r>
            <a:r>
              <a:rPr lang="zh-CN" altLang="en-US" dirty="0">
                <a:latin typeface="微软雅黑" pitchFamily="34" charset="-122"/>
                <a:ea typeface="微软雅黑" pitchFamily="34" charset="-122"/>
              </a:rPr>
              <a:t>提升实习就业</a:t>
            </a:r>
            <a:r>
              <a:rPr lang="zh-CN" altLang="en-US" dirty="0" smtClean="0">
                <a:latin typeface="微软雅黑" pitchFamily="34" charset="-122"/>
                <a:ea typeface="微软雅黑" pitchFamily="34" charset="-122"/>
              </a:rPr>
              <a:t>质量</a:t>
            </a:r>
            <a:endParaRPr lang="en-US" altLang="zh-CN" dirty="0">
              <a:latin typeface="微软雅黑" pitchFamily="34" charset="-122"/>
              <a:ea typeface="微软雅黑" pitchFamily="34" charset="-122"/>
            </a:endParaRPr>
          </a:p>
          <a:p>
            <a:pPr marL="285750" indent="-285750">
              <a:lnSpc>
                <a:spcPct val="150000"/>
              </a:lnSpc>
              <a:buClr>
                <a:schemeClr val="accent4">
                  <a:lumMod val="75000"/>
                </a:schemeClr>
              </a:buClr>
              <a:buFont typeface="Wingdings" pitchFamily="2" charset="2"/>
              <a:buChar char="ü"/>
            </a:pPr>
            <a:r>
              <a:rPr lang="zh-CN" altLang="en-US" dirty="0" smtClean="0">
                <a:latin typeface="微软雅黑" pitchFamily="34" charset="-122"/>
                <a:ea typeface="微软雅黑" pitchFamily="34" charset="-122"/>
              </a:rPr>
              <a:t>有效</a:t>
            </a:r>
            <a:r>
              <a:rPr lang="zh-CN" altLang="en-US" dirty="0">
                <a:latin typeface="微软雅黑" pitchFamily="34" charset="-122"/>
                <a:ea typeface="微软雅黑" pitchFamily="34" charset="-122"/>
              </a:rPr>
              <a:t>提高师资队伍</a:t>
            </a:r>
            <a:r>
              <a:rPr lang="zh-CN" altLang="en-US" dirty="0" smtClean="0">
                <a:latin typeface="微软雅黑" pitchFamily="34" charset="-122"/>
                <a:ea typeface="微软雅黑" pitchFamily="34" charset="-122"/>
              </a:rPr>
              <a:t>水平</a:t>
            </a:r>
            <a:r>
              <a:rPr lang="en-US" altLang="zh-CN" dirty="0">
                <a:latin typeface="微软雅黑" pitchFamily="34" charset="-122"/>
                <a:ea typeface="微软雅黑" pitchFamily="34" charset="-122"/>
              </a:rPr>
              <a:t> </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有效</a:t>
            </a:r>
            <a:r>
              <a:rPr lang="zh-CN" altLang="en-US" dirty="0">
                <a:latin typeface="微软雅黑" pitchFamily="34" charset="-122"/>
                <a:ea typeface="微软雅黑" pitchFamily="34" charset="-122"/>
              </a:rPr>
              <a:t>助推学校管理</a:t>
            </a:r>
            <a:r>
              <a:rPr lang="zh-CN" altLang="en-US" dirty="0" smtClean="0">
                <a:latin typeface="微软雅黑" pitchFamily="34" charset="-122"/>
                <a:ea typeface="微软雅黑" pitchFamily="34" charset="-122"/>
              </a:rPr>
              <a:t>革新</a:t>
            </a:r>
            <a:endParaRPr lang="en-US" altLang="zh-CN" dirty="0" smtClean="0">
              <a:latin typeface="微软雅黑" pitchFamily="34" charset="-122"/>
              <a:ea typeface="微软雅黑" pitchFamily="34" charset="-122"/>
            </a:endParaRPr>
          </a:p>
          <a:p>
            <a:pPr marL="285750" indent="-285750">
              <a:lnSpc>
                <a:spcPct val="150000"/>
              </a:lnSpc>
              <a:buClr>
                <a:schemeClr val="accent4">
                  <a:lumMod val="75000"/>
                </a:schemeClr>
              </a:buClr>
              <a:buFont typeface="Wingdings" pitchFamily="2" charset="2"/>
              <a:buChar char="ü"/>
            </a:pPr>
            <a:r>
              <a:rPr lang="zh-CN" altLang="en-US" dirty="0" smtClean="0">
                <a:latin typeface="微软雅黑" pitchFamily="34" charset="-122"/>
                <a:ea typeface="微软雅黑" pitchFamily="34" charset="-122"/>
              </a:rPr>
              <a:t>实现人才培养精准供给</a:t>
            </a:r>
            <a:r>
              <a:rPr lang="en-US" altLang="zh-CN" dirty="0">
                <a:latin typeface="微软雅黑" pitchFamily="34" charset="-122"/>
                <a:ea typeface="微软雅黑" pitchFamily="34" charset="-122"/>
              </a:rPr>
              <a:t> </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有效</a:t>
            </a:r>
            <a:r>
              <a:rPr lang="zh-CN" altLang="en-US" dirty="0">
                <a:latin typeface="微软雅黑" pitchFamily="34" charset="-122"/>
                <a:ea typeface="微软雅黑" pitchFamily="34" charset="-122"/>
              </a:rPr>
              <a:t>推进产教深度</a:t>
            </a:r>
            <a:r>
              <a:rPr lang="zh-CN" altLang="en-US" dirty="0" smtClean="0">
                <a:latin typeface="微软雅黑" pitchFamily="34" charset="-122"/>
                <a:ea typeface="微软雅黑" pitchFamily="34" charset="-122"/>
              </a:rPr>
              <a:t>融合</a:t>
            </a:r>
            <a:endParaRPr lang="en-US" altLang="zh-CN" dirty="0" smtClean="0"/>
          </a:p>
        </p:txBody>
      </p:sp>
      <p:sp>
        <p:nvSpPr>
          <p:cNvPr id="10"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09</a:t>
            </a:r>
            <a:endParaRPr lang="zh-CN" altLang="en-US" sz="1600" b="1" dirty="0">
              <a:solidFill>
                <a:prstClr val="white"/>
              </a:solidFill>
            </a:endParaRPr>
          </a:p>
        </p:txBody>
      </p:sp>
    </p:spTree>
    <p:extLst>
      <p:ext uri="{BB962C8B-B14F-4D97-AF65-F5344CB8AC3E}">
        <p14:creationId xmlns:p14="http://schemas.microsoft.com/office/powerpoint/2010/main" val="2229968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7854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MH_Other_5"/>
          <p:cNvSpPr>
            <a:spLocks noChangeArrowheads="1"/>
          </p:cNvSpPr>
          <p:nvPr>
            <p:custDataLst>
              <p:tags r:id="rId1"/>
            </p:custDataLst>
          </p:nvPr>
        </p:nvSpPr>
        <p:spPr bwMode="auto">
          <a:xfrm>
            <a:off x="203469" y="747643"/>
            <a:ext cx="3129894" cy="531944"/>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a:solidFill>
                  <a:srgbClr val="FFFFFF"/>
                </a:solidFill>
                <a:ea typeface="微软雅黑" pitchFamily="34" charset="-122"/>
              </a:rPr>
              <a:t>（一</a:t>
            </a:r>
            <a:r>
              <a:rPr lang="zh-CN" altLang="en-US" sz="2000" b="1" dirty="0" smtClean="0">
                <a:solidFill>
                  <a:srgbClr val="FFFFFF"/>
                </a:solidFill>
                <a:ea typeface="微软雅黑" pitchFamily="34" charset="-122"/>
              </a:rPr>
              <a:t>） 管理</a:t>
            </a:r>
            <a:r>
              <a:rPr lang="zh-CN" altLang="en-US" sz="2000" b="1" dirty="0">
                <a:solidFill>
                  <a:srgbClr val="FFFFFF"/>
                </a:solidFill>
                <a:ea typeface="微软雅黑" pitchFamily="34" charset="-122"/>
              </a:rPr>
              <a:t>提升工程</a:t>
            </a:r>
          </a:p>
        </p:txBody>
      </p:sp>
      <p:pic>
        <p:nvPicPr>
          <p:cNvPr id="10"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2035" y="2662870"/>
            <a:ext cx="5793569" cy="3852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矩形 10"/>
          <p:cNvSpPr/>
          <p:nvPr/>
        </p:nvSpPr>
        <p:spPr>
          <a:xfrm>
            <a:off x="-162584" y="2018414"/>
            <a:ext cx="6199086" cy="461665"/>
          </a:xfrm>
          <a:prstGeom prst="rect">
            <a:avLst/>
          </a:prstGeom>
        </p:spPr>
        <p:txBody>
          <a:bodyPr wrap="square">
            <a:spAutoFit/>
          </a:bodyPr>
          <a:lstStyle/>
          <a:p>
            <a:pPr indent="355600">
              <a:lnSpc>
                <a:spcPct val="150000"/>
              </a:lnSpc>
            </a:pPr>
            <a:r>
              <a:rPr lang="zh-CN" altLang="en-US" sz="1600" b="1" dirty="0">
                <a:latin typeface="微软雅黑" pitchFamily="34" charset="-122"/>
                <a:ea typeface="微软雅黑" pitchFamily="34" charset="-122"/>
              </a:rPr>
              <a:t>解决思路：管理咨询服务、运用信息化手段提升学校管理水平</a:t>
            </a:r>
          </a:p>
        </p:txBody>
      </p:sp>
      <p:sp>
        <p:nvSpPr>
          <p:cNvPr id="12" name="矩形 11"/>
          <p:cNvSpPr/>
          <p:nvPr/>
        </p:nvSpPr>
        <p:spPr>
          <a:xfrm>
            <a:off x="-162584" y="1323314"/>
            <a:ext cx="2577775" cy="507831"/>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1. </a:t>
            </a:r>
            <a:r>
              <a:rPr lang="zh-CN" altLang="en-US" b="1" dirty="0" smtClean="0">
                <a:solidFill>
                  <a:srgbClr val="C00000"/>
                </a:solidFill>
                <a:latin typeface="微软雅黑" pitchFamily="34" charset="-122"/>
                <a:ea typeface="微软雅黑" pitchFamily="34" charset="-122"/>
              </a:rPr>
              <a:t>管理体系构建</a:t>
            </a:r>
            <a:endParaRPr lang="zh-CN" altLang="en-US" b="1" dirty="0">
              <a:solidFill>
                <a:srgbClr val="C00000"/>
              </a:solidFill>
              <a:latin typeface="微软雅黑" pitchFamily="34" charset="-122"/>
              <a:ea typeface="微软雅黑" pitchFamily="34" charset="-122"/>
            </a:endParaRPr>
          </a:p>
        </p:txBody>
      </p:sp>
      <p:grpSp>
        <p:nvGrpSpPr>
          <p:cNvPr id="13" name="组合 12"/>
          <p:cNvGrpSpPr/>
          <p:nvPr/>
        </p:nvGrpSpPr>
        <p:grpSpPr>
          <a:xfrm>
            <a:off x="5974273" y="1709696"/>
            <a:ext cx="6103399" cy="4050997"/>
            <a:chOff x="1985900" y="1489348"/>
            <a:chExt cx="5347424" cy="3246437"/>
          </a:xfrm>
        </p:grpSpPr>
        <p:sp>
          <p:nvSpPr>
            <p:cNvPr id="14" name="MH_Other_1"/>
            <p:cNvSpPr>
              <a:spLocks/>
            </p:cNvSpPr>
            <p:nvPr>
              <p:custDataLst>
                <p:tags r:id="rId2"/>
              </p:custDataLst>
            </p:nvPr>
          </p:nvSpPr>
          <p:spPr bwMode="auto">
            <a:xfrm>
              <a:off x="3403600" y="1508398"/>
              <a:ext cx="1125538" cy="2000250"/>
            </a:xfrm>
            <a:custGeom>
              <a:avLst/>
              <a:gdLst>
                <a:gd name="T0" fmla="*/ 0 w 864"/>
                <a:gd name="T1" fmla="*/ 2147483647 h 1536"/>
                <a:gd name="T2" fmla="*/ 2147483647 w 864"/>
                <a:gd name="T3" fmla="*/ 2147483647 h 1536"/>
                <a:gd name="T4" fmla="*/ 2147483647 w 864"/>
                <a:gd name="T5" fmla="*/ 2147483647 h 1536"/>
                <a:gd name="T6" fmla="*/ 2147483647 w 864"/>
                <a:gd name="T7" fmla="*/ 0 h 1536"/>
                <a:gd name="T8" fmla="*/ 0 w 864"/>
                <a:gd name="T9" fmla="*/ 2147483647 h 15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64" h="1536">
                  <a:moveTo>
                    <a:pt x="0" y="768"/>
                  </a:moveTo>
                  <a:lnTo>
                    <a:pt x="432" y="1536"/>
                  </a:lnTo>
                  <a:lnTo>
                    <a:pt x="864" y="768"/>
                  </a:lnTo>
                  <a:lnTo>
                    <a:pt x="432" y="0"/>
                  </a:lnTo>
                  <a:lnTo>
                    <a:pt x="0" y="768"/>
                  </a:lnTo>
                  <a:close/>
                </a:path>
              </a:pathLst>
            </a:custGeom>
            <a:gradFill>
              <a:gsLst>
                <a:gs pos="100000">
                  <a:srgbClr val="B2E8C9"/>
                </a:gs>
                <a:gs pos="0">
                  <a:srgbClr val="5ECE91"/>
                </a:gs>
              </a:gsLst>
              <a:lin ang="16200000" scaled="0"/>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eaLnBrk="1" fontAlgn="auto" hangingPunct="1">
                <a:spcBef>
                  <a:spcPts val="0"/>
                </a:spcBef>
                <a:spcAft>
                  <a:spcPts val="0"/>
                </a:spcAft>
                <a:defRPr/>
              </a:pPr>
              <a:endParaRPr lang="zh-CN" altLang="en-US" sz="2400" dirty="0">
                <a:latin typeface="微软雅黑" pitchFamily="34" charset="-122"/>
              </a:endParaRPr>
            </a:p>
          </p:txBody>
        </p:sp>
        <p:sp>
          <p:nvSpPr>
            <p:cNvPr id="15" name="MH_SubTitle_1"/>
            <p:cNvSpPr txBox="1">
              <a:spLocks noChangeArrowheads="1"/>
            </p:cNvSpPr>
            <p:nvPr>
              <p:custDataLst>
                <p:tags r:id="rId3"/>
              </p:custDataLst>
            </p:nvPr>
          </p:nvSpPr>
          <p:spPr bwMode="auto">
            <a:xfrm>
              <a:off x="1985900" y="1994510"/>
              <a:ext cx="21605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Arial Narrow" pitchFamily="34" charset="0"/>
                  <a:ea typeface="宋体" charset="-122"/>
                </a:defRPr>
              </a:lvl1pPr>
              <a:lvl2pPr marL="742950" indent="-285750">
                <a:defRPr>
                  <a:solidFill>
                    <a:schemeClr val="tx1"/>
                  </a:solidFill>
                  <a:latin typeface="Arial Narrow" pitchFamily="34" charset="0"/>
                  <a:ea typeface="宋体" charset="-122"/>
                </a:defRPr>
              </a:lvl2pPr>
              <a:lvl3pPr marL="1143000" indent="-228600">
                <a:defRPr>
                  <a:solidFill>
                    <a:schemeClr val="tx1"/>
                  </a:solidFill>
                  <a:latin typeface="Arial Narrow" pitchFamily="34" charset="0"/>
                  <a:ea typeface="宋体" charset="-122"/>
                </a:defRPr>
              </a:lvl3pPr>
              <a:lvl4pPr marL="1600200" indent="-228600">
                <a:defRPr>
                  <a:solidFill>
                    <a:schemeClr val="tx1"/>
                  </a:solidFill>
                  <a:latin typeface="Arial Narrow" pitchFamily="34" charset="0"/>
                  <a:ea typeface="宋体" charset="-122"/>
                </a:defRPr>
              </a:lvl4pPr>
              <a:lvl5pPr marL="2057400" indent="-228600">
                <a:defRPr>
                  <a:solidFill>
                    <a:schemeClr val="tx1"/>
                  </a:solidFill>
                  <a:latin typeface="Arial Narrow" pitchFamily="34" charset="0"/>
                  <a:ea typeface="宋体" charset="-122"/>
                </a:defRPr>
              </a:lvl5pPr>
              <a:lvl6pPr marL="2514600" indent="-228600" eaLnBrk="0" fontAlgn="base" hangingPunct="0">
                <a:spcBef>
                  <a:spcPct val="0"/>
                </a:spcBef>
                <a:spcAft>
                  <a:spcPct val="0"/>
                </a:spcAft>
                <a:defRPr>
                  <a:solidFill>
                    <a:schemeClr val="tx1"/>
                  </a:solidFill>
                  <a:latin typeface="Arial Narrow" pitchFamily="34" charset="0"/>
                  <a:ea typeface="宋体" charset="-122"/>
                </a:defRPr>
              </a:lvl6pPr>
              <a:lvl7pPr marL="2971800" indent="-228600" eaLnBrk="0" fontAlgn="base" hangingPunct="0">
                <a:spcBef>
                  <a:spcPct val="0"/>
                </a:spcBef>
                <a:spcAft>
                  <a:spcPct val="0"/>
                </a:spcAft>
                <a:defRPr>
                  <a:solidFill>
                    <a:schemeClr val="tx1"/>
                  </a:solidFill>
                  <a:latin typeface="Arial Narrow" pitchFamily="34" charset="0"/>
                  <a:ea typeface="宋体" charset="-122"/>
                </a:defRPr>
              </a:lvl7pPr>
              <a:lvl8pPr marL="3429000" indent="-228600" eaLnBrk="0" fontAlgn="base" hangingPunct="0">
                <a:spcBef>
                  <a:spcPct val="0"/>
                </a:spcBef>
                <a:spcAft>
                  <a:spcPct val="0"/>
                </a:spcAft>
                <a:defRPr>
                  <a:solidFill>
                    <a:schemeClr val="tx1"/>
                  </a:solidFill>
                  <a:latin typeface="Arial Narrow" pitchFamily="34" charset="0"/>
                  <a:ea typeface="宋体" charset="-122"/>
                </a:defRPr>
              </a:lvl8pPr>
              <a:lvl9pPr marL="3886200" indent="-228600" eaLnBrk="0" fontAlgn="base" hangingPunct="0">
                <a:spcBef>
                  <a:spcPct val="0"/>
                </a:spcBef>
                <a:spcAft>
                  <a:spcPct val="0"/>
                </a:spcAft>
                <a:defRPr>
                  <a:solidFill>
                    <a:schemeClr val="tx1"/>
                  </a:solidFill>
                  <a:latin typeface="Arial Narrow" pitchFamily="34" charset="0"/>
                  <a:ea typeface="宋体" charset="-122"/>
                </a:defRPr>
              </a:lvl9pPr>
            </a:lstStyle>
            <a:p>
              <a:pPr algn="ctr" eaLnBrk="1" hangingPunct="1">
                <a:lnSpc>
                  <a:spcPct val="140000"/>
                </a:lnSpc>
              </a:pPr>
              <a:r>
                <a:rPr lang="zh-CN" altLang="en-US" b="1" dirty="0" smtClean="0">
                  <a:latin typeface="微软雅黑" pitchFamily="34" charset="-122"/>
                  <a:ea typeface="微软雅黑" pitchFamily="34" charset="-122"/>
                </a:rPr>
                <a:t>管理制度提升</a:t>
              </a:r>
              <a:endParaRPr lang="en-US" altLang="zh-CN" b="1" dirty="0">
                <a:latin typeface="微软雅黑" pitchFamily="34" charset="-122"/>
                <a:ea typeface="微软雅黑" pitchFamily="34" charset="-122"/>
              </a:endParaRPr>
            </a:p>
          </p:txBody>
        </p:sp>
        <p:cxnSp>
          <p:nvCxnSpPr>
            <p:cNvPr id="16" name="MH_Other_2"/>
            <p:cNvCxnSpPr/>
            <p:nvPr>
              <p:custDataLst>
                <p:tags r:id="rId4"/>
              </p:custDataLst>
            </p:nvPr>
          </p:nvCxnSpPr>
          <p:spPr>
            <a:xfrm flipH="1">
              <a:off x="2348904" y="2489473"/>
              <a:ext cx="1054697" cy="1"/>
            </a:xfrm>
            <a:prstGeom prst="line">
              <a:avLst/>
            </a:prstGeom>
            <a:ln>
              <a:solidFill>
                <a:srgbClr val="C7C7C7"/>
              </a:solidFill>
              <a:prstDash val="dash"/>
              <a:tailEnd type="diamond"/>
            </a:ln>
          </p:spPr>
          <p:style>
            <a:lnRef idx="1">
              <a:schemeClr val="accent1"/>
            </a:lnRef>
            <a:fillRef idx="0">
              <a:schemeClr val="accent1"/>
            </a:fillRef>
            <a:effectRef idx="0">
              <a:schemeClr val="accent1"/>
            </a:effectRef>
            <a:fontRef idx="minor">
              <a:schemeClr val="tx1"/>
            </a:fontRef>
          </p:style>
        </p:cxnSp>
        <p:sp>
          <p:nvSpPr>
            <p:cNvPr id="17" name="MH_Other_3"/>
            <p:cNvSpPr>
              <a:spLocks/>
            </p:cNvSpPr>
            <p:nvPr>
              <p:custDataLst>
                <p:tags r:id="rId5"/>
              </p:custDataLst>
            </p:nvPr>
          </p:nvSpPr>
          <p:spPr bwMode="auto">
            <a:xfrm>
              <a:off x="4011613" y="2551385"/>
              <a:ext cx="1687512" cy="1001713"/>
            </a:xfrm>
            <a:custGeom>
              <a:avLst/>
              <a:gdLst>
                <a:gd name="T0" fmla="*/ 0 w 1296"/>
                <a:gd name="T1" fmla="*/ 2147483647 h 768"/>
                <a:gd name="T2" fmla="*/ 2147483647 w 1296"/>
                <a:gd name="T3" fmla="*/ 2147483647 h 768"/>
                <a:gd name="T4" fmla="*/ 2147483647 w 1296"/>
                <a:gd name="T5" fmla="*/ 0 h 768"/>
                <a:gd name="T6" fmla="*/ 2147483647 w 1296"/>
                <a:gd name="T7" fmla="*/ 0 h 768"/>
                <a:gd name="T8" fmla="*/ 0 w 1296"/>
                <a:gd name="T9" fmla="*/ 2147483647 h 7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6" h="768">
                  <a:moveTo>
                    <a:pt x="0" y="768"/>
                  </a:moveTo>
                  <a:lnTo>
                    <a:pt x="864" y="768"/>
                  </a:lnTo>
                  <a:lnTo>
                    <a:pt x="1296" y="0"/>
                  </a:lnTo>
                  <a:lnTo>
                    <a:pt x="432" y="0"/>
                  </a:lnTo>
                  <a:lnTo>
                    <a:pt x="0" y="768"/>
                  </a:lnTo>
                  <a:close/>
                </a:path>
              </a:pathLst>
            </a:custGeom>
            <a:gradFill>
              <a:gsLst>
                <a:gs pos="100000">
                  <a:srgbClr val="D2ECB6"/>
                </a:gs>
                <a:gs pos="0">
                  <a:srgbClr val="92D050"/>
                </a:gs>
              </a:gsLst>
              <a:lin ang="16200000" scaled="0"/>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eaLnBrk="1" fontAlgn="auto" hangingPunct="1">
                <a:spcBef>
                  <a:spcPts val="0"/>
                </a:spcBef>
                <a:spcAft>
                  <a:spcPts val="0"/>
                </a:spcAft>
                <a:defRPr/>
              </a:pPr>
              <a:endParaRPr lang="zh-CN" altLang="en-US" sz="2400" dirty="0">
                <a:latin typeface="微软雅黑" pitchFamily="34" charset="-122"/>
              </a:endParaRPr>
            </a:p>
          </p:txBody>
        </p:sp>
        <p:cxnSp>
          <p:nvCxnSpPr>
            <p:cNvPr id="18" name="MH_Other_4"/>
            <p:cNvCxnSpPr/>
            <p:nvPr>
              <p:custDataLst>
                <p:tags r:id="rId6"/>
              </p:custDataLst>
            </p:nvPr>
          </p:nvCxnSpPr>
          <p:spPr>
            <a:xfrm>
              <a:off x="5483225" y="3052241"/>
              <a:ext cx="0" cy="1683544"/>
            </a:xfrm>
            <a:prstGeom prst="line">
              <a:avLst/>
            </a:prstGeom>
            <a:ln>
              <a:solidFill>
                <a:srgbClr val="C7C7C7"/>
              </a:solidFill>
              <a:prstDash val="dash"/>
              <a:tailEnd type="diamond"/>
            </a:ln>
          </p:spPr>
          <p:style>
            <a:lnRef idx="1">
              <a:schemeClr val="accent1"/>
            </a:lnRef>
            <a:fillRef idx="0">
              <a:schemeClr val="accent1"/>
            </a:fillRef>
            <a:effectRef idx="0">
              <a:schemeClr val="accent1"/>
            </a:effectRef>
            <a:fontRef idx="minor">
              <a:schemeClr val="tx1"/>
            </a:fontRef>
          </p:style>
        </p:cxnSp>
        <p:sp>
          <p:nvSpPr>
            <p:cNvPr id="19" name="MH_Other_5"/>
            <p:cNvSpPr>
              <a:spLocks/>
            </p:cNvSpPr>
            <p:nvPr>
              <p:custDataLst>
                <p:tags r:id="rId7"/>
              </p:custDataLst>
            </p:nvPr>
          </p:nvSpPr>
          <p:spPr bwMode="auto">
            <a:xfrm>
              <a:off x="4021138" y="1489348"/>
              <a:ext cx="1685925" cy="1000125"/>
            </a:xfrm>
            <a:custGeom>
              <a:avLst/>
              <a:gdLst>
                <a:gd name="T0" fmla="*/ 0 w 1296"/>
                <a:gd name="T1" fmla="*/ 0 h 768"/>
                <a:gd name="T2" fmla="*/ 2147483647 w 1296"/>
                <a:gd name="T3" fmla="*/ 2147483647 h 768"/>
                <a:gd name="T4" fmla="*/ 2147483647 w 1296"/>
                <a:gd name="T5" fmla="*/ 2147483647 h 768"/>
                <a:gd name="T6" fmla="*/ 2147483647 w 1296"/>
                <a:gd name="T7" fmla="*/ 0 h 768"/>
                <a:gd name="T8" fmla="*/ 0 w 1296"/>
                <a:gd name="T9" fmla="*/ 0 h 7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6" h="768">
                  <a:moveTo>
                    <a:pt x="0" y="0"/>
                  </a:moveTo>
                  <a:lnTo>
                    <a:pt x="432" y="768"/>
                  </a:lnTo>
                  <a:lnTo>
                    <a:pt x="1296" y="768"/>
                  </a:lnTo>
                  <a:lnTo>
                    <a:pt x="864" y="0"/>
                  </a:lnTo>
                  <a:lnTo>
                    <a:pt x="0" y="0"/>
                  </a:lnTo>
                  <a:close/>
                </a:path>
              </a:pathLst>
            </a:custGeom>
            <a:gradFill>
              <a:gsLst>
                <a:gs pos="100000">
                  <a:srgbClr val="FFE07D"/>
                </a:gs>
                <a:gs pos="0">
                  <a:srgbClr val="FFC000"/>
                </a:gs>
              </a:gsLst>
              <a:lin ang="16200000" scaled="0"/>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eaLnBrk="1" fontAlgn="auto" hangingPunct="1">
                <a:spcBef>
                  <a:spcPts val="0"/>
                </a:spcBef>
                <a:spcAft>
                  <a:spcPts val="0"/>
                </a:spcAft>
                <a:defRPr/>
              </a:pPr>
              <a:endParaRPr lang="zh-CN" altLang="en-US" sz="2400" dirty="0">
                <a:latin typeface="微软雅黑" pitchFamily="34" charset="-122"/>
              </a:endParaRPr>
            </a:p>
          </p:txBody>
        </p:sp>
        <p:cxnSp>
          <p:nvCxnSpPr>
            <p:cNvPr id="20" name="MH_Other_6"/>
            <p:cNvCxnSpPr/>
            <p:nvPr>
              <p:custDataLst>
                <p:tags r:id="rId8"/>
              </p:custDataLst>
            </p:nvPr>
          </p:nvCxnSpPr>
          <p:spPr>
            <a:xfrm>
              <a:off x="5375275" y="2300560"/>
              <a:ext cx="1853783" cy="0"/>
            </a:xfrm>
            <a:prstGeom prst="line">
              <a:avLst/>
            </a:prstGeom>
            <a:ln>
              <a:solidFill>
                <a:srgbClr val="C7C7C7"/>
              </a:solidFill>
              <a:prstDash val="dash"/>
              <a:tailEnd type="diamond"/>
            </a:ln>
          </p:spPr>
          <p:style>
            <a:lnRef idx="1">
              <a:schemeClr val="accent1"/>
            </a:lnRef>
            <a:fillRef idx="0">
              <a:schemeClr val="accent1"/>
            </a:fillRef>
            <a:effectRef idx="0">
              <a:schemeClr val="accent1"/>
            </a:effectRef>
            <a:fontRef idx="minor">
              <a:schemeClr val="tx1"/>
            </a:fontRef>
          </p:style>
        </p:cxnSp>
        <p:sp>
          <p:nvSpPr>
            <p:cNvPr id="21" name="MH_SubTitle_2"/>
            <p:cNvSpPr txBox="1">
              <a:spLocks noChangeArrowheads="1"/>
            </p:cNvSpPr>
            <p:nvPr>
              <p:custDataLst>
                <p:tags r:id="rId9"/>
              </p:custDataLst>
            </p:nvPr>
          </p:nvSpPr>
          <p:spPr bwMode="auto">
            <a:xfrm>
              <a:off x="5172737" y="1696459"/>
              <a:ext cx="2160587" cy="61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Arial Narrow" pitchFamily="34" charset="0"/>
                  <a:ea typeface="宋体" charset="-122"/>
                </a:defRPr>
              </a:lvl1pPr>
              <a:lvl2pPr marL="742950" indent="-285750">
                <a:defRPr>
                  <a:solidFill>
                    <a:schemeClr val="tx1"/>
                  </a:solidFill>
                  <a:latin typeface="Arial Narrow" pitchFamily="34" charset="0"/>
                  <a:ea typeface="宋体" charset="-122"/>
                </a:defRPr>
              </a:lvl2pPr>
              <a:lvl3pPr marL="1143000" indent="-228600">
                <a:defRPr>
                  <a:solidFill>
                    <a:schemeClr val="tx1"/>
                  </a:solidFill>
                  <a:latin typeface="Arial Narrow" pitchFamily="34" charset="0"/>
                  <a:ea typeface="宋体" charset="-122"/>
                </a:defRPr>
              </a:lvl3pPr>
              <a:lvl4pPr marL="1600200" indent="-228600">
                <a:defRPr>
                  <a:solidFill>
                    <a:schemeClr val="tx1"/>
                  </a:solidFill>
                  <a:latin typeface="Arial Narrow" pitchFamily="34" charset="0"/>
                  <a:ea typeface="宋体" charset="-122"/>
                </a:defRPr>
              </a:lvl4pPr>
              <a:lvl5pPr marL="2057400" indent="-228600">
                <a:defRPr>
                  <a:solidFill>
                    <a:schemeClr val="tx1"/>
                  </a:solidFill>
                  <a:latin typeface="Arial Narrow" pitchFamily="34" charset="0"/>
                  <a:ea typeface="宋体" charset="-122"/>
                </a:defRPr>
              </a:lvl5pPr>
              <a:lvl6pPr marL="2514600" indent="-228600" eaLnBrk="0" fontAlgn="base" hangingPunct="0">
                <a:spcBef>
                  <a:spcPct val="0"/>
                </a:spcBef>
                <a:spcAft>
                  <a:spcPct val="0"/>
                </a:spcAft>
                <a:defRPr>
                  <a:solidFill>
                    <a:schemeClr val="tx1"/>
                  </a:solidFill>
                  <a:latin typeface="Arial Narrow" pitchFamily="34" charset="0"/>
                  <a:ea typeface="宋体" charset="-122"/>
                </a:defRPr>
              </a:lvl6pPr>
              <a:lvl7pPr marL="2971800" indent="-228600" eaLnBrk="0" fontAlgn="base" hangingPunct="0">
                <a:spcBef>
                  <a:spcPct val="0"/>
                </a:spcBef>
                <a:spcAft>
                  <a:spcPct val="0"/>
                </a:spcAft>
                <a:defRPr>
                  <a:solidFill>
                    <a:schemeClr val="tx1"/>
                  </a:solidFill>
                  <a:latin typeface="Arial Narrow" pitchFamily="34" charset="0"/>
                  <a:ea typeface="宋体" charset="-122"/>
                </a:defRPr>
              </a:lvl7pPr>
              <a:lvl8pPr marL="3429000" indent="-228600" eaLnBrk="0" fontAlgn="base" hangingPunct="0">
                <a:spcBef>
                  <a:spcPct val="0"/>
                </a:spcBef>
                <a:spcAft>
                  <a:spcPct val="0"/>
                </a:spcAft>
                <a:defRPr>
                  <a:solidFill>
                    <a:schemeClr val="tx1"/>
                  </a:solidFill>
                  <a:latin typeface="Arial Narrow" pitchFamily="34" charset="0"/>
                  <a:ea typeface="宋体" charset="-122"/>
                </a:defRPr>
              </a:lvl8pPr>
              <a:lvl9pPr marL="3886200" indent="-228600" eaLnBrk="0" fontAlgn="base" hangingPunct="0">
                <a:spcBef>
                  <a:spcPct val="0"/>
                </a:spcBef>
                <a:spcAft>
                  <a:spcPct val="0"/>
                </a:spcAft>
                <a:defRPr>
                  <a:solidFill>
                    <a:schemeClr val="tx1"/>
                  </a:solidFill>
                  <a:latin typeface="Arial Narrow" pitchFamily="34" charset="0"/>
                  <a:ea typeface="宋体" charset="-122"/>
                </a:defRPr>
              </a:lvl9pPr>
            </a:lstStyle>
            <a:p>
              <a:pPr algn="ctr" eaLnBrk="1" hangingPunct="1">
                <a:lnSpc>
                  <a:spcPct val="140000"/>
                </a:lnSpc>
              </a:pPr>
              <a:r>
                <a:rPr lang="zh-CN" altLang="en-US" b="1" dirty="0" smtClean="0">
                  <a:latin typeface="微软雅黑" pitchFamily="34" charset="-122"/>
                  <a:ea typeface="微软雅黑" pitchFamily="34" charset="-122"/>
                </a:rPr>
                <a:t>管理队伍提升</a:t>
              </a:r>
              <a:endParaRPr lang="en-US" altLang="zh-CN" b="1" dirty="0">
                <a:latin typeface="微软雅黑" pitchFamily="34" charset="-122"/>
                <a:ea typeface="微软雅黑" pitchFamily="34" charset="-122"/>
              </a:endParaRPr>
            </a:p>
          </p:txBody>
        </p:sp>
        <p:sp>
          <p:nvSpPr>
            <p:cNvPr id="22" name="MH_SubTitle_3"/>
            <p:cNvSpPr txBox="1">
              <a:spLocks noChangeArrowheads="1"/>
            </p:cNvSpPr>
            <p:nvPr>
              <p:custDataLst>
                <p:tags r:id="rId10"/>
              </p:custDataLst>
            </p:nvPr>
          </p:nvSpPr>
          <p:spPr bwMode="auto">
            <a:xfrm>
              <a:off x="3783483" y="3557106"/>
              <a:ext cx="1977975" cy="360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Arial Narrow" pitchFamily="34" charset="0"/>
                  <a:ea typeface="宋体" charset="-122"/>
                </a:defRPr>
              </a:lvl1pPr>
              <a:lvl2pPr marL="742950" indent="-285750">
                <a:defRPr>
                  <a:solidFill>
                    <a:schemeClr val="tx1"/>
                  </a:solidFill>
                  <a:latin typeface="Arial Narrow" pitchFamily="34" charset="0"/>
                  <a:ea typeface="宋体" charset="-122"/>
                </a:defRPr>
              </a:lvl2pPr>
              <a:lvl3pPr marL="1143000" indent="-228600">
                <a:defRPr>
                  <a:solidFill>
                    <a:schemeClr val="tx1"/>
                  </a:solidFill>
                  <a:latin typeface="Arial Narrow" pitchFamily="34" charset="0"/>
                  <a:ea typeface="宋体" charset="-122"/>
                </a:defRPr>
              </a:lvl3pPr>
              <a:lvl4pPr marL="1600200" indent="-228600">
                <a:defRPr>
                  <a:solidFill>
                    <a:schemeClr val="tx1"/>
                  </a:solidFill>
                  <a:latin typeface="Arial Narrow" pitchFamily="34" charset="0"/>
                  <a:ea typeface="宋体" charset="-122"/>
                </a:defRPr>
              </a:lvl4pPr>
              <a:lvl5pPr marL="2057400" indent="-228600">
                <a:defRPr>
                  <a:solidFill>
                    <a:schemeClr val="tx1"/>
                  </a:solidFill>
                  <a:latin typeface="Arial Narrow" pitchFamily="34" charset="0"/>
                  <a:ea typeface="宋体" charset="-122"/>
                </a:defRPr>
              </a:lvl5pPr>
              <a:lvl6pPr marL="2514600" indent="-228600" eaLnBrk="0" fontAlgn="base" hangingPunct="0">
                <a:spcBef>
                  <a:spcPct val="0"/>
                </a:spcBef>
                <a:spcAft>
                  <a:spcPct val="0"/>
                </a:spcAft>
                <a:defRPr>
                  <a:solidFill>
                    <a:schemeClr val="tx1"/>
                  </a:solidFill>
                  <a:latin typeface="Arial Narrow" pitchFamily="34" charset="0"/>
                  <a:ea typeface="宋体" charset="-122"/>
                </a:defRPr>
              </a:lvl6pPr>
              <a:lvl7pPr marL="2971800" indent="-228600" eaLnBrk="0" fontAlgn="base" hangingPunct="0">
                <a:spcBef>
                  <a:spcPct val="0"/>
                </a:spcBef>
                <a:spcAft>
                  <a:spcPct val="0"/>
                </a:spcAft>
                <a:defRPr>
                  <a:solidFill>
                    <a:schemeClr val="tx1"/>
                  </a:solidFill>
                  <a:latin typeface="Arial Narrow" pitchFamily="34" charset="0"/>
                  <a:ea typeface="宋体" charset="-122"/>
                </a:defRPr>
              </a:lvl7pPr>
              <a:lvl8pPr marL="3429000" indent="-228600" eaLnBrk="0" fontAlgn="base" hangingPunct="0">
                <a:spcBef>
                  <a:spcPct val="0"/>
                </a:spcBef>
                <a:spcAft>
                  <a:spcPct val="0"/>
                </a:spcAft>
                <a:defRPr>
                  <a:solidFill>
                    <a:schemeClr val="tx1"/>
                  </a:solidFill>
                  <a:latin typeface="Arial Narrow" pitchFamily="34" charset="0"/>
                  <a:ea typeface="宋体" charset="-122"/>
                </a:defRPr>
              </a:lvl8pPr>
              <a:lvl9pPr marL="3886200" indent="-228600" eaLnBrk="0" fontAlgn="base" hangingPunct="0">
                <a:spcBef>
                  <a:spcPct val="0"/>
                </a:spcBef>
                <a:spcAft>
                  <a:spcPct val="0"/>
                </a:spcAft>
                <a:defRPr>
                  <a:solidFill>
                    <a:schemeClr val="tx1"/>
                  </a:solidFill>
                  <a:latin typeface="Arial Narrow" pitchFamily="34" charset="0"/>
                  <a:ea typeface="宋体" charset="-122"/>
                </a:defRPr>
              </a:lvl9pPr>
            </a:lstStyle>
            <a:p>
              <a:pPr algn="ctr" eaLnBrk="1" hangingPunct="1">
                <a:lnSpc>
                  <a:spcPct val="140000"/>
                </a:lnSpc>
              </a:pPr>
              <a:r>
                <a:rPr lang="zh-CN" altLang="en-US" b="1" dirty="0" smtClean="0">
                  <a:latin typeface="微软雅黑" pitchFamily="34" charset="-122"/>
                  <a:ea typeface="微软雅黑" pitchFamily="34" charset="-122"/>
                </a:rPr>
                <a:t>管理信息化提升</a:t>
              </a:r>
              <a:endParaRPr lang="en-US" altLang="zh-CN" b="1" dirty="0">
                <a:latin typeface="微软雅黑" pitchFamily="34" charset="-122"/>
                <a:ea typeface="微软雅黑" pitchFamily="34" charset="-122"/>
              </a:endParaRPr>
            </a:p>
          </p:txBody>
        </p:sp>
        <p:sp>
          <p:nvSpPr>
            <p:cNvPr id="23" name="矩形 22"/>
            <p:cNvSpPr/>
            <p:nvPr/>
          </p:nvSpPr>
          <p:spPr>
            <a:xfrm>
              <a:off x="2348903" y="3083210"/>
              <a:ext cx="1434581" cy="1052786"/>
            </a:xfrm>
            <a:prstGeom prst="rect">
              <a:avLst/>
            </a:prstGeom>
          </p:spPr>
          <p:txBody>
            <a:bodyPr wrap="square">
              <a:spAutoFit/>
            </a:bodyPr>
            <a:lstStyle/>
            <a:p>
              <a:pPr marL="171450" indent="-171450">
                <a:buFont typeface="Wingdings" pitchFamily="2" charset="2"/>
                <a:buChar char="Ø"/>
              </a:pPr>
              <a:r>
                <a:rPr lang="zh-CN" altLang="zh-CN" sz="1600" dirty="0">
                  <a:latin typeface="微软雅黑" pitchFamily="34" charset="-122"/>
                  <a:ea typeface="微软雅黑" pitchFamily="34" charset="-122"/>
                </a:rPr>
                <a:t>协助完善管理制度</a:t>
              </a:r>
              <a:r>
                <a:rPr lang="zh-CN" altLang="zh-CN" sz="1600" dirty="0" smtClean="0">
                  <a:latin typeface="微软雅黑" pitchFamily="34" charset="-122"/>
                  <a:ea typeface="微软雅黑" pitchFamily="34" charset="-122"/>
                </a:rPr>
                <a:t>标准</a:t>
              </a:r>
              <a:endParaRPr lang="en-US" altLang="zh-CN" sz="1600" dirty="0">
                <a:latin typeface="微软雅黑" pitchFamily="34" charset="-122"/>
                <a:ea typeface="微软雅黑" pitchFamily="34" charset="-122"/>
              </a:endParaRPr>
            </a:p>
            <a:p>
              <a:pPr marL="171450" indent="-171450">
                <a:buFont typeface="Wingdings" pitchFamily="2" charset="2"/>
                <a:buChar char="Ø"/>
              </a:pPr>
              <a:r>
                <a:rPr lang="zh-CN" altLang="en-US" sz="1600" dirty="0" smtClean="0">
                  <a:latin typeface="微软雅黑" pitchFamily="34" charset="-122"/>
                  <a:ea typeface="微软雅黑" pitchFamily="34" charset="-122"/>
                </a:rPr>
                <a:t>协助</a:t>
              </a:r>
              <a:r>
                <a:rPr lang="zh-CN" altLang="en-US" sz="1600" dirty="0">
                  <a:latin typeface="微软雅黑" pitchFamily="34" charset="-122"/>
                  <a:ea typeface="微软雅黑" pitchFamily="34" charset="-122"/>
                </a:rPr>
                <a:t>学校对制度的落实执行</a:t>
              </a:r>
              <a:endParaRPr lang="zh-CN" altLang="zh-CN" sz="1600" dirty="0">
                <a:latin typeface="微软雅黑" pitchFamily="34" charset="-122"/>
                <a:ea typeface="微软雅黑" pitchFamily="34" charset="-122"/>
              </a:endParaRPr>
            </a:p>
          </p:txBody>
        </p:sp>
        <p:sp>
          <p:nvSpPr>
            <p:cNvPr id="24" name="矩形 23"/>
            <p:cNvSpPr/>
            <p:nvPr/>
          </p:nvSpPr>
          <p:spPr>
            <a:xfrm>
              <a:off x="5761460" y="2369372"/>
              <a:ext cx="1571864" cy="1849873"/>
            </a:xfrm>
            <a:prstGeom prst="rect">
              <a:avLst/>
            </a:prstGeom>
          </p:spPr>
          <p:txBody>
            <a:bodyPr wrap="none">
              <a:spAutoFit/>
            </a:bodyPr>
            <a:lstStyle/>
            <a:p>
              <a:pPr marL="171450" indent="-171450">
                <a:buFont typeface="Wingdings" pitchFamily="2" charset="2"/>
                <a:buChar char="Ø"/>
              </a:pPr>
              <a:r>
                <a:rPr lang="zh-CN" altLang="zh-CN" sz="1600" dirty="0">
                  <a:latin typeface="微软雅黑" pitchFamily="34" charset="-122"/>
                  <a:ea typeface="微软雅黑" pitchFamily="34" charset="-122"/>
                </a:rPr>
                <a:t>统一管理</a:t>
              </a:r>
              <a:r>
                <a:rPr lang="zh-CN" altLang="zh-CN" sz="1600" dirty="0" smtClean="0">
                  <a:latin typeface="微软雅黑" pitchFamily="34" charset="-122"/>
                  <a:ea typeface="微软雅黑" pitchFamily="34" charset="-122"/>
                </a:rPr>
                <a:t>平台</a:t>
              </a:r>
              <a:endParaRPr lang="en-US" altLang="zh-CN" sz="1600" dirty="0">
                <a:latin typeface="微软雅黑" pitchFamily="34" charset="-122"/>
                <a:ea typeface="微软雅黑" pitchFamily="34" charset="-122"/>
              </a:endParaRPr>
            </a:p>
            <a:p>
              <a:pPr marL="171450" indent="-171450">
                <a:buFont typeface="Wingdings" pitchFamily="2" charset="2"/>
                <a:buChar char="Ø"/>
              </a:pPr>
              <a:r>
                <a:rPr lang="zh-CN" altLang="en-US" sz="1600" dirty="0" smtClean="0">
                  <a:latin typeface="微软雅黑" pitchFamily="34" charset="-122"/>
                  <a:ea typeface="微软雅黑" pitchFamily="34" charset="-122"/>
                </a:rPr>
                <a:t>管理</a:t>
              </a:r>
              <a:r>
                <a:rPr lang="zh-CN" altLang="en-US" sz="1600" dirty="0">
                  <a:latin typeface="微软雅黑" pitchFamily="34" charset="-122"/>
                  <a:ea typeface="微软雅黑" pitchFamily="34" charset="-122"/>
                </a:rPr>
                <a:t>业务</a:t>
              </a:r>
              <a:r>
                <a:rPr lang="zh-CN" altLang="en-US" sz="1600" dirty="0" smtClean="0">
                  <a:latin typeface="微软雅黑" pitchFamily="34" charset="-122"/>
                  <a:ea typeface="微软雅黑" pitchFamily="34" charset="-122"/>
                </a:rPr>
                <a:t>信息化</a:t>
              </a:r>
              <a:endParaRPr lang="en-US" altLang="zh-CN" sz="1600" dirty="0">
                <a:latin typeface="微软雅黑" pitchFamily="34" charset="-122"/>
                <a:ea typeface="微软雅黑" pitchFamily="34" charset="-122"/>
              </a:endParaRPr>
            </a:p>
            <a:p>
              <a:pPr marL="171450" indent="-171450">
                <a:buFont typeface="Wingdings" pitchFamily="2" charset="2"/>
                <a:buChar char="Ø"/>
              </a:pPr>
              <a:r>
                <a:rPr lang="zh-CN" altLang="en-US" sz="1600" dirty="0" smtClean="0">
                  <a:latin typeface="微软雅黑" pitchFamily="34" charset="-122"/>
                  <a:ea typeface="微软雅黑" pitchFamily="34" charset="-122"/>
                </a:rPr>
                <a:t>教务管理</a:t>
              </a:r>
              <a:endParaRPr lang="en-US" altLang="zh-CN" sz="1600" dirty="0">
                <a:latin typeface="微软雅黑" pitchFamily="34" charset="-122"/>
                <a:ea typeface="微软雅黑" pitchFamily="34" charset="-122"/>
              </a:endParaRPr>
            </a:p>
            <a:p>
              <a:pPr marL="171450" indent="-171450">
                <a:buFont typeface="Wingdings" pitchFamily="2" charset="2"/>
                <a:buChar char="Ø"/>
              </a:pPr>
              <a:r>
                <a:rPr lang="zh-CN" altLang="en-US" sz="1600" dirty="0" smtClean="0">
                  <a:latin typeface="微软雅黑" pitchFamily="34" charset="-122"/>
                  <a:ea typeface="微软雅黑" pitchFamily="34" charset="-122"/>
                </a:rPr>
                <a:t>资产管理</a:t>
              </a:r>
              <a:endParaRPr lang="en-US" altLang="zh-CN" sz="1600" dirty="0">
                <a:latin typeface="微软雅黑" pitchFamily="34" charset="-122"/>
                <a:ea typeface="微软雅黑" pitchFamily="34" charset="-122"/>
              </a:endParaRPr>
            </a:p>
            <a:p>
              <a:pPr marL="171450" indent="-171450">
                <a:buFont typeface="Wingdings" pitchFamily="2" charset="2"/>
                <a:buChar char="Ø"/>
              </a:pPr>
              <a:r>
                <a:rPr lang="zh-CN" altLang="en-US" sz="1600" dirty="0" smtClean="0">
                  <a:latin typeface="微软雅黑" pitchFamily="34" charset="-122"/>
                  <a:ea typeface="微软雅黑" pitchFamily="34" charset="-122"/>
                </a:rPr>
                <a:t>招生管理</a:t>
              </a:r>
              <a:endParaRPr lang="en-US" altLang="zh-CN" sz="1600" dirty="0">
                <a:latin typeface="微软雅黑" pitchFamily="34" charset="-122"/>
                <a:ea typeface="微软雅黑" pitchFamily="34" charset="-122"/>
              </a:endParaRPr>
            </a:p>
            <a:p>
              <a:pPr marL="171450" indent="-171450">
                <a:buFont typeface="Wingdings" pitchFamily="2" charset="2"/>
                <a:buChar char="Ø"/>
              </a:pPr>
              <a:r>
                <a:rPr lang="zh-CN" altLang="en-US" sz="1600" dirty="0" smtClean="0">
                  <a:latin typeface="微软雅黑" pitchFamily="34" charset="-122"/>
                  <a:ea typeface="微软雅黑" pitchFamily="34" charset="-122"/>
                </a:rPr>
                <a:t>就业管理</a:t>
              </a:r>
              <a:endParaRPr lang="en-US" altLang="zh-CN" sz="1600" dirty="0">
                <a:latin typeface="微软雅黑" pitchFamily="34" charset="-122"/>
                <a:ea typeface="微软雅黑" pitchFamily="34" charset="-122"/>
              </a:endParaRPr>
            </a:p>
            <a:p>
              <a:pPr marL="171450" indent="-171450">
                <a:buFont typeface="Wingdings" pitchFamily="2" charset="2"/>
                <a:buChar char="Ø"/>
              </a:pPr>
              <a:r>
                <a:rPr lang="zh-CN" altLang="en-US" sz="1600" dirty="0" smtClean="0">
                  <a:latin typeface="微软雅黑" pitchFamily="34" charset="-122"/>
                  <a:ea typeface="微软雅黑" pitchFamily="34" charset="-122"/>
                </a:rPr>
                <a:t>安全管理</a:t>
              </a:r>
              <a:endParaRPr lang="en-US" altLang="zh-CN" sz="1600" dirty="0">
                <a:latin typeface="微软雅黑" pitchFamily="34" charset="-122"/>
                <a:ea typeface="微软雅黑" pitchFamily="34" charset="-122"/>
              </a:endParaRPr>
            </a:p>
            <a:p>
              <a:pPr marL="171450" indent="-171450">
                <a:buFont typeface="Wingdings" pitchFamily="2" charset="2"/>
                <a:buChar char="Ø"/>
              </a:pPr>
              <a:r>
                <a:rPr lang="zh-CN" altLang="en-US" sz="1600" dirty="0" smtClean="0">
                  <a:latin typeface="微软雅黑" pitchFamily="34" charset="-122"/>
                  <a:ea typeface="微软雅黑" pitchFamily="34" charset="-122"/>
                </a:rPr>
                <a:t>后勤管理</a:t>
              </a:r>
              <a:endParaRPr lang="en-US" altLang="zh-CN" sz="1600" dirty="0">
                <a:latin typeface="微软雅黑" pitchFamily="34" charset="-122"/>
                <a:ea typeface="微软雅黑" pitchFamily="34" charset="-122"/>
              </a:endParaRPr>
            </a:p>
            <a:p>
              <a:pPr marL="171450" indent="-171450">
                <a:buFont typeface="Wingdings" pitchFamily="2" charset="2"/>
                <a:buChar char="Ø"/>
              </a:pPr>
              <a:r>
                <a:rPr lang="zh-CN" altLang="en-US" sz="1600" dirty="0" smtClean="0">
                  <a:latin typeface="微软雅黑" pitchFamily="34" charset="-122"/>
                  <a:ea typeface="微软雅黑" pitchFamily="34" charset="-122"/>
                </a:rPr>
                <a:t>科研</a:t>
              </a:r>
              <a:r>
                <a:rPr lang="zh-CN" altLang="en-US" sz="1600" dirty="0">
                  <a:latin typeface="微软雅黑" pitchFamily="34" charset="-122"/>
                  <a:ea typeface="微软雅黑" pitchFamily="34" charset="-122"/>
                </a:rPr>
                <a:t>管理</a:t>
              </a:r>
            </a:p>
          </p:txBody>
        </p:sp>
      </p:grpSp>
      <p:sp>
        <p:nvSpPr>
          <p:cNvPr id="2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10</a:t>
            </a:r>
            <a:endParaRPr lang="zh-CN" altLang="en-US" sz="1600" b="1" dirty="0">
              <a:solidFill>
                <a:prstClr val="white"/>
              </a:solidFill>
            </a:endParaRPr>
          </a:p>
        </p:txBody>
      </p:sp>
    </p:spTree>
    <p:extLst>
      <p:ext uri="{BB962C8B-B14F-4D97-AF65-F5344CB8AC3E}">
        <p14:creationId xmlns:p14="http://schemas.microsoft.com/office/powerpoint/2010/main" val="24337810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7854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32578" y="646043"/>
            <a:ext cx="4797321" cy="507831"/>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2. </a:t>
            </a:r>
            <a:r>
              <a:rPr lang="zh-CN" altLang="en-US" b="1" dirty="0" smtClean="0">
                <a:solidFill>
                  <a:srgbClr val="C00000"/>
                </a:solidFill>
                <a:latin typeface="微软雅黑" pitchFamily="34" charset="-122"/>
                <a:ea typeface="微软雅黑" pitchFamily="34" charset="-122"/>
              </a:rPr>
              <a:t>通过</a:t>
            </a:r>
            <a:r>
              <a:rPr lang="zh-CN" altLang="en-US" b="1" dirty="0">
                <a:solidFill>
                  <a:srgbClr val="C00000"/>
                </a:solidFill>
                <a:latin typeface="微软雅黑" pitchFamily="34" charset="-122"/>
                <a:ea typeface="微软雅黑" pitchFamily="34" charset="-122"/>
              </a:rPr>
              <a:t>信息化手段提升学校管理</a:t>
            </a:r>
            <a:r>
              <a:rPr lang="zh-CN" altLang="en-US" b="1" dirty="0" smtClean="0">
                <a:solidFill>
                  <a:srgbClr val="C00000"/>
                </a:solidFill>
                <a:latin typeface="微软雅黑" pitchFamily="34" charset="-122"/>
                <a:ea typeface="微软雅黑" pitchFamily="34" charset="-122"/>
              </a:rPr>
              <a:t>水平</a:t>
            </a:r>
            <a:endParaRPr lang="zh-CN" altLang="en-US" b="1" dirty="0">
              <a:solidFill>
                <a:srgbClr val="C00000"/>
              </a:solidFill>
              <a:latin typeface="微软雅黑" pitchFamily="34" charset="-122"/>
              <a:ea typeface="微软雅黑" pitchFamily="34" charset="-122"/>
            </a:endParaRPr>
          </a:p>
        </p:txBody>
      </p:sp>
      <p:grpSp>
        <p:nvGrpSpPr>
          <p:cNvPr id="10" name="组合 9"/>
          <p:cNvGrpSpPr/>
          <p:nvPr/>
        </p:nvGrpSpPr>
        <p:grpSpPr>
          <a:xfrm>
            <a:off x="228924" y="1179334"/>
            <a:ext cx="10572426" cy="5132566"/>
            <a:chOff x="-215954" y="1185078"/>
            <a:chExt cx="8903820" cy="4120694"/>
          </a:xfrm>
        </p:grpSpPr>
        <p:grpSp>
          <p:nvGrpSpPr>
            <p:cNvPr id="11" name="组合 10"/>
            <p:cNvGrpSpPr/>
            <p:nvPr/>
          </p:nvGrpSpPr>
          <p:grpSpPr>
            <a:xfrm>
              <a:off x="1785082" y="1811661"/>
              <a:ext cx="1656184" cy="1500357"/>
              <a:chOff x="4823446" y="2552756"/>
              <a:chExt cx="2303463" cy="2063750"/>
            </a:xfrm>
          </p:grpSpPr>
          <p:sp>
            <p:nvSpPr>
              <p:cNvPr id="72" name="MH_Other_3"/>
              <p:cNvSpPr>
                <a:spLocks/>
              </p:cNvSpPr>
              <p:nvPr>
                <p:custDataLst>
                  <p:tags r:id="rId5"/>
                </p:custDataLst>
              </p:nvPr>
            </p:nvSpPr>
            <p:spPr bwMode="auto">
              <a:xfrm>
                <a:off x="5431459" y="3614793"/>
                <a:ext cx="1687512" cy="1001713"/>
              </a:xfrm>
              <a:custGeom>
                <a:avLst/>
                <a:gdLst>
                  <a:gd name="T0" fmla="*/ 0 w 1296"/>
                  <a:gd name="T1" fmla="*/ 2147483647 h 768"/>
                  <a:gd name="T2" fmla="*/ 2147483647 w 1296"/>
                  <a:gd name="T3" fmla="*/ 2147483647 h 768"/>
                  <a:gd name="T4" fmla="*/ 2147483647 w 1296"/>
                  <a:gd name="T5" fmla="*/ 0 h 768"/>
                  <a:gd name="T6" fmla="*/ 2147483647 w 1296"/>
                  <a:gd name="T7" fmla="*/ 0 h 768"/>
                  <a:gd name="T8" fmla="*/ 0 w 1296"/>
                  <a:gd name="T9" fmla="*/ 2147483647 h 7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6" h="768">
                    <a:moveTo>
                      <a:pt x="0" y="768"/>
                    </a:moveTo>
                    <a:lnTo>
                      <a:pt x="864" y="768"/>
                    </a:lnTo>
                    <a:lnTo>
                      <a:pt x="1296" y="0"/>
                    </a:lnTo>
                    <a:lnTo>
                      <a:pt x="432" y="0"/>
                    </a:lnTo>
                    <a:lnTo>
                      <a:pt x="0" y="768"/>
                    </a:lnTo>
                    <a:close/>
                  </a:path>
                </a:pathLst>
              </a:custGeom>
              <a:gradFill>
                <a:gsLst>
                  <a:gs pos="100000">
                    <a:srgbClr val="D2ECB6"/>
                  </a:gs>
                  <a:gs pos="0">
                    <a:srgbClr val="92D050"/>
                  </a:gs>
                </a:gsLst>
                <a:lin ang="16200000" scaled="0"/>
              </a:gradFill>
              <a:ln w="3175" cap="flat" cmpd="sng" algn="ctr">
                <a:noFill/>
                <a:prstDash val="solid"/>
              </a:ln>
              <a:effectLst/>
            </p:spPr>
            <p:txBody>
              <a:bodyPr vert="eaVert"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srgbClr val="FFFFFF"/>
                  </a:solidFill>
                  <a:effectLst/>
                  <a:uLnTx/>
                  <a:uFillTx/>
                  <a:latin typeface="微软雅黑" pitchFamily="34" charset="-122"/>
                  <a:ea typeface="+mn-ea"/>
                  <a:cs typeface="Arial"/>
                </a:endParaRPr>
              </a:p>
            </p:txBody>
          </p:sp>
          <p:grpSp>
            <p:nvGrpSpPr>
              <p:cNvPr id="73" name="组合 72"/>
              <p:cNvGrpSpPr/>
              <p:nvPr/>
            </p:nvGrpSpPr>
            <p:grpSpPr>
              <a:xfrm>
                <a:off x="4823446" y="2552756"/>
                <a:ext cx="2303463" cy="2019300"/>
                <a:chOff x="4823446" y="2552756"/>
                <a:chExt cx="2303463" cy="2019300"/>
              </a:xfrm>
            </p:grpSpPr>
            <p:sp>
              <p:nvSpPr>
                <p:cNvPr id="74" name="MH_Other_1"/>
                <p:cNvSpPr>
                  <a:spLocks/>
                </p:cNvSpPr>
                <p:nvPr>
                  <p:custDataLst>
                    <p:tags r:id="rId6"/>
                  </p:custDataLst>
                </p:nvPr>
              </p:nvSpPr>
              <p:spPr bwMode="auto">
                <a:xfrm>
                  <a:off x="4823446" y="2571806"/>
                  <a:ext cx="1125538" cy="2000250"/>
                </a:xfrm>
                <a:custGeom>
                  <a:avLst/>
                  <a:gdLst>
                    <a:gd name="T0" fmla="*/ 0 w 864"/>
                    <a:gd name="T1" fmla="*/ 2147483647 h 1536"/>
                    <a:gd name="T2" fmla="*/ 2147483647 w 864"/>
                    <a:gd name="T3" fmla="*/ 2147483647 h 1536"/>
                    <a:gd name="T4" fmla="*/ 2147483647 w 864"/>
                    <a:gd name="T5" fmla="*/ 2147483647 h 1536"/>
                    <a:gd name="T6" fmla="*/ 2147483647 w 864"/>
                    <a:gd name="T7" fmla="*/ 0 h 1536"/>
                    <a:gd name="T8" fmla="*/ 0 w 864"/>
                    <a:gd name="T9" fmla="*/ 2147483647 h 15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64" h="1536">
                      <a:moveTo>
                        <a:pt x="0" y="768"/>
                      </a:moveTo>
                      <a:lnTo>
                        <a:pt x="432" y="1536"/>
                      </a:lnTo>
                      <a:lnTo>
                        <a:pt x="864" y="768"/>
                      </a:lnTo>
                      <a:lnTo>
                        <a:pt x="432" y="0"/>
                      </a:lnTo>
                      <a:lnTo>
                        <a:pt x="0" y="768"/>
                      </a:lnTo>
                      <a:close/>
                    </a:path>
                  </a:pathLst>
                </a:custGeom>
                <a:gradFill>
                  <a:gsLst>
                    <a:gs pos="100000">
                      <a:srgbClr val="B2E8C9"/>
                    </a:gs>
                    <a:gs pos="0">
                      <a:srgbClr val="5ECE91"/>
                    </a:gs>
                  </a:gsLst>
                  <a:lin ang="16200000" scaled="0"/>
                </a:gradFill>
                <a:ln w="3175" cap="flat" cmpd="sng" algn="ctr">
                  <a:noFill/>
                  <a:prstDash val="solid"/>
                </a:ln>
                <a:effectLst/>
              </p:spPr>
              <p:txBody>
                <a:bodyPr vert="eaVert"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srgbClr val="FFFFFF"/>
                    </a:solidFill>
                    <a:effectLst/>
                    <a:uLnTx/>
                    <a:uFillTx/>
                    <a:latin typeface="微软雅黑" pitchFamily="34" charset="-122"/>
                    <a:ea typeface="+mn-ea"/>
                    <a:cs typeface="Arial"/>
                  </a:endParaRPr>
                </a:p>
              </p:txBody>
            </p:sp>
            <p:sp>
              <p:nvSpPr>
                <p:cNvPr id="75" name="MH_Other_5"/>
                <p:cNvSpPr>
                  <a:spLocks/>
                </p:cNvSpPr>
                <p:nvPr>
                  <p:custDataLst>
                    <p:tags r:id="rId7"/>
                  </p:custDataLst>
                </p:nvPr>
              </p:nvSpPr>
              <p:spPr bwMode="auto">
                <a:xfrm>
                  <a:off x="5440984" y="2552756"/>
                  <a:ext cx="1685925" cy="1000125"/>
                </a:xfrm>
                <a:custGeom>
                  <a:avLst/>
                  <a:gdLst>
                    <a:gd name="T0" fmla="*/ 0 w 1296"/>
                    <a:gd name="T1" fmla="*/ 0 h 768"/>
                    <a:gd name="T2" fmla="*/ 2147483647 w 1296"/>
                    <a:gd name="T3" fmla="*/ 2147483647 h 768"/>
                    <a:gd name="T4" fmla="*/ 2147483647 w 1296"/>
                    <a:gd name="T5" fmla="*/ 2147483647 h 768"/>
                    <a:gd name="T6" fmla="*/ 2147483647 w 1296"/>
                    <a:gd name="T7" fmla="*/ 0 h 768"/>
                    <a:gd name="T8" fmla="*/ 0 w 1296"/>
                    <a:gd name="T9" fmla="*/ 0 h 7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6" h="768">
                      <a:moveTo>
                        <a:pt x="0" y="0"/>
                      </a:moveTo>
                      <a:lnTo>
                        <a:pt x="432" y="768"/>
                      </a:lnTo>
                      <a:lnTo>
                        <a:pt x="1296" y="768"/>
                      </a:lnTo>
                      <a:lnTo>
                        <a:pt x="864" y="0"/>
                      </a:lnTo>
                      <a:lnTo>
                        <a:pt x="0" y="0"/>
                      </a:lnTo>
                      <a:close/>
                    </a:path>
                  </a:pathLst>
                </a:custGeom>
                <a:gradFill>
                  <a:gsLst>
                    <a:gs pos="100000">
                      <a:srgbClr val="FFE07D"/>
                    </a:gs>
                    <a:gs pos="0">
                      <a:srgbClr val="FFC000"/>
                    </a:gs>
                  </a:gsLst>
                  <a:lin ang="16200000" scaled="0"/>
                </a:gradFill>
                <a:ln w="3175" cap="flat" cmpd="sng" algn="ctr">
                  <a:noFill/>
                  <a:prstDash val="solid"/>
                </a:ln>
                <a:effectLst/>
              </p:spPr>
              <p:txBody>
                <a:bodyPr vert="eaVert"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srgbClr val="FFFFFF"/>
                    </a:solidFill>
                    <a:effectLst/>
                    <a:uLnTx/>
                    <a:uFillTx/>
                    <a:latin typeface="微软雅黑" pitchFamily="34" charset="-122"/>
                    <a:ea typeface="+mn-ea"/>
                    <a:cs typeface="Arial"/>
                  </a:endParaRPr>
                </a:p>
              </p:txBody>
            </p:sp>
          </p:grpSp>
        </p:grpSp>
        <p:cxnSp>
          <p:nvCxnSpPr>
            <p:cNvPr id="12" name="MH_Other_4"/>
            <p:cNvCxnSpPr/>
            <p:nvPr>
              <p:custDataLst>
                <p:tags r:id="rId1"/>
              </p:custDataLst>
            </p:nvPr>
          </p:nvCxnSpPr>
          <p:spPr>
            <a:xfrm>
              <a:off x="2956051" y="3279189"/>
              <a:ext cx="0" cy="820649"/>
            </a:xfrm>
            <a:prstGeom prst="line">
              <a:avLst/>
            </a:prstGeom>
            <a:ln w="12700">
              <a:solidFill>
                <a:srgbClr val="92D050"/>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13" name="MH_Other_6"/>
            <p:cNvCxnSpPr/>
            <p:nvPr>
              <p:custDataLst>
                <p:tags r:id="rId2"/>
              </p:custDataLst>
            </p:nvPr>
          </p:nvCxnSpPr>
          <p:spPr>
            <a:xfrm>
              <a:off x="3299801" y="2177168"/>
              <a:ext cx="1848392" cy="0"/>
            </a:xfrm>
            <a:prstGeom prst="line">
              <a:avLst/>
            </a:prstGeom>
            <a:ln w="12700">
              <a:solidFill>
                <a:schemeClr val="accent4">
                  <a:lumMod val="75000"/>
                </a:schemeClr>
              </a:solidFill>
              <a:prstDash val="dash"/>
              <a:tailEnd type="diamond"/>
            </a:ln>
          </p:spPr>
          <p:style>
            <a:lnRef idx="1">
              <a:schemeClr val="accent1"/>
            </a:lnRef>
            <a:fillRef idx="0">
              <a:schemeClr val="accent1"/>
            </a:fillRef>
            <a:effectRef idx="0">
              <a:schemeClr val="accent1"/>
            </a:effectRef>
            <a:fontRef idx="minor">
              <a:schemeClr val="tx1"/>
            </a:fontRef>
          </p:style>
        </p:cxnSp>
        <p:sp>
          <p:nvSpPr>
            <p:cNvPr id="14" name="MH_SubTitle_2"/>
            <p:cNvSpPr txBox="1">
              <a:spLocks noChangeArrowheads="1"/>
            </p:cNvSpPr>
            <p:nvPr>
              <p:custDataLst>
                <p:tags r:id="rId3"/>
              </p:custDataLst>
            </p:nvPr>
          </p:nvSpPr>
          <p:spPr bwMode="auto">
            <a:xfrm>
              <a:off x="3021770" y="3680049"/>
              <a:ext cx="1267946" cy="41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Narrow" pitchFamily="34" charset="0"/>
                  <a:ea typeface="宋体" charset="-122"/>
                </a:defRPr>
              </a:lvl1pPr>
              <a:lvl2pPr marL="742950" indent="-285750">
                <a:defRPr>
                  <a:solidFill>
                    <a:schemeClr val="tx1"/>
                  </a:solidFill>
                  <a:latin typeface="Arial Narrow" pitchFamily="34" charset="0"/>
                  <a:ea typeface="宋体" charset="-122"/>
                </a:defRPr>
              </a:lvl2pPr>
              <a:lvl3pPr marL="1143000" indent="-228600">
                <a:defRPr>
                  <a:solidFill>
                    <a:schemeClr val="tx1"/>
                  </a:solidFill>
                  <a:latin typeface="Arial Narrow" pitchFamily="34" charset="0"/>
                  <a:ea typeface="宋体" charset="-122"/>
                </a:defRPr>
              </a:lvl3pPr>
              <a:lvl4pPr marL="1600200" indent="-228600">
                <a:defRPr>
                  <a:solidFill>
                    <a:schemeClr val="tx1"/>
                  </a:solidFill>
                  <a:latin typeface="Arial Narrow" pitchFamily="34" charset="0"/>
                  <a:ea typeface="宋体" charset="-122"/>
                </a:defRPr>
              </a:lvl4pPr>
              <a:lvl5pPr marL="2057400" indent="-228600">
                <a:defRPr>
                  <a:solidFill>
                    <a:schemeClr val="tx1"/>
                  </a:solidFill>
                  <a:latin typeface="Arial Narrow" pitchFamily="34" charset="0"/>
                  <a:ea typeface="宋体" charset="-122"/>
                </a:defRPr>
              </a:lvl5pPr>
              <a:lvl6pPr marL="2514600" indent="-228600" eaLnBrk="0" fontAlgn="base" hangingPunct="0">
                <a:spcBef>
                  <a:spcPct val="0"/>
                </a:spcBef>
                <a:spcAft>
                  <a:spcPct val="0"/>
                </a:spcAft>
                <a:defRPr>
                  <a:solidFill>
                    <a:schemeClr val="tx1"/>
                  </a:solidFill>
                  <a:latin typeface="Arial Narrow" pitchFamily="34" charset="0"/>
                  <a:ea typeface="宋体" charset="-122"/>
                </a:defRPr>
              </a:lvl6pPr>
              <a:lvl7pPr marL="2971800" indent="-228600" eaLnBrk="0" fontAlgn="base" hangingPunct="0">
                <a:spcBef>
                  <a:spcPct val="0"/>
                </a:spcBef>
                <a:spcAft>
                  <a:spcPct val="0"/>
                </a:spcAft>
                <a:defRPr>
                  <a:solidFill>
                    <a:schemeClr val="tx1"/>
                  </a:solidFill>
                  <a:latin typeface="Arial Narrow" pitchFamily="34" charset="0"/>
                  <a:ea typeface="宋体" charset="-122"/>
                </a:defRPr>
              </a:lvl7pPr>
              <a:lvl8pPr marL="3429000" indent="-228600" eaLnBrk="0" fontAlgn="base" hangingPunct="0">
                <a:spcBef>
                  <a:spcPct val="0"/>
                </a:spcBef>
                <a:spcAft>
                  <a:spcPct val="0"/>
                </a:spcAft>
                <a:defRPr>
                  <a:solidFill>
                    <a:schemeClr val="tx1"/>
                  </a:solidFill>
                  <a:latin typeface="Arial Narrow" pitchFamily="34" charset="0"/>
                  <a:ea typeface="宋体" charset="-122"/>
                </a:defRPr>
              </a:lvl8pPr>
              <a:lvl9pPr marL="3886200" indent="-228600" eaLnBrk="0" fontAlgn="base" hangingPunct="0">
                <a:spcBef>
                  <a:spcPct val="0"/>
                </a:spcBef>
                <a:spcAft>
                  <a:spcPct val="0"/>
                </a:spcAft>
                <a:defRPr>
                  <a:solidFill>
                    <a:schemeClr val="tx1"/>
                  </a:solidFill>
                  <a:latin typeface="Arial Narrow" pitchFamily="34" charset="0"/>
                  <a:ea typeface="宋体" charset="-122"/>
                </a:defRPr>
              </a:lvl9pPr>
            </a:lstStyle>
            <a:p>
              <a:pPr algn="ctr">
                <a:lnSpc>
                  <a:spcPct val="140000"/>
                </a:lnSpc>
              </a:pPr>
              <a:r>
                <a:rPr lang="zh-CN" altLang="en-US" sz="1600" b="1" dirty="0" smtClean="0">
                  <a:latin typeface="微软雅黑" pitchFamily="34" charset="-122"/>
                  <a:ea typeface="微软雅黑" pitchFamily="34" charset="-122"/>
                </a:rPr>
                <a:t>管理队伍提升</a:t>
              </a:r>
              <a:endParaRPr lang="en-US" altLang="zh-CN" sz="1600" b="1" dirty="0">
                <a:latin typeface="微软雅黑" pitchFamily="34" charset="-122"/>
                <a:ea typeface="微软雅黑" pitchFamily="34" charset="-122"/>
              </a:endParaRPr>
            </a:p>
          </p:txBody>
        </p:sp>
        <p:sp>
          <p:nvSpPr>
            <p:cNvPr id="15" name="MH_SubTitle_3"/>
            <p:cNvSpPr txBox="1">
              <a:spLocks noChangeArrowheads="1"/>
            </p:cNvSpPr>
            <p:nvPr>
              <p:custDataLst>
                <p:tags r:id="rId4"/>
              </p:custDataLst>
            </p:nvPr>
          </p:nvSpPr>
          <p:spPr bwMode="auto">
            <a:xfrm>
              <a:off x="3441266" y="1811660"/>
              <a:ext cx="1551268" cy="320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zh-CN"/>
              </a:defPPr>
              <a:lvl1pPr algn="ctr">
                <a:lnSpc>
                  <a:spcPct val="140000"/>
                </a:lnSpc>
                <a:defRPr sz="1600" b="1">
                  <a:latin typeface="微软雅黑" pitchFamily="34" charset="-122"/>
                  <a:ea typeface="微软雅黑" pitchFamily="34" charset="-122"/>
                </a:defRPr>
              </a:lvl1pPr>
              <a:lvl2pPr marL="742950" indent="-285750">
                <a:defRPr>
                  <a:latin typeface="Arial Narrow" pitchFamily="34" charset="0"/>
                  <a:ea typeface="宋体" charset="-122"/>
                </a:defRPr>
              </a:lvl2pPr>
              <a:lvl3pPr marL="1143000" indent="-228600">
                <a:defRPr>
                  <a:latin typeface="Arial Narrow" pitchFamily="34" charset="0"/>
                  <a:ea typeface="宋体" charset="-122"/>
                </a:defRPr>
              </a:lvl3pPr>
              <a:lvl4pPr marL="1600200" indent="-228600">
                <a:defRPr>
                  <a:latin typeface="Arial Narrow" pitchFamily="34" charset="0"/>
                  <a:ea typeface="宋体" charset="-122"/>
                </a:defRPr>
              </a:lvl4pPr>
              <a:lvl5pPr marL="2057400" indent="-228600">
                <a:defRPr>
                  <a:latin typeface="Arial Narrow" pitchFamily="34" charset="0"/>
                  <a:ea typeface="宋体" charset="-122"/>
                </a:defRPr>
              </a:lvl5pPr>
              <a:lvl6pPr marL="2514600" indent="-228600" eaLnBrk="0" fontAlgn="base" hangingPunct="0">
                <a:spcBef>
                  <a:spcPct val="0"/>
                </a:spcBef>
                <a:spcAft>
                  <a:spcPct val="0"/>
                </a:spcAft>
                <a:defRPr>
                  <a:latin typeface="Arial Narrow" pitchFamily="34" charset="0"/>
                  <a:ea typeface="宋体" charset="-122"/>
                </a:defRPr>
              </a:lvl6pPr>
              <a:lvl7pPr marL="2971800" indent="-228600" eaLnBrk="0" fontAlgn="base" hangingPunct="0">
                <a:spcBef>
                  <a:spcPct val="0"/>
                </a:spcBef>
                <a:spcAft>
                  <a:spcPct val="0"/>
                </a:spcAft>
                <a:defRPr>
                  <a:latin typeface="Arial Narrow" pitchFamily="34" charset="0"/>
                  <a:ea typeface="宋体" charset="-122"/>
                </a:defRPr>
              </a:lvl7pPr>
              <a:lvl8pPr marL="3429000" indent="-228600" eaLnBrk="0" fontAlgn="base" hangingPunct="0">
                <a:spcBef>
                  <a:spcPct val="0"/>
                </a:spcBef>
                <a:spcAft>
                  <a:spcPct val="0"/>
                </a:spcAft>
                <a:defRPr>
                  <a:latin typeface="Arial Narrow" pitchFamily="34" charset="0"/>
                  <a:ea typeface="宋体" charset="-122"/>
                </a:defRPr>
              </a:lvl8pPr>
              <a:lvl9pPr marL="3886200" indent="-228600" eaLnBrk="0" fontAlgn="base" hangingPunct="0">
                <a:spcBef>
                  <a:spcPct val="0"/>
                </a:spcBef>
                <a:spcAft>
                  <a:spcPct val="0"/>
                </a:spcAft>
                <a:defRPr>
                  <a:latin typeface="Arial Narrow" pitchFamily="34" charset="0"/>
                  <a:ea typeface="宋体" charset="-122"/>
                </a:defRPr>
              </a:lvl9pPr>
            </a:lstStyle>
            <a:p>
              <a:r>
                <a:rPr lang="zh-CN" altLang="en-US" dirty="0"/>
                <a:t>管理信息化提升</a:t>
              </a:r>
              <a:endParaRPr lang="en-US" altLang="zh-CN" dirty="0"/>
            </a:p>
          </p:txBody>
        </p:sp>
        <p:grpSp>
          <p:nvGrpSpPr>
            <p:cNvPr id="16" name="组合 15"/>
            <p:cNvGrpSpPr/>
            <p:nvPr/>
          </p:nvGrpSpPr>
          <p:grpSpPr>
            <a:xfrm>
              <a:off x="-215954" y="3014241"/>
              <a:ext cx="2137550" cy="1002117"/>
              <a:chOff x="1025130" y="3752380"/>
              <a:chExt cx="2406840" cy="1128364"/>
            </a:xfrm>
          </p:grpSpPr>
          <p:sp>
            <p:nvSpPr>
              <p:cNvPr id="69" name="矩形 68"/>
              <p:cNvSpPr/>
              <p:nvPr/>
            </p:nvSpPr>
            <p:spPr bwMode="auto">
              <a:xfrm>
                <a:off x="1025130" y="3752380"/>
                <a:ext cx="2406839" cy="351953"/>
              </a:xfrm>
              <a:prstGeom prst="rect">
                <a:avLst/>
              </a:prstGeom>
              <a:solidFill>
                <a:schemeClr val="accent6">
                  <a:lumMod val="60000"/>
                  <a:lumOff val="40000"/>
                </a:schemeClr>
              </a:solidFill>
              <a:ln w="9525" cap="flat" cmpd="sng" algn="ctr">
                <a:solidFill>
                  <a:schemeClr val="bg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r" fontAlgn="base">
                  <a:spcBef>
                    <a:spcPct val="0"/>
                  </a:spcBef>
                  <a:spcAft>
                    <a:spcPct val="0"/>
                  </a:spcAft>
                </a:pPr>
                <a:r>
                  <a:rPr lang="zh-CN" altLang="en-US" sz="1400" b="1" dirty="0">
                    <a:solidFill>
                      <a:srgbClr val="000000">
                        <a:lumMod val="85000"/>
                        <a:lumOff val="15000"/>
                      </a:srgbClr>
                    </a:solidFill>
                    <a:latin typeface="微软雅黑" pitchFamily="34" charset="-122"/>
                    <a:ea typeface="微软雅黑" pitchFamily="34" charset="-122"/>
                  </a:rPr>
                  <a:t>协助学校章程制定与修订</a:t>
                </a:r>
              </a:p>
            </p:txBody>
          </p:sp>
          <p:sp>
            <p:nvSpPr>
              <p:cNvPr id="70" name="矩形 69"/>
              <p:cNvSpPr/>
              <p:nvPr/>
            </p:nvSpPr>
            <p:spPr bwMode="auto">
              <a:xfrm>
                <a:off x="1025131" y="4143482"/>
                <a:ext cx="2406839" cy="351953"/>
              </a:xfrm>
              <a:prstGeom prst="rect">
                <a:avLst/>
              </a:prstGeom>
              <a:solidFill>
                <a:schemeClr val="accent6">
                  <a:lumMod val="60000"/>
                  <a:lumOff val="40000"/>
                </a:schemeClr>
              </a:solidFill>
              <a:ln w="9525" cap="flat" cmpd="sng" algn="ctr">
                <a:solidFill>
                  <a:schemeClr val="bg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r" fontAlgn="base">
                  <a:spcBef>
                    <a:spcPct val="0"/>
                  </a:spcBef>
                  <a:spcAft>
                    <a:spcPct val="0"/>
                  </a:spcAft>
                </a:pPr>
                <a:r>
                  <a:rPr lang="zh-CN" altLang="en-US" sz="1400" b="1" dirty="0">
                    <a:solidFill>
                      <a:srgbClr val="000000">
                        <a:lumMod val="85000"/>
                        <a:lumOff val="15000"/>
                      </a:srgbClr>
                    </a:solidFill>
                    <a:latin typeface="微软雅黑" pitchFamily="34" charset="-122"/>
                    <a:ea typeface="微软雅黑" pitchFamily="34" charset="-122"/>
                  </a:rPr>
                  <a:t>协助学校完善管理制度标准</a:t>
                </a:r>
              </a:p>
            </p:txBody>
          </p:sp>
          <p:sp>
            <p:nvSpPr>
              <p:cNvPr id="71" name="矩形 70"/>
              <p:cNvSpPr/>
              <p:nvPr/>
            </p:nvSpPr>
            <p:spPr bwMode="auto">
              <a:xfrm>
                <a:off x="1031053" y="4528791"/>
                <a:ext cx="2400917" cy="351953"/>
              </a:xfrm>
              <a:prstGeom prst="rect">
                <a:avLst/>
              </a:prstGeom>
              <a:solidFill>
                <a:schemeClr val="accent6">
                  <a:lumMod val="60000"/>
                  <a:lumOff val="40000"/>
                </a:schemeClr>
              </a:solidFill>
              <a:ln w="9525" cap="flat" cmpd="sng" algn="ctr">
                <a:solidFill>
                  <a:schemeClr val="bg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zh-CN" altLang="en-US" sz="1400" b="1" dirty="0">
                    <a:solidFill>
                      <a:srgbClr val="000000">
                        <a:lumMod val="85000"/>
                        <a:lumOff val="15000"/>
                      </a:srgbClr>
                    </a:solidFill>
                    <a:latin typeface="微软雅黑" pitchFamily="34" charset="-122"/>
                    <a:ea typeface="微软雅黑" pitchFamily="34" charset="-122"/>
                  </a:rPr>
                  <a:t>协助学校进行制度的落实执行</a:t>
                </a:r>
              </a:p>
            </p:txBody>
          </p:sp>
        </p:grpSp>
        <p:grpSp>
          <p:nvGrpSpPr>
            <p:cNvPr id="17" name="组合 16"/>
            <p:cNvGrpSpPr/>
            <p:nvPr/>
          </p:nvGrpSpPr>
          <p:grpSpPr>
            <a:xfrm>
              <a:off x="2161700" y="4177408"/>
              <a:ext cx="2370923" cy="1128364"/>
              <a:chOff x="2157636" y="4273277"/>
              <a:chExt cx="2107643" cy="1038747"/>
            </a:xfrm>
          </p:grpSpPr>
          <p:sp>
            <p:nvSpPr>
              <p:cNvPr id="66" name="矩形 65"/>
              <p:cNvSpPr/>
              <p:nvPr/>
            </p:nvSpPr>
            <p:spPr bwMode="auto">
              <a:xfrm>
                <a:off x="2157636" y="4273277"/>
                <a:ext cx="2107643" cy="324000"/>
              </a:xfrm>
              <a:prstGeom prst="rect">
                <a:avLst/>
              </a:prstGeom>
              <a:solidFill>
                <a:schemeClr val="accent6">
                  <a:lumMod val="40000"/>
                  <a:lumOff val="60000"/>
                  <a:alpha val="35000"/>
                </a:schemeClr>
              </a:solidFill>
              <a:ln w="9525" cap="flat" cmpd="sng" algn="ctr">
                <a:solidFill>
                  <a:schemeClr val="bg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fontAlgn="base">
                  <a:spcBef>
                    <a:spcPct val="0"/>
                  </a:spcBef>
                  <a:spcAft>
                    <a:spcPct val="0"/>
                  </a:spcAft>
                </a:pPr>
                <a:r>
                  <a:rPr lang="zh-CN" altLang="en-US" sz="1400" b="1" dirty="0">
                    <a:solidFill>
                      <a:srgbClr val="000000">
                        <a:lumMod val="85000"/>
                        <a:lumOff val="15000"/>
                      </a:srgbClr>
                    </a:solidFill>
                    <a:latin typeface="微软雅黑" pitchFamily="34" charset="-122"/>
                    <a:ea typeface="微软雅黑" pitchFamily="34" charset="-122"/>
                  </a:rPr>
                  <a:t>帮助学校细化管理人员能力要求</a:t>
                </a:r>
              </a:p>
            </p:txBody>
          </p:sp>
          <p:sp>
            <p:nvSpPr>
              <p:cNvPr id="67" name="矩形 66"/>
              <p:cNvSpPr/>
              <p:nvPr/>
            </p:nvSpPr>
            <p:spPr bwMode="auto">
              <a:xfrm>
                <a:off x="2157636" y="4633317"/>
                <a:ext cx="2107643" cy="324000"/>
              </a:xfrm>
              <a:prstGeom prst="rect">
                <a:avLst/>
              </a:prstGeom>
              <a:solidFill>
                <a:schemeClr val="accent6">
                  <a:lumMod val="40000"/>
                  <a:lumOff val="60000"/>
                  <a:alpha val="35000"/>
                </a:schemeClr>
              </a:soli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fontAlgn="base">
                  <a:spcBef>
                    <a:spcPct val="0"/>
                  </a:spcBef>
                  <a:spcAft>
                    <a:spcPct val="0"/>
                  </a:spcAft>
                </a:pPr>
                <a:r>
                  <a:rPr lang="zh-CN" altLang="en-US" sz="1400" b="1" dirty="0">
                    <a:solidFill>
                      <a:srgbClr val="000000">
                        <a:lumMod val="85000"/>
                        <a:lumOff val="15000"/>
                      </a:srgbClr>
                    </a:solidFill>
                    <a:latin typeface="微软雅黑" pitchFamily="34" charset="-122"/>
                    <a:ea typeface="微软雅黑" pitchFamily="34" charset="-122"/>
                  </a:rPr>
                  <a:t>帮助学校建立管理者定期培训制度</a:t>
                </a:r>
              </a:p>
            </p:txBody>
          </p:sp>
          <p:sp>
            <p:nvSpPr>
              <p:cNvPr id="68" name="矩形 67"/>
              <p:cNvSpPr/>
              <p:nvPr/>
            </p:nvSpPr>
            <p:spPr bwMode="auto">
              <a:xfrm>
                <a:off x="2157636" y="4988024"/>
                <a:ext cx="2107643" cy="324000"/>
              </a:xfrm>
              <a:prstGeom prst="rect">
                <a:avLst/>
              </a:prstGeom>
              <a:solidFill>
                <a:schemeClr val="accent6">
                  <a:lumMod val="40000"/>
                  <a:lumOff val="60000"/>
                  <a:alpha val="35000"/>
                </a:schemeClr>
              </a:solidFill>
              <a:ln w="9525" cap="flat" cmpd="sng" algn="ctr">
                <a:solidFill>
                  <a:schemeClr val="bg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fontAlgn="base">
                  <a:spcBef>
                    <a:spcPct val="0"/>
                  </a:spcBef>
                  <a:spcAft>
                    <a:spcPct val="0"/>
                  </a:spcAft>
                </a:pPr>
                <a:r>
                  <a:rPr lang="zh-CN" altLang="en-US" sz="1400" b="1" dirty="0">
                    <a:solidFill>
                      <a:srgbClr val="000000">
                        <a:lumMod val="85000"/>
                        <a:lumOff val="15000"/>
                      </a:srgbClr>
                    </a:solidFill>
                    <a:latin typeface="微软雅黑" pitchFamily="34" charset="-122"/>
                    <a:ea typeface="微软雅黑" pitchFamily="34" charset="-122"/>
                  </a:rPr>
                  <a:t>建立和强化管理者激励机制</a:t>
                </a:r>
              </a:p>
            </p:txBody>
          </p:sp>
        </p:grpSp>
        <p:sp>
          <p:nvSpPr>
            <p:cNvPr id="18" name="矩形 17"/>
            <p:cNvSpPr/>
            <p:nvPr/>
          </p:nvSpPr>
          <p:spPr>
            <a:xfrm>
              <a:off x="5181288" y="1417340"/>
              <a:ext cx="3506578" cy="1124598"/>
            </a:xfrm>
            <a:prstGeom prst="rect">
              <a:avLst/>
            </a:prstGeom>
            <a:solidFill>
              <a:srgbClr val="FFFFFF">
                <a:lumMod val="75000"/>
              </a:srgbClr>
            </a:solidFill>
            <a:ln w="25400" cap="flat" cmpd="sng" algn="ctr">
              <a:noFill/>
              <a:prstDash val="solid"/>
            </a:ln>
            <a:effectLst/>
          </p:spPr>
          <p:txBody>
            <a:bodyPr rtlCol="0" anchor="ctr"/>
            <a:lstStyle/>
            <a:p>
              <a:pPr algn="ctr">
                <a:defRPr/>
              </a:pPr>
              <a:endParaRPr lang="zh-CN" altLang="en-US" sz="1400" kern="0">
                <a:solidFill>
                  <a:srgbClr val="FFFFFF"/>
                </a:solidFill>
                <a:latin typeface="微软雅黑" pitchFamily="34" charset="-122"/>
                <a:ea typeface="微软雅黑" pitchFamily="34" charset="-122"/>
              </a:endParaRPr>
            </a:p>
          </p:txBody>
        </p:sp>
        <p:grpSp>
          <p:nvGrpSpPr>
            <p:cNvPr id="19" name="组合 18"/>
            <p:cNvGrpSpPr/>
            <p:nvPr/>
          </p:nvGrpSpPr>
          <p:grpSpPr>
            <a:xfrm>
              <a:off x="5148193" y="1185078"/>
              <a:ext cx="3528164" cy="3383431"/>
              <a:chOff x="5412175" y="3538411"/>
              <a:chExt cx="3959354" cy="3796932"/>
            </a:xfrm>
          </p:grpSpPr>
          <p:grpSp>
            <p:nvGrpSpPr>
              <p:cNvPr id="20" name="组合 19"/>
              <p:cNvGrpSpPr/>
              <p:nvPr/>
            </p:nvGrpSpPr>
            <p:grpSpPr>
              <a:xfrm>
                <a:off x="5412175" y="5099411"/>
                <a:ext cx="1251941" cy="1983278"/>
                <a:chOff x="2267744" y="1921396"/>
                <a:chExt cx="1802423" cy="1941950"/>
              </a:xfrm>
            </p:grpSpPr>
            <p:sp>
              <p:nvSpPr>
                <p:cNvPr id="60" name="矩形 59"/>
                <p:cNvSpPr/>
                <p:nvPr/>
              </p:nvSpPr>
              <p:spPr>
                <a:xfrm>
                  <a:off x="2270167" y="2101960"/>
                  <a:ext cx="1800000" cy="1761386"/>
                </a:xfrm>
                <a:prstGeom prst="rect">
                  <a:avLst/>
                </a:prstGeom>
                <a:solidFill>
                  <a:srgbClr val="FFFFFF">
                    <a:lumMod val="75000"/>
                  </a:srgbClr>
                </a:solidFill>
                <a:ln w="25400" cap="flat" cmpd="sng" algn="ctr">
                  <a:noFill/>
                  <a:prstDash val="solid"/>
                </a:ln>
                <a:effectLst/>
              </p:spPr>
              <p:txBody>
                <a:bodyPr rtlCol="0" anchor="ctr"/>
                <a:lstStyle/>
                <a:p>
                  <a:pPr algn="ctr">
                    <a:defRPr/>
                  </a:pPr>
                  <a:endParaRPr lang="zh-CN" altLang="en-US" sz="1400" kern="0">
                    <a:solidFill>
                      <a:srgbClr val="FFFFFF"/>
                    </a:solidFill>
                    <a:latin typeface="微软雅黑" pitchFamily="34" charset="-122"/>
                    <a:ea typeface="微软雅黑" pitchFamily="34" charset="-122"/>
                  </a:endParaRPr>
                </a:p>
              </p:txBody>
            </p:sp>
            <p:sp>
              <p:nvSpPr>
                <p:cNvPr id="61" name="圆柱形 60"/>
                <p:cNvSpPr/>
                <p:nvPr/>
              </p:nvSpPr>
              <p:spPr>
                <a:xfrm>
                  <a:off x="2267744" y="1921396"/>
                  <a:ext cx="1800201" cy="248247"/>
                </a:xfrm>
                <a:prstGeom prst="can">
                  <a:avLst/>
                </a:prstGeom>
                <a:solidFill>
                  <a:schemeClr val="accent4">
                    <a:alpha val="96000"/>
                  </a:schemeClr>
                </a:solidFill>
                <a:ln w="25400" cap="flat" cmpd="sng" algn="ctr">
                  <a:noFill/>
                  <a:prstDash val="solid"/>
                </a:ln>
                <a:effectLst/>
              </p:spPr>
              <p:txBody>
                <a:bodyPr rtlCol="0" anchor="ctr"/>
                <a:lstStyle/>
                <a:p>
                  <a:pPr algn="ctr">
                    <a:defRPr/>
                  </a:pPr>
                  <a:r>
                    <a:rPr lang="zh-CN" altLang="en-US" sz="1400" b="1" kern="0" dirty="0">
                      <a:solidFill>
                        <a:schemeClr val="bg2">
                          <a:lumMod val="25000"/>
                        </a:schemeClr>
                      </a:solidFill>
                      <a:latin typeface="微软雅黑" pitchFamily="34" charset="-122"/>
                      <a:ea typeface="微软雅黑" pitchFamily="34" charset="-122"/>
                    </a:rPr>
                    <a:t>统一管理平台</a:t>
                  </a:r>
                </a:p>
              </p:txBody>
            </p:sp>
            <p:sp>
              <p:nvSpPr>
                <p:cNvPr id="62" name="矩形 61"/>
                <p:cNvSpPr/>
                <p:nvPr/>
              </p:nvSpPr>
              <p:spPr>
                <a:xfrm>
                  <a:off x="2365876" y="2285067"/>
                  <a:ext cx="1612516" cy="267846"/>
                </a:xfrm>
                <a:prstGeom prst="rect">
                  <a:avLst/>
                </a:prstGeom>
                <a:solidFill>
                  <a:srgbClr val="FFFFFF"/>
                </a:solidFill>
                <a:ln w="25400" cap="flat" cmpd="sng" algn="ctr">
                  <a:solidFill>
                    <a:srgbClr val="FFFFFF"/>
                  </a:solidFill>
                  <a:prstDash val="solid"/>
                </a:ln>
                <a:effectLst/>
              </p:spPr>
              <p:txBody>
                <a:bodyPr rtlCol="0" anchor="ctr"/>
                <a:lstStyle/>
                <a:p>
                  <a:pPr algn="ctr">
                    <a:defRPr/>
                  </a:pPr>
                  <a:r>
                    <a:rPr lang="zh-CN" altLang="en-US" sz="1200" kern="0" dirty="0">
                      <a:solidFill>
                        <a:srgbClr val="000000">
                          <a:lumMod val="85000"/>
                          <a:lumOff val="15000"/>
                        </a:srgbClr>
                      </a:solidFill>
                      <a:latin typeface="微软雅黑" pitchFamily="34" charset="-122"/>
                      <a:ea typeface="微软雅黑" pitchFamily="34" charset="-122"/>
                    </a:rPr>
                    <a:t>统一信息门户</a:t>
                  </a:r>
                </a:p>
              </p:txBody>
            </p:sp>
            <p:sp>
              <p:nvSpPr>
                <p:cNvPr id="63" name="矩形 62"/>
                <p:cNvSpPr/>
                <p:nvPr/>
              </p:nvSpPr>
              <p:spPr>
                <a:xfrm>
                  <a:off x="2365876" y="2702162"/>
                  <a:ext cx="1612516" cy="267846"/>
                </a:xfrm>
                <a:prstGeom prst="rect">
                  <a:avLst/>
                </a:prstGeom>
                <a:solidFill>
                  <a:srgbClr val="FFFFFF"/>
                </a:solidFill>
                <a:ln w="25400" cap="flat" cmpd="sng" algn="ctr">
                  <a:solidFill>
                    <a:srgbClr val="FFFFFF"/>
                  </a:solidFill>
                  <a:prstDash val="solid"/>
                </a:ln>
                <a:effectLst/>
              </p:spPr>
              <p:txBody>
                <a:bodyPr rtlCol="0" anchor="ctr"/>
                <a:lstStyle/>
                <a:p>
                  <a:pPr algn="ctr">
                    <a:defRPr/>
                  </a:pPr>
                  <a:r>
                    <a:rPr lang="zh-CN" altLang="en-US" sz="1200" kern="0" dirty="0">
                      <a:solidFill>
                        <a:srgbClr val="000000">
                          <a:lumMod val="85000"/>
                          <a:lumOff val="15000"/>
                        </a:srgbClr>
                      </a:solidFill>
                      <a:latin typeface="微软雅黑" pitchFamily="34" charset="-122"/>
                      <a:ea typeface="微软雅黑" pitchFamily="34" charset="-122"/>
                    </a:rPr>
                    <a:t>统一权限管理</a:t>
                  </a:r>
                </a:p>
              </p:txBody>
            </p:sp>
            <p:sp>
              <p:nvSpPr>
                <p:cNvPr id="64" name="矩形 63"/>
                <p:cNvSpPr/>
                <p:nvPr/>
              </p:nvSpPr>
              <p:spPr>
                <a:xfrm>
                  <a:off x="2366815" y="3116774"/>
                  <a:ext cx="1612516" cy="267846"/>
                </a:xfrm>
                <a:prstGeom prst="rect">
                  <a:avLst/>
                </a:prstGeom>
                <a:solidFill>
                  <a:srgbClr val="FFFFFF"/>
                </a:solidFill>
                <a:ln w="25400" cap="flat" cmpd="sng" algn="ctr">
                  <a:solidFill>
                    <a:srgbClr val="FFFFFF"/>
                  </a:solidFill>
                  <a:prstDash val="solid"/>
                </a:ln>
                <a:effectLst/>
              </p:spPr>
              <p:txBody>
                <a:bodyPr rtlCol="0" anchor="ctr"/>
                <a:lstStyle/>
                <a:p>
                  <a:pPr algn="ctr">
                    <a:defRPr/>
                  </a:pPr>
                  <a:r>
                    <a:rPr lang="zh-CN" altLang="en-US" sz="1200" kern="0" dirty="0">
                      <a:solidFill>
                        <a:srgbClr val="000000">
                          <a:lumMod val="85000"/>
                          <a:lumOff val="15000"/>
                        </a:srgbClr>
                      </a:solidFill>
                      <a:latin typeface="微软雅黑" pitchFamily="34" charset="-122"/>
                      <a:ea typeface="微软雅黑" pitchFamily="34" charset="-122"/>
                    </a:rPr>
                    <a:t>统一数据中心</a:t>
                  </a:r>
                </a:p>
              </p:txBody>
            </p:sp>
            <p:sp>
              <p:nvSpPr>
                <p:cNvPr id="65" name="矩形 64"/>
                <p:cNvSpPr/>
                <p:nvPr/>
              </p:nvSpPr>
              <p:spPr>
                <a:xfrm>
                  <a:off x="2366815" y="3533871"/>
                  <a:ext cx="1612516" cy="267846"/>
                </a:xfrm>
                <a:prstGeom prst="rect">
                  <a:avLst/>
                </a:prstGeom>
                <a:solidFill>
                  <a:srgbClr val="FFFFFF"/>
                </a:solidFill>
                <a:ln w="25400" cap="flat" cmpd="sng" algn="ctr">
                  <a:solidFill>
                    <a:srgbClr val="FFFFFF"/>
                  </a:solidFill>
                  <a:prstDash val="solid"/>
                </a:ln>
                <a:effectLst/>
              </p:spPr>
              <p:txBody>
                <a:bodyPr rtlCol="0" anchor="ctr"/>
                <a:lstStyle/>
                <a:p>
                  <a:pPr algn="ctr">
                    <a:defRPr/>
                  </a:pPr>
                  <a:r>
                    <a:rPr lang="zh-CN" altLang="en-US" sz="1200" kern="0" dirty="0">
                      <a:solidFill>
                        <a:srgbClr val="000000">
                          <a:lumMod val="85000"/>
                          <a:lumOff val="15000"/>
                        </a:srgbClr>
                      </a:solidFill>
                      <a:latin typeface="微软雅黑" pitchFamily="34" charset="-122"/>
                      <a:ea typeface="微软雅黑" pitchFamily="34" charset="-122"/>
                    </a:rPr>
                    <a:t>运维管理中心</a:t>
                  </a:r>
                </a:p>
              </p:txBody>
            </p:sp>
          </p:grpSp>
          <p:sp>
            <p:nvSpPr>
              <p:cNvPr id="21" name="圆柱形 20"/>
              <p:cNvSpPr/>
              <p:nvPr/>
            </p:nvSpPr>
            <p:spPr>
              <a:xfrm>
                <a:off x="5428350" y="3538411"/>
                <a:ext cx="3943179" cy="273741"/>
              </a:xfrm>
              <a:prstGeom prst="can">
                <a:avLst/>
              </a:prstGeom>
              <a:solidFill>
                <a:schemeClr val="accent4">
                  <a:alpha val="96000"/>
                </a:schemeClr>
              </a:solidFill>
              <a:ln w="25400" cap="flat" cmpd="sng" algn="ctr">
                <a:noFill/>
                <a:prstDash val="solid"/>
              </a:ln>
              <a:effectLst/>
            </p:spPr>
            <p:txBody>
              <a:bodyPr rtlCol="0" anchor="ctr"/>
              <a:lstStyle/>
              <a:p>
                <a:pPr algn="ctr">
                  <a:defRPr/>
                </a:pPr>
                <a:r>
                  <a:rPr lang="zh-CN" altLang="en-US" sz="1400" b="1" kern="0" dirty="0">
                    <a:solidFill>
                      <a:schemeClr val="bg2">
                        <a:lumMod val="25000"/>
                      </a:schemeClr>
                    </a:solidFill>
                    <a:latin typeface="微软雅黑" pitchFamily="34" charset="-122"/>
                    <a:ea typeface="微软雅黑" pitchFamily="34" charset="-122"/>
                  </a:rPr>
                  <a:t>管理业务信息化体系</a:t>
                </a:r>
              </a:p>
            </p:txBody>
          </p:sp>
          <p:grpSp>
            <p:nvGrpSpPr>
              <p:cNvPr id="22" name="组合 21"/>
              <p:cNvGrpSpPr/>
              <p:nvPr/>
            </p:nvGrpSpPr>
            <p:grpSpPr>
              <a:xfrm>
                <a:off x="6762715" y="5099409"/>
                <a:ext cx="2607351" cy="2235934"/>
                <a:chOff x="5868143" y="1374808"/>
                <a:chExt cx="2376265" cy="3276491"/>
              </a:xfrm>
            </p:grpSpPr>
            <p:sp>
              <p:nvSpPr>
                <p:cNvPr id="39" name="矩形 38"/>
                <p:cNvSpPr/>
                <p:nvPr/>
              </p:nvSpPr>
              <p:spPr>
                <a:xfrm>
                  <a:off x="5869984" y="3145532"/>
                  <a:ext cx="2374424" cy="1505767"/>
                </a:xfrm>
                <a:prstGeom prst="rect">
                  <a:avLst/>
                </a:prstGeom>
                <a:solidFill>
                  <a:srgbClr val="FFFFFF">
                    <a:lumMod val="75000"/>
                  </a:srgbClr>
                </a:solidFill>
                <a:ln w="25400" cap="flat" cmpd="sng" algn="ctr">
                  <a:noFill/>
                  <a:prstDash val="solid"/>
                </a:ln>
                <a:effectLst/>
              </p:spPr>
              <p:txBody>
                <a:bodyPr rtlCol="0" anchor="ctr"/>
                <a:lstStyle/>
                <a:p>
                  <a:pPr algn="ctr">
                    <a:defRPr/>
                  </a:pPr>
                  <a:endParaRPr lang="zh-CN" altLang="en-US" sz="800" kern="0">
                    <a:solidFill>
                      <a:srgbClr val="FFFFFF"/>
                    </a:solidFill>
                    <a:latin typeface="微软雅黑" pitchFamily="34" charset="-122"/>
                    <a:ea typeface="微软雅黑" pitchFamily="34" charset="-122"/>
                  </a:endParaRPr>
                </a:p>
              </p:txBody>
            </p:sp>
            <p:grpSp>
              <p:nvGrpSpPr>
                <p:cNvPr id="40" name="组合 39"/>
                <p:cNvGrpSpPr/>
                <p:nvPr/>
              </p:nvGrpSpPr>
              <p:grpSpPr>
                <a:xfrm>
                  <a:off x="5939527" y="3774774"/>
                  <a:ext cx="2182645" cy="817574"/>
                  <a:chOff x="5842567" y="3881104"/>
                  <a:chExt cx="2517633" cy="817574"/>
                </a:xfrm>
              </p:grpSpPr>
              <p:sp>
                <p:nvSpPr>
                  <p:cNvPr id="56" name="矩形 55"/>
                  <p:cNvSpPr/>
                  <p:nvPr/>
                </p:nvSpPr>
                <p:spPr>
                  <a:xfrm>
                    <a:off x="5842567" y="3881104"/>
                    <a:ext cx="1306034" cy="360000"/>
                  </a:xfrm>
                  <a:prstGeom prst="rect">
                    <a:avLst/>
                  </a:prstGeom>
                  <a:solidFill>
                    <a:srgbClr val="FFFFFF"/>
                  </a:solidFill>
                  <a:ln w="25400" cap="flat" cmpd="sng" algn="ctr">
                    <a:solidFill>
                      <a:srgbClr val="FFFFFF"/>
                    </a:solidFill>
                    <a:prstDash val="solid"/>
                  </a:ln>
                  <a:effectLst/>
                </p:spPr>
                <p:txBody>
                  <a:bodyPr rtlCol="0" anchor="ctr"/>
                  <a:lstStyle/>
                  <a:p>
                    <a:pPr algn="ctr">
                      <a:defRPr/>
                    </a:pPr>
                    <a:r>
                      <a:rPr lang="zh-CN" altLang="en-US" sz="1100" kern="0" dirty="0">
                        <a:solidFill>
                          <a:srgbClr val="000000">
                            <a:lumMod val="85000"/>
                            <a:lumOff val="15000"/>
                          </a:srgbClr>
                        </a:solidFill>
                        <a:latin typeface="微软雅黑" pitchFamily="34" charset="-122"/>
                        <a:ea typeface="微软雅黑" pitchFamily="34" charset="-122"/>
                      </a:rPr>
                      <a:t>教育融资服务</a:t>
                    </a:r>
                  </a:p>
                </p:txBody>
              </p:sp>
              <p:sp>
                <p:nvSpPr>
                  <p:cNvPr id="57" name="矩形 56"/>
                  <p:cNvSpPr/>
                  <p:nvPr/>
                </p:nvSpPr>
                <p:spPr>
                  <a:xfrm>
                    <a:off x="5842567" y="4336842"/>
                    <a:ext cx="1306034" cy="360000"/>
                  </a:xfrm>
                  <a:prstGeom prst="rect">
                    <a:avLst/>
                  </a:prstGeom>
                  <a:solidFill>
                    <a:srgbClr val="FFFFFF"/>
                  </a:solidFill>
                  <a:ln w="25400" cap="flat" cmpd="sng" algn="ctr">
                    <a:solidFill>
                      <a:srgbClr val="FFFFFF"/>
                    </a:solidFill>
                    <a:prstDash val="solid"/>
                  </a:ln>
                  <a:effectLst/>
                </p:spPr>
                <p:txBody>
                  <a:bodyPr rtlCol="0" anchor="ctr"/>
                  <a:lstStyle/>
                  <a:p>
                    <a:pPr algn="ctr">
                      <a:defRPr/>
                    </a:pPr>
                    <a:r>
                      <a:rPr lang="zh-CN" altLang="en-US" sz="1100" kern="0" dirty="0">
                        <a:solidFill>
                          <a:srgbClr val="000000">
                            <a:lumMod val="85000"/>
                            <a:lumOff val="15000"/>
                          </a:srgbClr>
                        </a:solidFill>
                        <a:latin typeface="微软雅黑" pitchFamily="34" charset="-122"/>
                        <a:ea typeface="微软雅黑" pitchFamily="34" charset="-122"/>
                      </a:rPr>
                      <a:t>本地成立教育</a:t>
                    </a:r>
                    <a:r>
                      <a:rPr lang="zh-CN" altLang="en-US" sz="1100" kern="0" dirty="0" smtClean="0">
                        <a:solidFill>
                          <a:srgbClr val="000000">
                            <a:lumMod val="85000"/>
                            <a:lumOff val="15000"/>
                          </a:srgbClr>
                        </a:solidFill>
                        <a:latin typeface="微软雅黑" pitchFamily="34" charset="-122"/>
                        <a:ea typeface="微软雅黑" pitchFamily="34" charset="-122"/>
                      </a:rPr>
                      <a:t>信息化服务</a:t>
                    </a:r>
                    <a:r>
                      <a:rPr lang="zh-CN" altLang="en-US" sz="1100" kern="0" dirty="0">
                        <a:solidFill>
                          <a:srgbClr val="000000">
                            <a:lumMod val="85000"/>
                            <a:lumOff val="15000"/>
                          </a:srgbClr>
                        </a:solidFill>
                        <a:latin typeface="微软雅黑" pitchFamily="34" charset="-122"/>
                        <a:ea typeface="微软雅黑" pitchFamily="34" charset="-122"/>
                      </a:rPr>
                      <a:t>公司</a:t>
                    </a:r>
                  </a:p>
                </p:txBody>
              </p:sp>
              <p:sp>
                <p:nvSpPr>
                  <p:cNvPr id="58" name="矩形 57"/>
                  <p:cNvSpPr/>
                  <p:nvPr/>
                </p:nvSpPr>
                <p:spPr>
                  <a:xfrm>
                    <a:off x="7239019" y="3882943"/>
                    <a:ext cx="1121181" cy="360000"/>
                  </a:xfrm>
                  <a:prstGeom prst="rect">
                    <a:avLst/>
                  </a:prstGeom>
                  <a:solidFill>
                    <a:srgbClr val="FFFFFF"/>
                  </a:solidFill>
                  <a:ln w="25400" cap="flat" cmpd="sng" algn="ctr">
                    <a:solidFill>
                      <a:srgbClr val="FFFFFF"/>
                    </a:solidFill>
                    <a:prstDash val="solid"/>
                  </a:ln>
                  <a:effectLst/>
                </p:spPr>
                <p:txBody>
                  <a:bodyPr rtlCol="0" anchor="ctr"/>
                  <a:lstStyle/>
                  <a:p>
                    <a:pPr algn="ctr">
                      <a:defRPr/>
                    </a:pPr>
                    <a:r>
                      <a:rPr lang="zh-CN" altLang="en-US" sz="1100" kern="0" dirty="0">
                        <a:solidFill>
                          <a:srgbClr val="000000">
                            <a:lumMod val="85000"/>
                            <a:lumOff val="15000"/>
                          </a:srgbClr>
                        </a:solidFill>
                        <a:latin typeface="微软雅黑" pitchFamily="34" charset="-122"/>
                        <a:ea typeface="微软雅黑" pitchFamily="34" charset="-122"/>
                      </a:rPr>
                      <a:t>合作办学服务</a:t>
                    </a:r>
                  </a:p>
                </p:txBody>
              </p:sp>
              <p:sp>
                <p:nvSpPr>
                  <p:cNvPr id="59" name="矩形 58"/>
                  <p:cNvSpPr/>
                  <p:nvPr/>
                </p:nvSpPr>
                <p:spPr>
                  <a:xfrm>
                    <a:off x="7239018" y="4338679"/>
                    <a:ext cx="1121181" cy="359999"/>
                  </a:xfrm>
                  <a:prstGeom prst="rect">
                    <a:avLst/>
                  </a:prstGeom>
                  <a:solidFill>
                    <a:srgbClr val="FFFFFF"/>
                  </a:solidFill>
                  <a:ln w="25400" cap="flat" cmpd="sng" algn="ctr">
                    <a:solidFill>
                      <a:srgbClr val="FFFFFF"/>
                    </a:solidFill>
                    <a:prstDash val="solid"/>
                  </a:ln>
                  <a:effectLst/>
                </p:spPr>
                <p:txBody>
                  <a:bodyPr rtlCol="0" anchor="ctr"/>
                  <a:lstStyle/>
                  <a:p>
                    <a:pPr algn="ctr">
                      <a:defRPr/>
                    </a:pPr>
                    <a:r>
                      <a:rPr lang="zh-CN" altLang="en-US" sz="1100" kern="0" dirty="0">
                        <a:solidFill>
                          <a:srgbClr val="000000">
                            <a:lumMod val="85000"/>
                            <a:lumOff val="15000"/>
                          </a:srgbClr>
                        </a:solidFill>
                        <a:latin typeface="微软雅黑" pitchFamily="34" charset="-122"/>
                        <a:ea typeface="微软雅黑" pitchFamily="34" charset="-122"/>
                      </a:rPr>
                      <a:t>留学服务</a:t>
                    </a:r>
                  </a:p>
                </p:txBody>
              </p:sp>
            </p:grpSp>
            <p:sp>
              <p:nvSpPr>
                <p:cNvPr id="41" name="矩形 40"/>
                <p:cNvSpPr/>
                <p:nvPr/>
              </p:nvSpPr>
              <p:spPr>
                <a:xfrm>
                  <a:off x="5869984" y="1713582"/>
                  <a:ext cx="2374424" cy="1476000"/>
                </a:xfrm>
                <a:prstGeom prst="rect">
                  <a:avLst/>
                </a:prstGeom>
                <a:solidFill>
                  <a:srgbClr val="FFFFFF">
                    <a:lumMod val="75000"/>
                  </a:srgbClr>
                </a:solidFill>
                <a:ln w="25400" cap="flat" cmpd="sng" algn="ctr">
                  <a:noFill/>
                  <a:prstDash val="solid"/>
                </a:ln>
                <a:effectLst/>
              </p:spPr>
              <p:txBody>
                <a:bodyPr rtlCol="0" anchor="ctr"/>
                <a:lstStyle/>
                <a:p>
                  <a:pPr algn="ctr">
                    <a:defRPr/>
                  </a:pPr>
                  <a:endParaRPr lang="zh-CN" altLang="en-US" sz="800" kern="0">
                    <a:solidFill>
                      <a:srgbClr val="FFFFFF"/>
                    </a:solidFill>
                    <a:latin typeface="微软雅黑" pitchFamily="34" charset="-122"/>
                    <a:ea typeface="微软雅黑" pitchFamily="34" charset="-122"/>
                  </a:endParaRPr>
                </a:p>
              </p:txBody>
            </p:sp>
            <p:grpSp>
              <p:nvGrpSpPr>
                <p:cNvPr id="42" name="组合 41"/>
                <p:cNvGrpSpPr/>
                <p:nvPr/>
              </p:nvGrpSpPr>
              <p:grpSpPr>
                <a:xfrm>
                  <a:off x="5987674" y="2195852"/>
                  <a:ext cx="2176115" cy="1142445"/>
                  <a:chOff x="5966408" y="2174586"/>
                  <a:chExt cx="2310552" cy="1142445"/>
                </a:xfrm>
              </p:grpSpPr>
              <p:sp>
                <p:nvSpPr>
                  <p:cNvPr id="46" name="矩形 45"/>
                  <p:cNvSpPr/>
                  <p:nvPr/>
                </p:nvSpPr>
                <p:spPr>
                  <a:xfrm>
                    <a:off x="5966408" y="2174586"/>
                    <a:ext cx="1058985" cy="180000"/>
                  </a:xfrm>
                  <a:prstGeom prst="rect">
                    <a:avLst/>
                  </a:prstGeom>
                  <a:solidFill>
                    <a:srgbClr val="FFFFFF"/>
                  </a:solidFill>
                  <a:ln w="25400" cap="flat" cmpd="sng" algn="ctr">
                    <a:solidFill>
                      <a:srgbClr val="FFFFFF"/>
                    </a:solidFill>
                    <a:prstDash val="solid"/>
                  </a:ln>
                  <a:effectLst/>
                </p:spPr>
                <p:txBody>
                  <a:bodyPr rtlCol="0" anchor="ctr"/>
                  <a:lstStyle/>
                  <a:p>
                    <a:pPr algn="ctr">
                      <a:defRPr/>
                    </a:pPr>
                    <a:r>
                      <a:rPr lang="zh-CN" altLang="en-US" sz="1200" kern="0" dirty="0">
                        <a:solidFill>
                          <a:srgbClr val="000000">
                            <a:lumMod val="85000"/>
                            <a:lumOff val="15000"/>
                          </a:srgbClr>
                        </a:solidFill>
                        <a:latin typeface="微软雅黑" pitchFamily="34" charset="-122"/>
                        <a:ea typeface="微软雅黑" pitchFamily="34" charset="-122"/>
                      </a:rPr>
                      <a:t>运行维护服务</a:t>
                    </a:r>
                  </a:p>
                </p:txBody>
              </p:sp>
              <p:sp>
                <p:nvSpPr>
                  <p:cNvPr id="47" name="矩形 46"/>
                  <p:cNvSpPr/>
                  <p:nvPr/>
                </p:nvSpPr>
                <p:spPr>
                  <a:xfrm>
                    <a:off x="5966408" y="2419145"/>
                    <a:ext cx="1058985" cy="180000"/>
                  </a:xfrm>
                  <a:prstGeom prst="rect">
                    <a:avLst/>
                  </a:prstGeom>
                  <a:solidFill>
                    <a:srgbClr val="FFFFFF"/>
                  </a:solidFill>
                  <a:ln w="25400" cap="flat" cmpd="sng" algn="ctr">
                    <a:solidFill>
                      <a:srgbClr val="FFFFFF"/>
                    </a:solidFill>
                    <a:prstDash val="solid"/>
                  </a:ln>
                  <a:effectLst/>
                </p:spPr>
                <p:txBody>
                  <a:bodyPr rtlCol="0" anchor="ctr"/>
                  <a:lstStyle/>
                  <a:p>
                    <a:pPr algn="ctr">
                      <a:defRPr/>
                    </a:pPr>
                    <a:r>
                      <a:rPr lang="zh-CN" altLang="en-US" sz="1200" kern="0" dirty="0">
                        <a:solidFill>
                          <a:srgbClr val="000000">
                            <a:lumMod val="85000"/>
                            <a:lumOff val="15000"/>
                          </a:srgbClr>
                        </a:solidFill>
                        <a:latin typeface="微软雅黑" pitchFamily="34" charset="-122"/>
                        <a:ea typeface="微软雅黑" pitchFamily="34" charset="-122"/>
                      </a:rPr>
                      <a:t>师资培训服务</a:t>
                    </a:r>
                  </a:p>
                </p:txBody>
              </p:sp>
              <p:sp>
                <p:nvSpPr>
                  <p:cNvPr id="48" name="矩形 47"/>
                  <p:cNvSpPr/>
                  <p:nvPr/>
                </p:nvSpPr>
                <p:spPr>
                  <a:xfrm>
                    <a:off x="5967009" y="2663704"/>
                    <a:ext cx="1058985" cy="180000"/>
                  </a:xfrm>
                  <a:prstGeom prst="rect">
                    <a:avLst/>
                  </a:prstGeom>
                  <a:solidFill>
                    <a:srgbClr val="FFFFFF"/>
                  </a:solidFill>
                  <a:ln w="25400" cap="flat" cmpd="sng" algn="ctr">
                    <a:solidFill>
                      <a:srgbClr val="FFFFFF"/>
                    </a:solidFill>
                    <a:prstDash val="solid"/>
                  </a:ln>
                  <a:effectLst/>
                </p:spPr>
                <p:txBody>
                  <a:bodyPr rtlCol="0" anchor="ctr"/>
                  <a:lstStyle/>
                  <a:p>
                    <a:pPr algn="ctr">
                      <a:defRPr/>
                    </a:pPr>
                    <a:r>
                      <a:rPr lang="zh-CN" altLang="en-US" sz="1200" kern="0" dirty="0">
                        <a:solidFill>
                          <a:srgbClr val="000000">
                            <a:lumMod val="85000"/>
                            <a:lumOff val="15000"/>
                          </a:srgbClr>
                        </a:solidFill>
                        <a:latin typeface="微软雅黑" pitchFamily="34" charset="-122"/>
                        <a:ea typeface="微软雅黑" pitchFamily="34" charset="-122"/>
                      </a:rPr>
                      <a:t>学科资源服务</a:t>
                    </a:r>
                  </a:p>
                </p:txBody>
              </p:sp>
              <p:sp>
                <p:nvSpPr>
                  <p:cNvPr id="49" name="矩形 48"/>
                  <p:cNvSpPr/>
                  <p:nvPr/>
                </p:nvSpPr>
                <p:spPr>
                  <a:xfrm>
                    <a:off x="5967009" y="2896148"/>
                    <a:ext cx="1058985" cy="180000"/>
                  </a:xfrm>
                  <a:prstGeom prst="rect">
                    <a:avLst/>
                  </a:prstGeom>
                  <a:solidFill>
                    <a:srgbClr val="FFFFFF"/>
                  </a:solidFill>
                  <a:ln w="25400" cap="flat" cmpd="sng" algn="ctr">
                    <a:solidFill>
                      <a:srgbClr val="FFFFFF"/>
                    </a:solidFill>
                    <a:prstDash val="solid"/>
                  </a:ln>
                  <a:effectLst/>
                </p:spPr>
                <p:txBody>
                  <a:bodyPr rtlCol="0" anchor="ctr"/>
                  <a:lstStyle/>
                  <a:p>
                    <a:pPr algn="ctr">
                      <a:defRPr/>
                    </a:pPr>
                    <a:r>
                      <a:rPr lang="zh-CN" altLang="en-US" sz="1200" kern="0" dirty="0">
                        <a:solidFill>
                          <a:srgbClr val="000000">
                            <a:lumMod val="85000"/>
                            <a:lumOff val="15000"/>
                          </a:srgbClr>
                        </a:solidFill>
                        <a:latin typeface="微软雅黑" pitchFamily="34" charset="-122"/>
                        <a:ea typeface="微软雅黑" pitchFamily="34" charset="-122"/>
                      </a:rPr>
                      <a:t>研究策划服务</a:t>
                    </a:r>
                  </a:p>
                </p:txBody>
              </p:sp>
              <p:sp>
                <p:nvSpPr>
                  <p:cNvPr id="50" name="矩形 49"/>
                  <p:cNvSpPr/>
                  <p:nvPr/>
                </p:nvSpPr>
                <p:spPr>
                  <a:xfrm>
                    <a:off x="5973272" y="3128592"/>
                    <a:ext cx="1058985" cy="180000"/>
                  </a:xfrm>
                  <a:prstGeom prst="rect">
                    <a:avLst/>
                  </a:prstGeom>
                  <a:solidFill>
                    <a:srgbClr val="FFFFFF"/>
                  </a:solidFill>
                  <a:ln w="25400" cap="flat" cmpd="sng" algn="ctr">
                    <a:solidFill>
                      <a:srgbClr val="FFFFFF"/>
                    </a:solidFill>
                    <a:prstDash val="solid"/>
                  </a:ln>
                  <a:effectLst/>
                </p:spPr>
                <p:txBody>
                  <a:bodyPr rtlCol="0" anchor="ctr"/>
                  <a:lstStyle/>
                  <a:p>
                    <a:pPr algn="ctr">
                      <a:defRPr/>
                    </a:pPr>
                    <a:r>
                      <a:rPr lang="zh-CN" altLang="en-US" sz="1200" kern="0" dirty="0">
                        <a:solidFill>
                          <a:srgbClr val="000000">
                            <a:lumMod val="85000"/>
                            <a:lumOff val="15000"/>
                          </a:srgbClr>
                        </a:solidFill>
                        <a:latin typeface="微软雅黑" pitchFamily="34" charset="-122"/>
                        <a:ea typeface="微软雅黑" pitchFamily="34" charset="-122"/>
                      </a:rPr>
                      <a:t>品牌推广服务</a:t>
                    </a:r>
                  </a:p>
                </p:txBody>
              </p:sp>
              <p:sp>
                <p:nvSpPr>
                  <p:cNvPr id="51" name="矩形 50"/>
                  <p:cNvSpPr/>
                  <p:nvPr/>
                </p:nvSpPr>
                <p:spPr>
                  <a:xfrm>
                    <a:off x="7164289" y="2184278"/>
                    <a:ext cx="1103719" cy="180000"/>
                  </a:xfrm>
                  <a:prstGeom prst="rect">
                    <a:avLst/>
                  </a:prstGeom>
                  <a:solidFill>
                    <a:srgbClr val="FFFFFF"/>
                  </a:solidFill>
                  <a:ln w="25400" cap="flat" cmpd="sng" algn="ctr">
                    <a:solidFill>
                      <a:srgbClr val="FFFFFF"/>
                    </a:solidFill>
                    <a:prstDash val="solid"/>
                  </a:ln>
                  <a:effectLst/>
                </p:spPr>
                <p:txBody>
                  <a:bodyPr rtlCol="0" anchor="ctr"/>
                  <a:lstStyle/>
                  <a:p>
                    <a:pPr algn="ctr">
                      <a:defRPr/>
                    </a:pPr>
                    <a:r>
                      <a:rPr lang="zh-CN" altLang="en-US" sz="1200" kern="0" dirty="0">
                        <a:solidFill>
                          <a:srgbClr val="000000">
                            <a:lumMod val="85000"/>
                            <a:lumOff val="15000"/>
                          </a:srgbClr>
                        </a:solidFill>
                        <a:latin typeface="微软雅黑" pitchFamily="34" charset="-122"/>
                        <a:ea typeface="微软雅黑" pitchFamily="34" charset="-122"/>
                      </a:rPr>
                      <a:t>论坛比赛服务</a:t>
                    </a:r>
                  </a:p>
                </p:txBody>
              </p:sp>
              <p:sp>
                <p:nvSpPr>
                  <p:cNvPr id="52" name="矩形 51"/>
                  <p:cNvSpPr/>
                  <p:nvPr/>
                </p:nvSpPr>
                <p:spPr>
                  <a:xfrm>
                    <a:off x="7164889" y="2428482"/>
                    <a:ext cx="1103719" cy="180000"/>
                  </a:xfrm>
                  <a:prstGeom prst="rect">
                    <a:avLst/>
                  </a:prstGeom>
                  <a:solidFill>
                    <a:srgbClr val="FFFFFF"/>
                  </a:solidFill>
                  <a:ln w="25400" cap="flat" cmpd="sng" algn="ctr">
                    <a:solidFill>
                      <a:srgbClr val="FFFFFF"/>
                    </a:solidFill>
                    <a:prstDash val="solid"/>
                  </a:ln>
                  <a:effectLst/>
                </p:spPr>
                <p:txBody>
                  <a:bodyPr rtlCol="0" anchor="ctr"/>
                  <a:lstStyle/>
                  <a:p>
                    <a:pPr algn="ctr">
                      <a:defRPr/>
                    </a:pPr>
                    <a:r>
                      <a:rPr lang="zh-CN" altLang="en-US" sz="1200" kern="0" dirty="0">
                        <a:solidFill>
                          <a:srgbClr val="000000">
                            <a:lumMod val="85000"/>
                            <a:lumOff val="15000"/>
                          </a:srgbClr>
                        </a:solidFill>
                        <a:latin typeface="微软雅黑" pitchFamily="34" charset="-122"/>
                        <a:ea typeface="微软雅黑" pitchFamily="34" charset="-122"/>
                      </a:rPr>
                      <a:t>数据分析服务</a:t>
                    </a:r>
                  </a:p>
                </p:txBody>
              </p:sp>
              <p:sp>
                <p:nvSpPr>
                  <p:cNvPr id="53" name="矩形 52"/>
                  <p:cNvSpPr/>
                  <p:nvPr/>
                </p:nvSpPr>
                <p:spPr>
                  <a:xfrm>
                    <a:off x="7164889" y="2660925"/>
                    <a:ext cx="1103719" cy="180000"/>
                  </a:xfrm>
                  <a:prstGeom prst="rect">
                    <a:avLst/>
                  </a:prstGeom>
                  <a:solidFill>
                    <a:srgbClr val="FFFFFF"/>
                  </a:solidFill>
                  <a:ln w="25400" cap="flat" cmpd="sng" algn="ctr">
                    <a:solidFill>
                      <a:srgbClr val="FFFFFF"/>
                    </a:solidFill>
                    <a:prstDash val="solid"/>
                  </a:ln>
                  <a:effectLst/>
                </p:spPr>
                <p:txBody>
                  <a:bodyPr rtlCol="0" anchor="ctr"/>
                  <a:lstStyle/>
                  <a:p>
                    <a:pPr algn="ctr">
                      <a:defRPr/>
                    </a:pPr>
                    <a:r>
                      <a:rPr lang="zh-CN" altLang="en-US" sz="1200" kern="0" dirty="0">
                        <a:solidFill>
                          <a:srgbClr val="000000">
                            <a:lumMod val="85000"/>
                            <a:lumOff val="15000"/>
                          </a:srgbClr>
                        </a:solidFill>
                        <a:latin typeface="微软雅黑" pitchFamily="34" charset="-122"/>
                        <a:ea typeface="微软雅黑" pitchFamily="34" charset="-122"/>
                      </a:rPr>
                      <a:t>就业推广服务</a:t>
                    </a:r>
                  </a:p>
                </p:txBody>
              </p:sp>
              <p:sp>
                <p:nvSpPr>
                  <p:cNvPr id="54" name="矩形 53"/>
                  <p:cNvSpPr/>
                  <p:nvPr/>
                </p:nvSpPr>
                <p:spPr>
                  <a:xfrm>
                    <a:off x="7173240" y="2904588"/>
                    <a:ext cx="1103719" cy="180000"/>
                  </a:xfrm>
                  <a:prstGeom prst="rect">
                    <a:avLst/>
                  </a:prstGeom>
                  <a:solidFill>
                    <a:srgbClr val="FFFFFF"/>
                  </a:solidFill>
                  <a:ln w="25400" cap="flat" cmpd="sng" algn="ctr">
                    <a:solidFill>
                      <a:srgbClr val="FFFFFF"/>
                    </a:solidFill>
                    <a:prstDash val="solid"/>
                  </a:ln>
                  <a:effectLst/>
                </p:spPr>
                <p:txBody>
                  <a:bodyPr rtlCol="0" anchor="ctr"/>
                  <a:lstStyle/>
                  <a:p>
                    <a:pPr algn="ctr">
                      <a:defRPr/>
                    </a:pPr>
                    <a:r>
                      <a:rPr lang="zh-CN" altLang="en-US" sz="1200" kern="0" dirty="0">
                        <a:solidFill>
                          <a:srgbClr val="000000">
                            <a:lumMod val="85000"/>
                            <a:lumOff val="15000"/>
                          </a:srgbClr>
                        </a:solidFill>
                        <a:latin typeface="微软雅黑" pitchFamily="34" charset="-122"/>
                        <a:ea typeface="微软雅黑" pitchFamily="34" charset="-122"/>
                      </a:rPr>
                      <a:t>项目申报服务</a:t>
                    </a:r>
                  </a:p>
                </p:txBody>
              </p:sp>
              <p:sp>
                <p:nvSpPr>
                  <p:cNvPr id="55" name="矩形 54"/>
                  <p:cNvSpPr/>
                  <p:nvPr/>
                </p:nvSpPr>
                <p:spPr>
                  <a:xfrm>
                    <a:off x="7173241" y="3137031"/>
                    <a:ext cx="1103719" cy="180000"/>
                  </a:xfrm>
                  <a:prstGeom prst="rect">
                    <a:avLst/>
                  </a:prstGeom>
                  <a:solidFill>
                    <a:srgbClr val="FFFFFF"/>
                  </a:solidFill>
                  <a:ln w="25400" cap="flat" cmpd="sng" algn="ctr">
                    <a:solidFill>
                      <a:srgbClr val="FFFFFF"/>
                    </a:solidFill>
                    <a:prstDash val="solid"/>
                  </a:ln>
                  <a:effectLst/>
                </p:spPr>
                <p:txBody>
                  <a:bodyPr rtlCol="0" anchor="ctr"/>
                  <a:lstStyle/>
                  <a:p>
                    <a:pPr algn="ctr">
                      <a:defRPr/>
                    </a:pPr>
                    <a:r>
                      <a:rPr lang="zh-CN" altLang="en-US" sz="1200" kern="0" dirty="0">
                        <a:solidFill>
                          <a:srgbClr val="000000">
                            <a:lumMod val="85000"/>
                            <a:lumOff val="15000"/>
                          </a:srgbClr>
                        </a:solidFill>
                        <a:latin typeface="微软雅黑" pitchFamily="34" charset="-122"/>
                        <a:ea typeface="微软雅黑" pitchFamily="34" charset="-122"/>
                      </a:rPr>
                      <a:t>师资引入服务</a:t>
                    </a:r>
                  </a:p>
                </p:txBody>
              </p:sp>
            </p:grpSp>
            <p:sp>
              <p:nvSpPr>
                <p:cNvPr id="43" name="TextBox 42"/>
                <p:cNvSpPr txBox="1"/>
                <p:nvPr/>
              </p:nvSpPr>
              <p:spPr>
                <a:xfrm>
                  <a:off x="6078826" y="1759400"/>
                  <a:ext cx="1954404" cy="365712"/>
                </a:xfrm>
                <a:prstGeom prst="rect">
                  <a:avLst/>
                </a:prstGeom>
                <a:noFill/>
              </p:spPr>
              <p:txBody>
                <a:bodyPr wrap="square" rtlCol="0" anchor="ctr">
                  <a:spAutoFit/>
                </a:bodyPr>
                <a:lstStyle/>
                <a:p>
                  <a:pPr algn="ctr">
                    <a:defRPr/>
                  </a:pPr>
                  <a:r>
                    <a:rPr lang="zh-CN" altLang="en-US" sz="1200" b="1" kern="0" dirty="0">
                      <a:solidFill>
                        <a:srgbClr val="000000">
                          <a:lumMod val="85000"/>
                          <a:lumOff val="15000"/>
                        </a:srgbClr>
                      </a:solidFill>
                      <a:latin typeface="微软雅黑" pitchFamily="34" charset="-122"/>
                      <a:ea typeface="微软雅黑" pitchFamily="34" charset="-122"/>
                    </a:rPr>
                    <a:t>运营运维服务</a:t>
                  </a:r>
                </a:p>
              </p:txBody>
            </p:sp>
            <p:sp>
              <p:nvSpPr>
                <p:cNvPr id="44" name="TextBox 43"/>
                <p:cNvSpPr txBox="1"/>
                <p:nvPr/>
              </p:nvSpPr>
              <p:spPr>
                <a:xfrm>
                  <a:off x="6463051" y="3352563"/>
                  <a:ext cx="1224136" cy="365712"/>
                </a:xfrm>
                <a:prstGeom prst="rect">
                  <a:avLst/>
                </a:prstGeom>
                <a:noFill/>
              </p:spPr>
              <p:txBody>
                <a:bodyPr wrap="square" rtlCol="0" anchor="ctr">
                  <a:spAutoFit/>
                </a:bodyPr>
                <a:lstStyle/>
                <a:p>
                  <a:pPr algn="ctr">
                    <a:defRPr/>
                  </a:pPr>
                  <a:r>
                    <a:rPr lang="zh-CN" altLang="en-US" sz="1200" b="1" kern="0" dirty="0">
                      <a:solidFill>
                        <a:srgbClr val="000000">
                          <a:lumMod val="85000"/>
                          <a:lumOff val="15000"/>
                        </a:srgbClr>
                      </a:solidFill>
                      <a:latin typeface="微软雅黑" pitchFamily="34" charset="-122"/>
                      <a:ea typeface="微软雅黑" pitchFamily="34" charset="-122"/>
                    </a:rPr>
                    <a:t>创新特色服务</a:t>
                  </a:r>
                </a:p>
              </p:txBody>
            </p:sp>
            <p:sp>
              <p:nvSpPr>
                <p:cNvPr id="45" name="圆柱形 44"/>
                <p:cNvSpPr/>
                <p:nvPr/>
              </p:nvSpPr>
              <p:spPr>
                <a:xfrm>
                  <a:off x="5868143" y="1374808"/>
                  <a:ext cx="2376264" cy="360041"/>
                </a:xfrm>
                <a:prstGeom prst="can">
                  <a:avLst/>
                </a:prstGeom>
                <a:solidFill>
                  <a:schemeClr val="accent4">
                    <a:alpha val="96000"/>
                  </a:schemeClr>
                </a:solidFill>
                <a:ln w="25400" cap="flat" cmpd="sng" algn="ctr">
                  <a:noFill/>
                  <a:prstDash val="solid"/>
                </a:ln>
                <a:effectLst/>
              </p:spPr>
              <p:txBody>
                <a:bodyPr rtlCol="0" anchor="ctr"/>
                <a:lstStyle/>
                <a:p>
                  <a:pPr algn="ctr">
                    <a:defRPr/>
                  </a:pPr>
                  <a:r>
                    <a:rPr lang="zh-CN" altLang="en-US" sz="1400" b="1" kern="0" dirty="0">
                      <a:solidFill>
                        <a:schemeClr val="bg2">
                          <a:lumMod val="25000"/>
                        </a:schemeClr>
                      </a:solidFill>
                      <a:latin typeface="微软雅黑" pitchFamily="34" charset="-122"/>
                      <a:ea typeface="微软雅黑" pitchFamily="34" charset="-122"/>
                    </a:rPr>
                    <a:t>业务运营体系</a:t>
                  </a:r>
                </a:p>
              </p:txBody>
            </p:sp>
          </p:grpSp>
          <p:grpSp>
            <p:nvGrpSpPr>
              <p:cNvPr id="23" name="组合 22"/>
              <p:cNvGrpSpPr/>
              <p:nvPr/>
            </p:nvGrpSpPr>
            <p:grpSpPr>
              <a:xfrm>
                <a:off x="5532551" y="3865587"/>
                <a:ext cx="3720185" cy="1134071"/>
                <a:chOff x="4782363" y="2654635"/>
                <a:chExt cx="4109661" cy="1011887"/>
              </a:xfrm>
            </p:grpSpPr>
            <p:sp>
              <p:nvSpPr>
                <p:cNvPr id="24" name="矩形 23"/>
                <p:cNvSpPr/>
                <p:nvPr/>
              </p:nvSpPr>
              <p:spPr>
                <a:xfrm>
                  <a:off x="4782363" y="2656350"/>
                  <a:ext cx="1975040" cy="180000"/>
                </a:xfrm>
                <a:prstGeom prst="rect">
                  <a:avLst/>
                </a:prstGeom>
                <a:solidFill>
                  <a:srgbClr val="FFFFFF"/>
                </a:solidFill>
                <a:ln w="25400" cap="flat" cmpd="sng" algn="ctr">
                  <a:noFill/>
                  <a:prstDash val="solid"/>
                </a:ln>
                <a:effectLst/>
              </p:spPr>
              <p:txBody>
                <a:bodyPr rtlCol="0" anchor="ctr"/>
                <a:lstStyle/>
                <a:p>
                  <a:pPr algn="ctr">
                    <a:defRPr/>
                  </a:pPr>
                  <a:r>
                    <a:rPr lang="zh-CN" altLang="en-US" sz="1200" kern="0" dirty="0">
                      <a:solidFill>
                        <a:srgbClr val="000000">
                          <a:lumMod val="85000"/>
                          <a:lumOff val="15000"/>
                        </a:srgbClr>
                      </a:solidFill>
                      <a:latin typeface="微软雅黑" pitchFamily="34" charset="-122"/>
                      <a:ea typeface="微软雅黑" pitchFamily="34" charset="-122"/>
                    </a:rPr>
                    <a:t>行政管理</a:t>
                  </a:r>
                </a:p>
              </p:txBody>
            </p:sp>
            <p:sp>
              <p:nvSpPr>
                <p:cNvPr id="25" name="矩形 24"/>
                <p:cNvSpPr/>
                <p:nvPr/>
              </p:nvSpPr>
              <p:spPr>
                <a:xfrm>
                  <a:off x="4782363" y="2857408"/>
                  <a:ext cx="1975040" cy="180000"/>
                </a:xfrm>
                <a:prstGeom prst="rect">
                  <a:avLst/>
                </a:prstGeom>
                <a:solidFill>
                  <a:srgbClr val="FFFFFF"/>
                </a:solidFill>
                <a:ln w="25400" cap="flat" cmpd="sng" algn="ctr">
                  <a:noFill/>
                  <a:prstDash val="solid"/>
                </a:ln>
                <a:effectLst/>
              </p:spPr>
              <p:txBody>
                <a:bodyPr rtlCol="0" anchor="ctr"/>
                <a:lstStyle/>
                <a:p>
                  <a:pPr algn="ctr">
                    <a:defRPr/>
                  </a:pPr>
                  <a:r>
                    <a:rPr lang="zh-CN" altLang="en-US" sz="1200" kern="0" dirty="0">
                      <a:solidFill>
                        <a:srgbClr val="000000">
                          <a:lumMod val="85000"/>
                          <a:lumOff val="15000"/>
                        </a:srgbClr>
                      </a:solidFill>
                      <a:latin typeface="微软雅黑" pitchFamily="34" charset="-122"/>
                      <a:ea typeface="微软雅黑" pitchFamily="34" charset="-122"/>
                    </a:rPr>
                    <a:t>学生管理</a:t>
                  </a:r>
                </a:p>
              </p:txBody>
            </p:sp>
            <p:sp>
              <p:nvSpPr>
                <p:cNvPr id="31" name="矩形 30"/>
                <p:cNvSpPr/>
                <p:nvPr/>
              </p:nvSpPr>
              <p:spPr>
                <a:xfrm>
                  <a:off x="4782363" y="3064721"/>
                  <a:ext cx="1975040" cy="180000"/>
                </a:xfrm>
                <a:prstGeom prst="rect">
                  <a:avLst/>
                </a:prstGeom>
                <a:solidFill>
                  <a:srgbClr val="FFFFFF"/>
                </a:solidFill>
                <a:ln w="25400" cap="flat" cmpd="sng" algn="ctr">
                  <a:noFill/>
                  <a:prstDash val="solid"/>
                </a:ln>
                <a:effectLst/>
              </p:spPr>
              <p:txBody>
                <a:bodyPr rtlCol="0" anchor="ctr"/>
                <a:lstStyle/>
                <a:p>
                  <a:pPr algn="ctr">
                    <a:defRPr/>
                  </a:pPr>
                  <a:r>
                    <a:rPr lang="zh-CN" altLang="en-US" sz="1200" kern="0" dirty="0">
                      <a:solidFill>
                        <a:srgbClr val="000000">
                          <a:lumMod val="85000"/>
                          <a:lumOff val="15000"/>
                        </a:srgbClr>
                      </a:solidFill>
                      <a:latin typeface="微软雅黑" pitchFamily="34" charset="-122"/>
                      <a:ea typeface="微软雅黑" pitchFamily="34" charset="-122"/>
                    </a:rPr>
                    <a:t>招生管理</a:t>
                  </a:r>
                </a:p>
              </p:txBody>
            </p:sp>
            <p:sp>
              <p:nvSpPr>
                <p:cNvPr id="33" name="矩形 32"/>
                <p:cNvSpPr/>
                <p:nvPr/>
              </p:nvSpPr>
              <p:spPr>
                <a:xfrm>
                  <a:off x="4782363" y="3275988"/>
                  <a:ext cx="1975040" cy="180000"/>
                </a:xfrm>
                <a:prstGeom prst="rect">
                  <a:avLst/>
                </a:prstGeom>
                <a:solidFill>
                  <a:srgbClr val="FFFFFF"/>
                </a:solidFill>
                <a:ln w="25400" cap="flat" cmpd="sng" algn="ctr">
                  <a:noFill/>
                  <a:prstDash val="solid"/>
                </a:ln>
                <a:effectLst/>
              </p:spPr>
              <p:txBody>
                <a:bodyPr rtlCol="0" anchor="ctr"/>
                <a:lstStyle/>
                <a:p>
                  <a:pPr algn="ctr">
                    <a:defRPr/>
                  </a:pPr>
                  <a:r>
                    <a:rPr lang="zh-CN" altLang="en-US" sz="1200" kern="0" dirty="0">
                      <a:solidFill>
                        <a:srgbClr val="000000">
                          <a:lumMod val="85000"/>
                          <a:lumOff val="15000"/>
                        </a:srgbClr>
                      </a:solidFill>
                      <a:latin typeface="微软雅黑" pitchFamily="34" charset="-122"/>
                      <a:ea typeface="微软雅黑" pitchFamily="34" charset="-122"/>
                    </a:rPr>
                    <a:t>安全管理</a:t>
                  </a:r>
                </a:p>
              </p:txBody>
            </p:sp>
            <p:sp>
              <p:nvSpPr>
                <p:cNvPr id="34" name="矩形 33"/>
                <p:cNvSpPr/>
                <p:nvPr/>
              </p:nvSpPr>
              <p:spPr>
                <a:xfrm>
                  <a:off x="6892981" y="2654635"/>
                  <a:ext cx="1975041" cy="180000"/>
                </a:xfrm>
                <a:prstGeom prst="rect">
                  <a:avLst/>
                </a:prstGeom>
                <a:solidFill>
                  <a:srgbClr val="FFFFFF"/>
                </a:solidFill>
                <a:ln w="25400" cap="flat" cmpd="sng" algn="ctr">
                  <a:noFill/>
                  <a:prstDash val="solid"/>
                </a:ln>
                <a:effectLst/>
              </p:spPr>
              <p:txBody>
                <a:bodyPr rtlCol="0" anchor="ctr"/>
                <a:lstStyle/>
                <a:p>
                  <a:pPr algn="ctr">
                    <a:defRPr/>
                  </a:pPr>
                  <a:r>
                    <a:rPr lang="zh-CN" altLang="en-US" sz="1200" kern="0" dirty="0">
                      <a:solidFill>
                        <a:srgbClr val="000000">
                          <a:lumMod val="85000"/>
                          <a:lumOff val="15000"/>
                        </a:srgbClr>
                      </a:solidFill>
                      <a:latin typeface="微软雅黑" pitchFamily="34" charset="-122"/>
                      <a:ea typeface="微软雅黑" pitchFamily="34" charset="-122"/>
                    </a:rPr>
                    <a:t>教务管理</a:t>
                  </a:r>
                </a:p>
              </p:txBody>
            </p:sp>
            <p:sp>
              <p:nvSpPr>
                <p:cNvPr id="35" name="矩形 34"/>
                <p:cNvSpPr/>
                <p:nvPr/>
              </p:nvSpPr>
              <p:spPr>
                <a:xfrm>
                  <a:off x="6902223" y="2856008"/>
                  <a:ext cx="1975040" cy="180000"/>
                </a:xfrm>
                <a:prstGeom prst="rect">
                  <a:avLst/>
                </a:prstGeom>
                <a:solidFill>
                  <a:srgbClr val="FFFFFF"/>
                </a:solidFill>
                <a:ln w="25400" cap="flat" cmpd="sng" algn="ctr">
                  <a:noFill/>
                  <a:prstDash val="solid"/>
                </a:ln>
                <a:effectLst/>
              </p:spPr>
              <p:txBody>
                <a:bodyPr rtlCol="0" anchor="ctr"/>
                <a:lstStyle/>
                <a:p>
                  <a:pPr algn="ctr">
                    <a:defRPr/>
                  </a:pPr>
                  <a:r>
                    <a:rPr lang="zh-CN" altLang="en-US" sz="1200" kern="0" dirty="0">
                      <a:solidFill>
                        <a:srgbClr val="000000">
                          <a:lumMod val="85000"/>
                          <a:lumOff val="15000"/>
                        </a:srgbClr>
                      </a:solidFill>
                      <a:latin typeface="微软雅黑" pitchFamily="34" charset="-122"/>
                      <a:ea typeface="微软雅黑" pitchFamily="34" charset="-122"/>
                    </a:rPr>
                    <a:t>资产管理</a:t>
                  </a:r>
                </a:p>
              </p:txBody>
            </p:sp>
            <p:sp>
              <p:nvSpPr>
                <p:cNvPr id="36" name="矩形 35"/>
                <p:cNvSpPr/>
                <p:nvPr/>
              </p:nvSpPr>
              <p:spPr>
                <a:xfrm>
                  <a:off x="6902223" y="3067023"/>
                  <a:ext cx="1975040" cy="180000"/>
                </a:xfrm>
                <a:prstGeom prst="rect">
                  <a:avLst/>
                </a:prstGeom>
                <a:solidFill>
                  <a:srgbClr val="FFFFFF"/>
                </a:solidFill>
                <a:ln w="25400" cap="flat" cmpd="sng" algn="ctr">
                  <a:noFill/>
                  <a:prstDash val="solid"/>
                </a:ln>
                <a:effectLst/>
              </p:spPr>
              <p:txBody>
                <a:bodyPr rtlCol="0" anchor="ctr"/>
                <a:lstStyle/>
                <a:p>
                  <a:pPr algn="ctr">
                    <a:defRPr/>
                  </a:pPr>
                  <a:r>
                    <a:rPr lang="zh-CN" altLang="en-US" sz="1200" kern="0" dirty="0">
                      <a:solidFill>
                        <a:srgbClr val="000000">
                          <a:lumMod val="85000"/>
                          <a:lumOff val="15000"/>
                        </a:srgbClr>
                      </a:solidFill>
                      <a:latin typeface="微软雅黑" pitchFamily="34" charset="-122"/>
                      <a:ea typeface="微软雅黑" pitchFamily="34" charset="-122"/>
                    </a:rPr>
                    <a:t>就业管理</a:t>
                  </a:r>
                </a:p>
              </p:txBody>
            </p:sp>
            <p:sp>
              <p:nvSpPr>
                <p:cNvPr id="37" name="矩形 36"/>
                <p:cNvSpPr/>
                <p:nvPr/>
              </p:nvSpPr>
              <p:spPr>
                <a:xfrm>
                  <a:off x="6902223" y="3278290"/>
                  <a:ext cx="1975040" cy="180000"/>
                </a:xfrm>
                <a:prstGeom prst="rect">
                  <a:avLst/>
                </a:prstGeom>
                <a:solidFill>
                  <a:srgbClr val="FFFFFF"/>
                </a:solidFill>
                <a:ln w="25400" cap="flat" cmpd="sng" algn="ctr">
                  <a:noFill/>
                  <a:prstDash val="solid"/>
                </a:ln>
                <a:effectLst/>
              </p:spPr>
              <p:txBody>
                <a:bodyPr rtlCol="0" anchor="ctr"/>
                <a:lstStyle/>
                <a:p>
                  <a:pPr algn="ctr">
                    <a:defRPr/>
                  </a:pPr>
                  <a:r>
                    <a:rPr lang="zh-CN" altLang="en-US" sz="1200" kern="0" dirty="0">
                      <a:solidFill>
                        <a:srgbClr val="000000">
                          <a:lumMod val="85000"/>
                          <a:lumOff val="15000"/>
                        </a:srgbClr>
                      </a:solidFill>
                      <a:latin typeface="微软雅黑" pitchFamily="34" charset="-122"/>
                      <a:ea typeface="微软雅黑" pitchFamily="34" charset="-122"/>
                    </a:rPr>
                    <a:t>后勤管理</a:t>
                  </a:r>
                </a:p>
              </p:txBody>
            </p:sp>
            <p:sp>
              <p:nvSpPr>
                <p:cNvPr id="38" name="矩形 37"/>
                <p:cNvSpPr/>
                <p:nvPr/>
              </p:nvSpPr>
              <p:spPr>
                <a:xfrm>
                  <a:off x="4788024" y="3486522"/>
                  <a:ext cx="4104000" cy="180000"/>
                </a:xfrm>
                <a:prstGeom prst="rect">
                  <a:avLst/>
                </a:prstGeom>
                <a:solidFill>
                  <a:srgbClr val="FFFFFF"/>
                </a:solidFill>
                <a:ln w="25400" cap="flat" cmpd="sng" algn="ctr">
                  <a:noFill/>
                  <a:prstDash val="solid"/>
                </a:ln>
                <a:effectLst/>
              </p:spPr>
              <p:txBody>
                <a:bodyPr rtlCol="0" anchor="ctr"/>
                <a:lstStyle/>
                <a:p>
                  <a:pPr algn="ctr">
                    <a:defRPr/>
                  </a:pPr>
                  <a:r>
                    <a:rPr lang="zh-CN" altLang="en-US" sz="1200" kern="0" dirty="0">
                      <a:solidFill>
                        <a:srgbClr val="000000">
                          <a:lumMod val="85000"/>
                          <a:lumOff val="15000"/>
                        </a:srgbClr>
                      </a:solidFill>
                      <a:latin typeface="微软雅黑" pitchFamily="34" charset="-122"/>
                      <a:ea typeface="微软雅黑" pitchFamily="34" charset="-122"/>
                    </a:rPr>
                    <a:t>科研管理</a:t>
                  </a:r>
                </a:p>
              </p:txBody>
            </p:sp>
          </p:grpSp>
        </p:grpSp>
      </p:grpSp>
      <p:sp>
        <p:nvSpPr>
          <p:cNvPr id="76"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11</a:t>
            </a:r>
            <a:endParaRPr lang="zh-CN" altLang="en-US" sz="1600" b="1" dirty="0">
              <a:solidFill>
                <a:prstClr val="white"/>
              </a:solidFill>
            </a:endParaRPr>
          </a:p>
        </p:txBody>
      </p:sp>
    </p:spTree>
    <p:extLst>
      <p:ext uri="{BB962C8B-B14F-4D97-AF65-F5344CB8AC3E}">
        <p14:creationId xmlns:p14="http://schemas.microsoft.com/office/powerpoint/2010/main" val="41845157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32" name="直接连接符 31"/>
          <p:cNvCxnSpPr/>
          <p:nvPr/>
        </p:nvCxnSpPr>
        <p:spPr>
          <a:xfrm>
            <a:off x="1768416" y="404813"/>
            <a:ext cx="98235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图片 13"/>
          <p:cNvPicPr/>
          <p:nvPr/>
        </p:nvPicPr>
        <p:blipFill>
          <a:blip r:embed="rId2">
            <a:clrChange>
              <a:clrFrom>
                <a:srgbClr val="FFFFFF"/>
              </a:clrFrom>
              <a:clrTo>
                <a:srgbClr val="FFFFFF">
                  <a:alpha val="0"/>
                </a:srgbClr>
              </a:clrTo>
            </a:clrChange>
          </a:blip>
          <a:stretch>
            <a:fillRect/>
          </a:stretch>
        </p:blipFill>
        <p:spPr>
          <a:xfrm>
            <a:off x="1043608" y="1241178"/>
            <a:ext cx="9535492" cy="5312022"/>
          </a:xfrm>
          <a:prstGeom prst="rect">
            <a:avLst/>
          </a:prstGeom>
        </p:spPr>
      </p:pic>
      <p:sp>
        <p:nvSpPr>
          <p:cNvPr id="10" name="矩形 9"/>
          <p:cNvSpPr/>
          <p:nvPr/>
        </p:nvSpPr>
        <p:spPr>
          <a:xfrm>
            <a:off x="-228921" y="661780"/>
            <a:ext cx="5019675" cy="507831"/>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3. </a:t>
            </a:r>
            <a:r>
              <a:rPr lang="zh-CN" altLang="en-US" b="1" dirty="0" smtClean="0">
                <a:solidFill>
                  <a:srgbClr val="C00000"/>
                </a:solidFill>
                <a:latin typeface="微软雅黑" pitchFamily="34" charset="-122"/>
                <a:ea typeface="微软雅黑" pitchFamily="34" charset="-122"/>
              </a:rPr>
              <a:t>构建</a:t>
            </a:r>
            <a:r>
              <a:rPr lang="zh-CN" altLang="en-US" b="1" dirty="0">
                <a:solidFill>
                  <a:srgbClr val="C00000"/>
                </a:solidFill>
                <a:latin typeface="微软雅黑" pitchFamily="34" charset="-122"/>
                <a:ea typeface="微软雅黑" pitchFamily="34" charset="-122"/>
              </a:rPr>
              <a:t>中职教学诊断评价体系</a:t>
            </a:r>
          </a:p>
        </p:txBody>
      </p:sp>
      <p:sp>
        <p:nvSpPr>
          <p:cNvPr id="9"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12</a:t>
            </a:r>
            <a:endParaRPr lang="zh-CN" altLang="en-US" sz="1600" b="1" dirty="0">
              <a:solidFill>
                <a:prstClr val="white"/>
              </a:solidFill>
            </a:endParaRPr>
          </a:p>
        </p:txBody>
      </p:sp>
    </p:spTree>
    <p:extLst>
      <p:ext uri="{BB962C8B-B14F-4D97-AF65-F5344CB8AC3E}">
        <p14:creationId xmlns:p14="http://schemas.microsoft.com/office/powerpoint/2010/main" val="18104963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7854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MH_Other_5"/>
          <p:cNvSpPr>
            <a:spLocks noChangeArrowheads="1"/>
          </p:cNvSpPr>
          <p:nvPr>
            <p:custDataLst>
              <p:tags r:id="rId1"/>
            </p:custDataLst>
          </p:nvPr>
        </p:nvSpPr>
        <p:spPr bwMode="auto">
          <a:xfrm>
            <a:off x="228923" y="805045"/>
            <a:ext cx="3314375" cy="60173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a:solidFill>
                  <a:srgbClr val="FFFFFF"/>
                </a:solidFill>
                <a:ea typeface="微软雅黑" pitchFamily="34" charset="-122"/>
              </a:rPr>
              <a:t>（二）</a:t>
            </a:r>
            <a:r>
              <a:rPr lang="en-US" altLang="zh-CN" sz="2000" b="1" dirty="0">
                <a:solidFill>
                  <a:srgbClr val="FFFFFF"/>
                </a:solidFill>
                <a:ea typeface="微软雅黑" pitchFamily="34" charset="-122"/>
              </a:rPr>
              <a:t> </a:t>
            </a:r>
            <a:r>
              <a:rPr lang="zh-CN" altLang="en-US" sz="2000" b="1" dirty="0">
                <a:solidFill>
                  <a:srgbClr val="FFFFFF"/>
                </a:solidFill>
                <a:ea typeface="微软雅黑" pitchFamily="34" charset="-122"/>
              </a:rPr>
              <a:t>体制机制创新工程</a:t>
            </a:r>
          </a:p>
        </p:txBody>
      </p:sp>
      <p:sp>
        <p:nvSpPr>
          <p:cNvPr id="9" name="矩形 8"/>
          <p:cNvSpPr/>
          <p:nvPr/>
        </p:nvSpPr>
        <p:spPr>
          <a:xfrm>
            <a:off x="-160044" y="1378572"/>
            <a:ext cx="4092311" cy="507831"/>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1. </a:t>
            </a:r>
            <a:r>
              <a:rPr lang="zh-CN" altLang="en-US" b="1" dirty="0" smtClean="0">
                <a:solidFill>
                  <a:srgbClr val="C00000"/>
                </a:solidFill>
                <a:latin typeface="微软雅黑" pitchFamily="34" charset="-122"/>
                <a:ea typeface="微软雅黑" pitchFamily="34" charset="-122"/>
              </a:rPr>
              <a:t>产</a:t>
            </a:r>
            <a:r>
              <a:rPr lang="zh-CN" altLang="en-US" b="1" dirty="0">
                <a:solidFill>
                  <a:srgbClr val="C00000"/>
                </a:solidFill>
                <a:latin typeface="微软雅黑" pitchFamily="34" charset="-122"/>
                <a:ea typeface="微软雅黑" pitchFamily="34" charset="-122"/>
              </a:rPr>
              <a:t>教</a:t>
            </a:r>
            <a:r>
              <a:rPr lang="zh-CN" altLang="en-US" b="1" dirty="0" smtClean="0">
                <a:solidFill>
                  <a:srgbClr val="C00000"/>
                </a:solidFill>
                <a:latin typeface="微软雅黑" pitchFamily="34" charset="-122"/>
                <a:ea typeface="微软雅黑" pitchFamily="34" charset="-122"/>
              </a:rPr>
              <a:t>融合协同</a:t>
            </a:r>
            <a:r>
              <a:rPr lang="zh-CN" altLang="en-US" b="1" dirty="0">
                <a:solidFill>
                  <a:srgbClr val="C00000"/>
                </a:solidFill>
                <a:latin typeface="微软雅黑" pitchFamily="34" charset="-122"/>
                <a:ea typeface="微软雅黑" pitchFamily="34" charset="-122"/>
              </a:rPr>
              <a:t>育人</a:t>
            </a:r>
            <a:r>
              <a:rPr lang="zh-CN" altLang="en-US" b="1" dirty="0" smtClean="0">
                <a:solidFill>
                  <a:srgbClr val="C00000"/>
                </a:solidFill>
                <a:latin typeface="微软雅黑" pitchFamily="34" charset="-122"/>
                <a:ea typeface="微软雅黑" pitchFamily="34" charset="-122"/>
              </a:rPr>
              <a:t>机制建设</a:t>
            </a:r>
            <a:endParaRPr lang="zh-CN" altLang="en-US" b="1" dirty="0">
              <a:solidFill>
                <a:srgbClr val="C00000"/>
              </a:solidFill>
              <a:latin typeface="微软雅黑" pitchFamily="34" charset="-122"/>
              <a:ea typeface="微软雅黑" pitchFamily="34" charset="-122"/>
            </a:endParaRPr>
          </a:p>
        </p:txBody>
      </p:sp>
      <p:grpSp>
        <p:nvGrpSpPr>
          <p:cNvPr id="44" name="组合 43"/>
          <p:cNvGrpSpPr/>
          <p:nvPr/>
        </p:nvGrpSpPr>
        <p:grpSpPr>
          <a:xfrm>
            <a:off x="1437707" y="2057965"/>
            <a:ext cx="8949524" cy="4532823"/>
            <a:chOff x="1296271" y="1640912"/>
            <a:chExt cx="8051510" cy="4531100"/>
          </a:xfrm>
        </p:grpSpPr>
        <p:sp>
          <p:nvSpPr>
            <p:cNvPr id="45" name="任意多边形 44"/>
            <p:cNvSpPr/>
            <p:nvPr/>
          </p:nvSpPr>
          <p:spPr>
            <a:xfrm>
              <a:off x="1296271" y="1640912"/>
              <a:ext cx="8051510" cy="900792"/>
            </a:xfrm>
            <a:custGeom>
              <a:avLst/>
              <a:gdLst>
                <a:gd name="connsiteX0" fmla="*/ 0 w 8051510"/>
                <a:gd name="connsiteY0" fmla="*/ 135854 h 1358537"/>
                <a:gd name="connsiteX1" fmla="*/ 135854 w 8051510"/>
                <a:gd name="connsiteY1" fmla="*/ 0 h 1358537"/>
                <a:gd name="connsiteX2" fmla="*/ 7915656 w 8051510"/>
                <a:gd name="connsiteY2" fmla="*/ 0 h 1358537"/>
                <a:gd name="connsiteX3" fmla="*/ 8051510 w 8051510"/>
                <a:gd name="connsiteY3" fmla="*/ 135854 h 1358537"/>
                <a:gd name="connsiteX4" fmla="*/ 8051510 w 8051510"/>
                <a:gd name="connsiteY4" fmla="*/ 1222683 h 1358537"/>
                <a:gd name="connsiteX5" fmla="*/ 7915656 w 8051510"/>
                <a:gd name="connsiteY5" fmla="*/ 1358537 h 1358537"/>
                <a:gd name="connsiteX6" fmla="*/ 135854 w 8051510"/>
                <a:gd name="connsiteY6" fmla="*/ 1358537 h 1358537"/>
                <a:gd name="connsiteX7" fmla="*/ 0 w 8051510"/>
                <a:gd name="connsiteY7" fmla="*/ 1222683 h 1358537"/>
                <a:gd name="connsiteX8" fmla="*/ 0 w 8051510"/>
                <a:gd name="connsiteY8" fmla="*/ 135854 h 1358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51510" h="1358537">
                  <a:moveTo>
                    <a:pt x="0" y="135854"/>
                  </a:moveTo>
                  <a:cubicBezTo>
                    <a:pt x="0" y="60824"/>
                    <a:pt x="60824" y="0"/>
                    <a:pt x="135854" y="0"/>
                  </a:cubicBezTo>
                  <a:lnTo>
                    <a:pt x="7915656" y="0"/>
                  </a:lnTo>
                  <a:cubicBezTo>
                    <a:pt x="7990686" y="0"/>
                    <a:pt x="8051510" y="60824"/>
                    <a:pt x="8051510" y="135854"/>
                  </a:cubicBezTo>
                  <a:lnTo>
                    <a:pt x="8051510" y="1222683"/>
                  </a:lnTo>
                  <a:cubicBezTo>
                    <a:pt x="8051510" y="1297713"/>
                    <a:pt x="7990686" y="1358537"/>
                    <a:pt x="7915656" y="1358537"/>
                  </a:cubicBezTo>
                  <a:lnTo>
                    <a:pt x="135854" y="1358537"/>
                  </a:lnTo>
                  <a:cubicBezTo>
                    <a:pt x="60824" y="1358537"/>
                    <a:pt x="0" y="1297713"/>
                    <a:pt x="0" y="1222683"/>
                  </a:cubicBezTo>
                  <a:lnTo>
                    <a:pt x="0" y="135854"/>
                  </a:lnTo>
                  <a:close/>
                </a:path>
              </a:pathLst>
            </a:custGeom>
            <a:solidFill>
              <a:srgbClr val="0070C0"/>
            </a:solidFill>
            <a:effectLst>
              <a:outerShdw blurRad="50800" dist="25400" dir="5400000" algn="ctr" rotWithShape="0">
                <a:srgbClr val="000000">
                  <a:alpha val="40000"/>
                </a:srgbClr>
              </a:outerShdw>
            </a:effectLst>
          </p:spPr>
          <p:style>
            <a:lnRef idx="3">
              <a:schemeClr val="lt1">
                <a:hueOff val="0"/>
                <a:satOff val="0"/>
                <a:lumOff val="0"/>
                <a:alphaOff val="0"/>
              </a:schemeClr>
            </a:lnRef>
            <a:fillRef idx="1">
              <a:scrgbClr r="0" g="0" b="0"/>
            </a:fillRef>
            <a:effectRef idx="1">
              <a:schemeClr val="accent2">
                <a:hueOff val="0"/>
                <a:satOff val="0"/>
                <a:lumOff val="0"/>
                <a:alphaOff val="0"/>
              </a:schemeClr>
            </a:effectRef>
            <a:fontRef idx="minor">
              <a:schemeClr val="lt1"/>
            </a:fontRef>
          </p:style>
          <p:txBody>
            <a:bodyPr spcFirstLastPara="0" vert="horz" wrap="square" lIns="135040" tIns="135040" rIns="135040" bIns="135040" numCol="1" spcCol="1270" anchor="ctr" anchorCtr="0">
              <a:noAutofit/>
            </a:bodyPr>
            <a:lstStyle/>
            <a:p>
              <a:pPr algn="ctr" defTabSz="1424623">
                <a:lnSpc>
                  <a:spcPct val="90000"/>
                </a:lnSpc>
                <a:spcBef>
                  <a:spcPct val="0"/>
                </a:spcBef>
                <a:spcAft>
                  <a:spcPct val="35000"/>
                </a:spcAft>
              </a:pPr>
              <a:r>
                <a:rPr lang="zh-CN" altLang="en-US" b="1" kern="1200" dirty="0" smtClean="0">
                  <a:solidFill>
                    <a:schemeClr val="bg1"/>
                  </a:solidFill>
                  <a:latin typeface="微软雅黑" pitchFamily="34" charset="-122"/>
                  <a:ea typeface="微软雅黑" pitchFamily="34" charset="-122"/>
                </a:rPr>
                <a:t>产业发展与职业教育深度融合的新平台、新高地</a:t>
              </a:r>
              <a:endParaRPr lang="en-US" altLang="zh-CN" b="1" kern="1200" dirty="0" smtClean="0">
                <a:solidFill>
                  <a:schemeClr val="bg1"/>
                </a:solidFill>
                <a:latin typeface="微软雅黑" pitchFamily="34" charset="-122"/>
                <a:ea typeface="微软雅黑" pitchFamily="34" charset="-122"/>
              </a:endParaRPr>
            </a:p>
            <a:p>
              <a:pPr algn="ctr" defTabSz="1424623">
                <a:lnSpc>
                  <a:spcPct val="90000"/>
                </a:lnSpc>
                <a:spcBef>
                  <a:spcPct val="0"/>
                </a:spcBef>
                <a:spcAft>
                  <a:spcPct val="35000"/>
                </a:spcAft>
              </a:pPr>
              <a:r>
                <a:rPr lang="en-US" altLang="zh-CN" sz="1600" dirty="0">
                  <a:solidFill>
                    <a:schemeClr val="bg1"/>
                  </a:solidFill>
                  <a:latin typeface="微软雅黑" pitchFamily="34" charset="-122"/>
                  <a:ea typeface="微软雅黑" pitchFamily="34" charset="-122"/>
                </a:rPr>
                <a:t>【</a:t>
              </a:r>
              <a:r>
                <a:rPr lang="zh-CN" altLang="en-US" sz="1600" dirty="0">
                  <a:solidFill>
                    <a:schemeClr val="bg1"/>
                  </a:solidFill>
                  <a:latin typeface="微软雅黑" pitchFamily="34" charset="-122"/>
                  <a:ea typeface="微软雅黑" pitchFamily="34" charset="-122"/>
                  <a:sym typeface="微软雅黑" pitchFamily="34" charset="-122"/>
                </a:rPr>
                <a:t>产</a:t>
              </a:r>
              <a:r>
                <a:rPr lang="en-US" altLang="zh-CN" sz="1600" dirty="0">
                  <a:solidFill>
                    <a:schemeClr val="bg1"/>
                  </a:solidFill>
                  <a:latin typeface="微软雅黑" pitchFamily="34" charset="-122"/>
                  <a:ea typeface="微软雅黑" pitchFamily="34" charset="-122"/>
                  <a:sym typeface="微软雅黑" pitchFamily="34" charset="-122"/>
                </a:rPr>
                <a:t>-</a:t>
              </a:r>
              <a:r>
                <a:rPr lang="zh-CN" altLang="en-US" sz="1600" dirty="0">
                  <a:solidFill>
                    <a:schemeClr val="bg1"/>
                  </a:solidFill>
                  <a:latin typeface="微软雅黑" pitchFamily="34" charset="-122"/>
                  <a:ea typeface="微软雅黑" pitchFamily="34" charset="-122"/>
                  <a:sym typeface="微软雅黑" pitchFamily="34" charset="-122"/>
                </a:rPr>
                <a:t>学</a:t>
              </a:r>
              <a:r>
                <a:rPr lang="en-US" altLang="zh-CN" sz="1600" dirty="0">
                  <a:solidFill>
                    <a:schemeClr val="bg1"/>
                  </a:solidFill>
                  <a:latin typeface="微软雅黑" pitchFamily="34" charset="-122"/>
                  <a:ea typeface="微软雅黑" pitchFamily="34" charset="-122"/>
                  <a:sym typeface="微软雅黑" pitchFamily="34" charset="-122"/>
                </a:rPr>
                <a:t>-</a:t>
              </a:r>
              <a:r>
                <a:rPr lang="zh-CN" altLang="en-US" sz="1600" dirty="0">
                  <a:solidFill>
                    <a:schemeClr val="bg1"/>
                  </a:solidFill>
                  <a:latin typeface="微软雅黑" pitchFamily="34" charset="-122"/>
                  <a:ea typeface="微软雅黑" pitchFamily="34" charset="-122"/>
                  <a:sym typeface="微软雅黑" pitchFamily="34" charset="-122"/>
                </a:rPr>
                <a:t>研</a:t>
              </a:r>
              <a:r>
                <a:rPr lang="en-US" altLang="zh-CN" sz="1600" dirty="0">
                  <a:solidFill>
                    <a:schemeClr val="bg1"/>
                  </a:solidFill>
                  <a:latin typeface="微软雅黑" pitchFamily="34" charset="-122"/>
                  <a:ea typeface="微软雅黑" pitchFamily="34" charset="-122"/>
                  <a:sym typeface="微软雅黑" pitchFamily="34" charset="-122"/>
                </a:rPr>
                <a:t>-</a:t>
              </a:r>
              <a:r>
                <a:rPr lang="zh-CN" altLang="en-US" sz="1600" dirty="0">
                  <a:solidFill>
                    <a:schemeClr val="bg1"/>
                  </a:solidFill>
                  <a:latin typeface="微软雅黑" pitchFamily="34" charset="-122"/>
                  <a:ea typeface="微软雅黑" pitchFamily="34" charset="-122"/>
                  <a:sym typeface="微软雅黑" pitchFamily="34" charset="-122"/>
                </a:rPr>
                <a:t>创</a:t>
              </a:r>
              <a:r>
                <a:rPr lang="en-US" altLang="zh-CN" sz="1600" dirty="0">
                  <a:solidFill>
                    <a:schemeClr val="bg1"/>
                  </a:solidFill>
                  <a:latin typeface="微软雅黑" pitchFamily="34" charset="-122"/>
                  <a:ea typeface="微软雅黑" pitchFamily="34" charset="-122"/>
                  <a:sym typeface="微软雅黑" pitchFamily="34" charset="-122"/>
                </a:rPr>
                <a:t>-</a:t>
              </a:r>
              <a:r>
                <a:rPr lang="zh-CN" altLang="en-US" sz="1600" dirty="0">
                  <a:solidFill>
                    <a:schemeClr val="bg1"/>
                  </a:solidFill>
                  <a:latin typeface="微软雅黑" pitchFamily="34" charset="-122"/>
                  <a:ea typeface="微软雅黑" pitchFamily="34" charset="-122"/>
                  <a:sym typeface="微软雅黑" pitchFamily="34" charset="-122"/>
                </a:rPr>
                <a:t>训一体融合，</a:t>
              </a:r>
              <a:r>
                <a:rPr lang="zh-CN" altLang="en-US" sz="1600" dirty="0">
                  <a:solidFill>
                    <a:schemeClr val="bg1"/>
                  </a:solidFill>
                  <a:latin typeface="微软雅黑" pitchFamily="34" charset="-122"/>
                  <a:ea typeface="微软雅黑" pitchFamily="34" charset="-122"/>
                </a:rPr>
                <a:t>建立厂（企）中校、校中厂（企）</a:t>
              </a:r>
              <a:r>
                <a:rPr lang="en-US" altLang="zh-CN" sz="1600" dirty="0">
                  <a:solidFill>
                    <a:schemeClr val="bg1"/>
                  </a:solidFill>
                  <a:latin typeface="微软雅黑" pitchFamily="34" charset="-122"/>
                  <a:ea typeface="微软雅黑" pitchFamily="34" charset="-122"/>
                </a:rPr>
                <a:t>】</a:t>
              </a:r>
              <a:endParaRPr lang="zh-CN" altLang="en-US" sz="1600" dirty="0">
                <a:solidFill>
                  <a:schemeClr val="bg1"/>
                </a:solidFill>
                <a:latin typeface="微软雅黑" pitchFamily="34" charset="-122"/>
                <a:ea typeface="微软雅黑" pitchFamily="34" charset="-122"/>
              </a:endParaRPr>
            </a:p>
          </p:txBody>
        </p:sp>
        <p:sp>
          <p:nvSpPr>
            <p:cNvPr id="46" name="五边形 45"/>
            <p:cNvSpPr/>
            <p:nvPr/>
          </p:nvSpPr>
          <p:spPr>
            <a:xfrm rot="5400000">
              <a:off x="1035940" y="3052390"/>
              <a:ext cx="3402731" cy="2836507"/>
            </a:xfrm>
            <a:prstGeom prst="homePlate">
              <a:avLst/>
            </a:prstGeom>
            <a:solidFill>
              <a:srgbClr val="1FB195"/>
            </a:solidFill>
            <a:ln>
              <a:noFill/>
            </a:ln>
            <a:effectLst>
              <a:outerShdw blurRad="50800" dist="63500" dir="5400000" algn="ctr" rotWithShape="0">
                <a:srgbClr val="000000">
                  <a:alpha val="1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p>
          </p:txBody>
        </p:sp>
        <p:sp>
          <p:nvSpPr>
            <p:cNvPr id="47" name="五边形 46"/>
            <p:cNvSpPr/>
            <p:nvPr/>
          </p:nvSpPr>
          <p:spPr>
            <a:xfrm rot="5400000">
              <a:off x="3774535" y="3242635"/>
              <a:ext cx="3058110" cy="2111402"/>
            </a:xfrm>
            <a:prstGeom prst="homePlate">
              <a:avLst/>
            </a:prstGeom>
            <a:solidFill>
              <a:srgbClr val="FF5B5B"/>
            </a:solidFill>
            <a:ln>
              <a:noFill/>
            </a:ln>
            <a:effectLst>
              <a:outerShdw blurRad="50800" dist="63500" dir="5400000" algn="ctr" rotWithShape="0">
                <a:srgbClr val="000000">
                  <a:alpha val="1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sp>
          <p:nvSpPr>
            <p:cNvPr id="48" name="五边形 47"/>
            <p:cNvSpPr/>
            <p:nvPr/>
          </p:nvSpPr>
          <p:spPr>
            <a:xfrm rot="5400000">
              <a:off x="6168370" y="3044869"/>
              <a:ext cx="3402731" cy="2851555"/>
            </a:xfrm>
            <a:prstGeom prst="homePlate">
              <a:avLst/>
            </a:prstGeom>
            <a:solidFill>
              <a:srgbClr val="92D050"/>
            </a:solidFill>
            <a:ln>
              <a:noFill/>
            </a:ln>
            <a:effectLst>
              <a:outerShdw blurRad="50800" dist="63500" dir="5400000" algn="ctr" rotWithShape="0">
                <a:srgbClr val="000000">
                  <a:alpha val="1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sp>
          <p:nvSpPr>
            <p:cNvPr id="49" name="任意多边形 48"/>
            <p:cNvSpPr/>
            <p:nvPr/>
          </p:nvSpPr>
          <p:spPr>
            <a:xfrm>
              <a:off x="1319053" y="2769278"/>
              <a:ext cx="2836506" cy="767166"/>
            </a:xfrm>
            <a:custGeom>
              <a:avLst/>
              <a:gdLst>
                <a:gd name="connsiteX0" fmla="*/ 0 w 2882366"/>
                <a:gd name="connsiteY0" fmla="*/ 76717 h 767166"/>
                <a:gd name="connsiteX1" fmla="*/ 76717 w 2882366"/>
                <a:gd name="connsiteY1" fmla="*/ 0 h 767166"/>
                <a:gd name="connsiteX2" fmla="*/ 2805649 w 2882366"/>
                <a:gd name="connsiteY2" fmla="*/ 0 h 767166"/>
                <a:gd name="connsiteX3" fmla="*/ 2882366 w 2882366"/>
                <a:gd name="connsiteY3" fmla="*/ 76717 h 767166"/>
                <a:gd name="connsiteX4" fmla="*/ 2882366 w 2882366"/>
                <a:gd name="connsiteY4" fmla="*/ 690449 h 767166"/>
                <a:gd name="connsiteX5" fmla="*/ 2805649 w 2882366"/>
                <a:gd name="connsiteY5" fmla="*/ 767166 h 767166"/>
                <a:gd name="connsiteX6" fmla="*/ 76717 w 2882366"/>
                <a:gd name="connsiteY6" fmla="*/ 767166 h 767166"/>
                <a:gd name="connsiteX7" fmla="*/ 0 w 2882366"/>
                <a:gd name="connsiteY7" fmla="*/ 690449 h 767166"/>
                <a:gd name="connsiteX8" fmla="*/ 0 w 2882366"/>
                <a:gd name="connsiteY8" fmla="*/ 76717 h 767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82366" h="767166">
                  <a:moveTo>
                    <a:pt x="0" y="76717"/>
                  </a:moveTo>
                  <a:cubicBezTo>
                    <a:pt x="0" y="34347"/>
                    <a:pt x="34347" y="0"/>
                    <a:pt x="76717" y="0"/>
                  </a:cubicBezTo>
                  <a:lnTo>
                    <a:pt x="2805649" y="0"/>
                  </a:lnTo>
                  <a:cubicBezTo>
                    <a:pt x="2848019" y="0"/>
                    <a:pt x="2882366" y="34347"/>
                    <a:pt x="2882366" y="76717"/>
                  </a:cubicBezTo>
                  <a:lnTo>
                    <a:pt x="2882366" y="690449"/>
                  </a:lnTo>
                  <a:cubicBezTo>
                    <a:pt x="2882366" y="732819"/>
                    <a:pt x="2848019" y="767166"/>
                    <a:pt x="2805649" y="767166"/>
                  </a:cubicBezTo>
                  <a:lnTo>
                    <a:pt x="76717" y="767166"/>
                  </a:lnTo>
                  <a:cubicBezTo>
                    <a:pt x="34347" y="767166"/>
                    <a:pt x="0" y="732819"/>
                    <a:pt x="0" y="690449"/>
                  </a:cubicBezTo>
                  <a:lnTo>
                    <a:pt x="0" y="76717"/>
                  </a:lnTo>
                  <a:close/>
                </a:path>
              </a:pathLst>
            </a:custGeom>
            <a:solidFill>
              <a:srgbClr val="188A74"/>
            </a:solidFill>
            <a:effectLst>
              <a:outerShdw blurRad="25400" dist="38100" dir="5400000" algn="ctr" rotWithShape="0">
                <a:srgbClr val="000000">
                  <a:alpha val="30000"/>
                </a:srgbClr>
              </a:outerShdw>
            </a:effectLst>
          </p:spPr>
          <p:style>
            <a:lnRef idx="3">
              <a:schemeClr val="lt1">
                <a:hueOff val="0"/>
                <a:satOff val="0"/>
                <a:lumOff val="0"/>
                <a:alphaOff val="0"/>
              </a:schemeClr>
            </a:lnRef>
            <a:fillRef idx="1">
              <a:scrgbClr r="0" g="0" b="0"/>
            </a:fillRef>
            <a:effectRef idx="1">
              <a:schemeClr val="accent4">
                <a:hueOff val="0"/>
                <a:satOff val="0"/>
                <a:lumOff val="0"/>
                <a:alphaOff val="0"/>
              </a:schemeClr>
            </a:effectRef>
            <a:fontRef idx="minor">
              <a:schemeClr val="lt1"/>
            </a:fontRef>
          </p:style>
          <p:txBody>
            <a:bodyPr spcFirstLastPara="0" vert="horz" wrap="square" lIns="102480" tIns="102480" rIns="102480" bIns="102480" numCol="1" spcCol="1270" anchor="ctr" anchorCtr="0">
              <a:noAutofit/>
            </a:bodyPr>
            <a:lstStyle/>
            <a:p>
              <a:pPr algn="ctr" defTabSz="1196683">
                <a:lnSpc>
                  <a:spcPct val="90000"/>
                </a:lnSpc>
                <a:spcBef>
                  <a:spcPct val="0"/>
                </a:spcBef>
                <a:spcAft>
                  <a:spcPct val="35000"/>
                </a:spcAft>
              </a:pPr>
              <a:r>
                <a:rPr lang="zh-CN" altLang="en-US" sz="2100" b="1" dirty="0">
                  <a:latin typeface="微软雅黑" pitchFamily="34" charset="-122"/>
                  <a:ea typeface="微软雅黑" pitchFamily="34" charset="-122"/>
                </a:rPr>
                <a:t>现代职业教育区</a:t>
              </a:r>
            </a:p>
          </p:txBody>
        </p:sp>
        <p:sp>
          <p:nvSpPr>
            <p:cNvPr id="50" name="任意多边形 49"/>
            <p:cNvSpPr/>
            <p:nvPr/>
          </p:nvSpPr>
          <p:spPr>
            <a:xfrm>
              <a:off x="4223470" y="2769278"/>
              <a:ext cx="2160240" cy="761228"/>
            </a:xfrm>
            <a:custGeom>
              <a:avLst/>
              <a:gdLst>
                <a:gd name="connsiteX0" fmla="*/ 0 w 2154382"/>
                <a:gd name="connsiteY0" fmla="*/ 76123 h 761228"/>
                <a:gd name="connsiteX1" fmla="*/ 76123 w 2154382"/>
                <a:gd name="connsiteY1" fmla="*/ 0 h 761228"/>
                <a:gd name="connsiteX2" fmla="*/ 2078259 w 2154382"/>
                <a:gd name="connsiteY2" fmla="*/ 0 h 761228"/>
                <a:gd name="connsiteX3" fmla="*/ 2154382 w 2154382"/>
                <a:gd name="connsiteY3" fmla="*/ 76123 h 761228"/>
                <a:gd name="connsiteX4" fmla="*/ 2154382 w 2154382"/>
                <a:gd name="connsiteY4" fmla="*/ 685105 h 761228"/>
                <a:gd name="connsiteX5" fmla="*/ 2078259 w 2154382"/>
                <a:gd name="connsiteY5" fmla="*/ 761228 h 761228"/>
                <a:gd name="connsiteX6" fmla="*/ 76123 w 2154382"/>
                <a:gd name="connsiteY6" fmla="*/ 761228 h 761228"/>
                <a:gd name="connsiteX7" fmla="*/ 0 w 2154382"/>
                <a:gd name="connsiteY7" fmla="*/ 685105 h 761228"/>
                <a:gd name="connsiteX8" fmla="*/ 0 w 2154382"/>
                <a:gd name="connsiteY8" fmla="*/ 76123 h 76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382" h="761228">
                  <a:moveTo>
                    <a:pt x="0" y="76123"/>
                  </a:moveTo>
                  <a:cubicBezTo>
                    <a:pt x="0" y="34081"/>
                    <a:pt x="34081" y="0"/>
                    <a:pt x="76123" y="0"/>
                  </a:cubicBezTo>
                  <a:lnTo>
                    <a:pt x="2078259" y="0"/>
                  </a:lnTo>
                  <a:cubicBezTo>
                    <a:pt x="2120301" y="0"/>
                    <a:pt x="2154382" y="34081"/>
                    <a:pt x="2154382" y="76123"/>
                  </a:cubicBezTo>
                  <a:lnTo>
                    <a:pt x="2154382" y="685105"/>
                  </a:lnTo>
                  <a:cubicBezTo>
                    <a:pt x="2154382" y="727147"/>
                    <a:pt x="2120301" y="761228"/>
                    <a:pt x="2078259" y="761228"/>
                  </a:cubicBezTo>
                  <a:lnTo>
                    <a:pt x="76123" y="761228"/>
                  </a:lnTo>
                  <a:cubicBezTo>
                    <a:pt x="34081" y="761228"/>
                    <a:pt x="0" y="727147"/>
                    <a:pt x="0" y="685105"/>
                  </a:cubicBezTo>
                  <a:lnTo>
                    <a:pt x="0" y="76123"/>
                  </a:lnTo>
                  <a:close/>
                </a:path>
              </a:pathLst>
            </a:custGeom>
            <a:solidFill>
              <a:srgbClr val="FF3F3F"/>
            </a:solidFill>
            <a:effectLst>
              <a:outerShdw blurRad="25400" dist="38100" dir="5400000" algn="ctr" rotWithShape="0">
                <a:srgbClr val="000000">
                  <a:alpha val="30000"/>
                </a:srgbClr>
              </a:outerShdw>
            </a:effectLst>
          </p:spPr>
          <p:style>
            <a:lnRef idx="3">
              <a:schemeClr val="lt1">
                <a:hueOff val="0"/>
                <a:satOff val="0"/>
                <a:lumOff val="0"/>
                <a:alphaOff val="0"/>
              </a:schemeClr>
            </a:lnRef>
            <a:fillRef idx="1">
              <a:scrgbClr r="0" g="0" b="0"/>
            </a:fillRef>
            <a:effectRef idx="1">
              <a:schemeClr val="accent4">
                <a:hueOff val="0"/>
                <a:satOff val="0"/>
                <a:lumOff val="0"/>
                <a:alphaOff val="0"/>
              </a:schemeClr>
            </a:effectRef>
            <a:fontRef idx="minor">
              <a:schemeClr val="lt1"/>
            </a:fontRef>
          </p:style>
          <p:txBody>
            <a:bodyPr spcFirstLastPara="0" vert="horz" wrap="square" lIns="102306" tIns="102306" rIns="102306" bIns="102306" numCol="1" spcCol="1270" anchor="ctr" anchorCtr="0">
              <a:noAutofit/>
            </a:bodyPr>
            <a:lstStyle/>
            <a:p>
              <a:pPr algn="ctr" defTabSz="1196683">
                <a:lnSpc>
                  <a:spcPct val="90000"/>
                </a:lnSpc>
                <a:spcBef>
                  <a:spcPct val="0"/>
                </a:spcBef>
                <a:spcAft>
                  <a:spcPct val="35000"/>
                </a:spcAft>
              </a:pPr>
              <a:r>
                <a:rPr lang="zh-CN" altLang="en-US" sz="2100" b="1" dirty="0">
                  <a:latin typeface="微软雅黑" pitchFamily="34" charset="-122"/>
                  <a:ea typeface="微软雅黑" pitchFamily="34" charset="-122"/>
                </a:rPr>
                <a:t>实训实习实践区</a:t>
              </a:r>
            </a:p>
          </p:txBody>
        </p:sp>
        <p:sp>
          <p:nvSpPr>
            <p:cNvPr id="51" name="任意多边形 50"/>
            <p:cNvSpPr/>
            <p:nvPr/>
          </p:nvSpPr>
          <p:spPr>
            <a:xfrm>
              <a:off x="6432398" y="2769278"/>
              <a:ext cx="2882194" cy="769908"/>
            </a:xfrm>
            <a:custGeom>
              <a:avLst/>
              <a:gdLst>
                <a:gd name="connsiteX0" fmla="*/ 0 w 2882194"/>
                <a:gd name="connsiteY0" fmla="*/ 76991 h 769908"/>
                <a:gd name="connsiteX1" fmla="*/ 76991 w 2882194"/>
                <a:gd name="connsiteY1" fmla="*/ 0 h 769908"/>
                <a:gd name="connsiteX2" fmla="*/ 2805203 w 2882194"/>
                <a:gd name="connsiteY2" fmla="*/ 0 h 769908"/>
                <a:gd name="connsiteX3" fmla="*/ 2882194 w 2882194"/>
                <a:gd name="connsiteY3" fmla="*/ 76991 h 769908"/>
                <a:gd name="connsiteX4" fmla="*/ 2882194 w 2882194"/>
                <a:gd name="connsiteY4" fmla="*/ 692917 h 769908"/>
                <a:gd name="connsiteX5" fmla="*/ 2805203 w 2882194"/>
                <a:gd name="connsiteY5" fmla="*/ 769908 h 769908"/>
                <a:gd name="connsiteX6" fmla="*/ 76991 w 2882194"/>
                <a:gd name="connsiteY6" fmla="*/ 769908 h 769908"/>
                <a:gd name="connsiteX7" fmla="*/ 0 w 2882194"/>
                <a:gd name="connsiteY7" fmla="*/ 692917 h 769908"/>
                <a:gd name="connsiteX8" fmla="*/ 0 w 2882194"/>
                <a:gd name="connsiteY8" fmla="*/ 76991 h 769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82194" h="769908">
                  <a:moveTo>
                    <a:pt x="0" y="76991"/>
                  </a:moveTo>
                  <a:cubicBezTo>
                    <a:pt x="0" y="34470"/>
                    <a:pt x="34470" y="0"/>
                    <a:pt x="76991" y="0"/>
                  </a:cubicBezTo>
                  <a:lnTo>
                    <a:pt x="2805203" y="0"/>
                  </a:lnTo>
                  <a:cubicBezTo>
                    <a:pt x="2847724" y="0"/>
                    <a:pt x="2882194" y="34470"/>
                    <a:pt x="2882194" y="76991"/>
                  </a:cubicBezTo>
                  <a:lnTo>
                    <a:pt x="2882194" y="692917"/>
                  </a:lnTo>
                  <a:cubicBezTo>
                    <a:pt x="2882194" y="735438"/>
                    <a:pt x="2847724" y="769908"/>
                    <a:pt x="2805203" y="769908"/>
                  </a:cubicBezTo>
                  <a:lnTo>
                    <a:pt x="76991" y="769908"/>
                  </a:lnTo>
                  <a:cubicBezTo>
                    <a:pt x="34470" y="769908"/>
                    <a:pt x="0" y="735438"/>
                    <a:pt x="0" y="692917"/>
                  </a:cubicBezTo>
                  <a:lnTo>
                    <a:pt x="0" y="76991"/>
                  </a:lnTo>
                  <a:close/>
                </a:path>
              </a:pathLst>
            </a:custGeom>
            <a:solidFill>
              <a:srgbClr val="7ABC32"/>
            </a:solidFill>
            <a:effectLst>
              <a:outerShdw blurRad="25400" dist="38100" dir="5400000" algn="ctr" rotWithShape="0">
                <a:srgbClr val="000000">
                  <a:alpha val="30000"/>
                </a:srgbClr>
              </a:outerShdw>
            </a:effectLst>
          </p:spPr>
          <p:style>
            <a:lnRef idx="3">
              <a:schemeClr val="lt1">
                <a:hueOff val="0"/>
                <a:satOff val="0"/>
                <a:lumOff val="0"/>
                <a:alphaOff val="0"/>
              </a:schemeClr>
            </a:lnRef>
            <a:fillRef idx="1">
              <a:scrgbClr r="0" g="0" b="0"/>
            </a:fillRef>
            <a:effectRef idx="1">
              <a:schemeClr val="accent4">
                <a:hueOff val="0"/>
                <a:satOff val="0"/>
                <a:lumOff val="0"/>
                <a:alphaOff val="0"/>
              </a:schemeClr>
            </a:effectRef>
            <a:fontRef idx="minor">
              <a:schemeClr val="lt1"/>
            </a:fontRef>
          </p:style>
          <p:txBody>
            <a:bodyPr spcFirstLastPara="0" vert="horz" wrap="square" lIns="102560" tIns="102560" rIns="102560" bIns="102560" numCol="1" spcCol="1270" anchor="ctr" anchorCtr="0">
              <a:noAutofit/>
            </a:bodyPr>
            <a:lstStyle/>
            <a:p>
              <a:pPr algn="ctr" defTabSz="1196683">
                <a:lnSpc>
                  <a:spcPct val="90000"/>
                </a:lnSpc>
                <a:spcBef>
                  <a:spcPct val="0"/>
                </a:spcBef>
                <a:spcAft>
                  <a:spcPct val="35000"/>
                </a:spcAft>
              </a:pPr>
              <a:r>
                <a:rPr lang="zh-CN" altLang="en-US" sz="2100" dirty="0">
                  <a:latin typeface="微软雅黑" pitchFamily="34" charset="-122"/>
                  <a:ea typeface="微软雅黑" pitchFamily="34" charset="-122"/>
                </a:rPr>
                <a:t>产业服务合作区</a:t>
              </a:r>
            </a:p>
          </p:txBody>
        </p:sp>
        <p:sp>
          <p:nvSpPr>
            <p:cNvPr id="52" name="TextBox 51"/>
            <p:cNvSpPr txBox="1"/>
            <p:nvPr/>
          </p:nvSpPr>
          <p:spPr>
            <a:xfrm>
              <a:off x="1759173" y="3653985"/>
              <a:ext cx="1781349" cy="1388507"/>
            </a:xfrm>
            <a:prstGeom prst="rect">
              <a:avLst/>
            </a:prstGeom>
            <a:noFill/>
          </p:spPr>
          <p:txBody>
            <a:bodyPr wrap="none" rtlCol="0">
              <a:spAutoFit/>
            </a:bodyPr>
            <a:lstStyle/>
            <a:p>
              <a:pPr algn="ctr">
                <a:lnSpc>
                  <a:spcPts val="2600"/>
                </a:lnSpc>
              </a:pPr>
              <a:r>
                <a:rPr lang="zh-CN" altLang="zh-CN" sz="1400" b="1" dirty="0">
                  <a:solidFill>
                    <a:schemeClr val="bg1"/>
                  </a:solidFill>
                  <a:effectLst>
                    <a:outerShdw blurRad="50800" dist="50800" dir="5400000" algn="ctr" rotWithShape="0">
                      <a:srgbClr val="000000">
                        <a:alpha val="35000"/>
                      </a:srgbClr>
                    </a:outerShdw>
                  </a:effectLst>
                  <a:latin typeface="微软雅黑" pitchFamily="34" charset="-122"/>
                  <a:ea typeface="微软雅黑" pitchFamily="34" charset="-122"/>
                </a:rPr>
                <a:t>创新职业院校管理机制</a:t>
              </a:r>
              <a:endParaRPr lang="en-US" altLang="zh-CN" sz="1400" b="1" dirty="0">
                <a:solidFill>
                  <a:schemeClr val="bg1"/>
                </a:solidFill>
                <a:effectLst>
                  <a:outerShdw blurRad="50800" dist="50800" dir="5400000" algn="ctr" rotWithShape="0">
                    <a:srgbClr val="000000">
                      <a:alpha val="35000"/>
                    </a:srgbClr>
                  </a:outerShdw>
                </a:effectLst>
                <a:latin typeface="微软雅黑" pitchFamily="34" charset="-122"/>
                <a:ea typeface="微软雅黑" pitchFamily="34" charset="-122"/>
              </a:endParaRPr>
            </a:p>
            <a:p>
              <a:pPr algn="ctr">
                <a:lnSpc>
                  <a:spcPts val="2600"/>
                </a:lnSpc>
              </a:pPr>
              <a:r>
                <a:rPr lang="zh-CN" altLang="zh-CN" sz="1400" b="1" dirty="0">
                  <a:solidFill>
                    <a:schemeClr val="bg1"/>
                  </a:solidFill>
                  <a:effectLst>
                    <a:outerShdw blurRad="50800" dist="50800" dir="5400000" algn="ctr" rotWithShape="0">
                      <a:srgbClr val="000000">
                        <a:alpha val="35000"/>
                      </a:srgbClr>
                    </a:outerShdw>
                  </a:effectLst>
                  <a:latin typeface="微软雅黑" pitchFamily="34" charset="-122"/>
                  <a:ea typeface="微软雅黑" pitchFamily="34" charset="-122"/>
                </a:rPr>
                <a:t>企业参与专业建设</a:t>
              </a:r>
              <a:endParaRPr lang="en-US" altLang="zh-CN" sz="1400" b="1" dirty="0">
                <a:solidFill>
                  <a:schemeClr val="bg1"/>
                </a:solidFill>
                <a:effectLst>
                  <a:outerShdw blurRad="50800" dist="50800" dir="5400000" algn="ctr" rotWithShape="0">
                    <a:srgbClr val="000000">
                      <a:alpha val="35000"/>
                    </a:srgbClr>
                  </a:outerShdw>
                </a:effectLst>
                <a:latin typeface="微软雅黑" pitchFamily="34" charset="-122"/>
                <a:ea typeface="微软雅黑" pitchFamily="34" charset="-122"/>
              </a:endParaRPr>
            </a:p>
            <a:p>
              <a:pPr algn="ctr">
                <a:lnSpc>
                  <a:spcPts val="2600"/>
                </a:lnSpc>
              </a:pPr>
              <a:r>
                <a:rPr lang="zh-CN" altLang="zh-CN" sz="1400" b="1" dirty="0">
                  <a:solidFill>
                    <a:schemeClr val="bg1"/>
                  </a:solidFill>
                  <a:effectLst>
                    <a:outerShdw blurRad="50800" dist="50800" dir="5400000" algn="ctr" rotWithShape="0">
                      <a:srgbClr val="000000">
                        <a:alpha val="35000"/>
                      </a:srgbClr>
                    </a:outerShdw>
                  </a:effectLst>
                  <a:latin typeface="微软雅黑" pitchFamily="34" charset="-122"/>
                  <a:ea typeface="微软雅黑" pitchFamily="34" charset="-122"/>
                </a:rPr>
                <a:t>企业订单班与委托培养</a:t>
              </a:r>
              <a:endParaRPr lang="en-US" altLang="zh-CN" sz="1400" b="1" dirty="0">
                <a:solidFill>
                  <a:schemeClr val="bg1"/>
                </a:solidFill>
                <a:effectLst>
                  <a:outerShdw blurRad="50800" dist="50800" dir="5400000" algn="ctr" rotWithShape="0">
                    <a:srgbClr val="000000">
                      <a:alpha val="35000"/>
                    </a:srgbClr>
                  </a:outerShdw>
                </a:effectLst>
                <a:latin typeface="微软雅黑" pitchFamily="34" charset="-122"/>
                <a:ea typeface="微软雅黑" pitchFamily="34" charset="-122"/>
              </a:endParaRPr>
            </a:p>
            <a:p>
              <a:pPr algn="ctr">
                <a:lnSpc>
                  <a:spcPts val="2600"/>
                </a:lnSpc>
              </a:pPr>
              <a:r>
                <a:rPr lang="zh-CN" altLang="zh-CN" sz="1400" b="1" dirty="0">
                  <a:solidFill>
                    <a:schemeClr val="bg1"/>
                  </a:solidFill>
                  <a:effectLst>
                    <a:outerShdw blurRad="50800" dist="50800" dir="5400000" algn="ctr" rotWithShape="0">
                      <a:srgbClr val="000000">
                        <a:alpha val="35000"/>
                      </a:srgbClr>
                    </a:outerShdw>
                  </a:effectLst>
                  <a:latin typeface="微软雅黑" pitchFamily="34" charset="-122"/>
                  <a:ea typeface="微软雅黑" pitchFamily="34" charset="-122"/>
                </a:rPr>
                <a:t>设立技能大师工作室</a:t>
              </a:r>
              <a:endParaRPr lang="zh-CN" altLang="en-US" sz="1400" b="1" dirty="0">
                <a:solidFill>
                  <a:schemeClr val="bg1"/>
                </a:solidFill>
                <a:effectLst>
                  <a:outerShdw blurRad="50800" dist="50800" dir="5400000" algn="ctr" rotWithShape="0">
                    <a:srgbClr val="000000">
                      <a:alpha val="35000"/>
                    </a:srgbClr>
                  </a:outerShdw>
                </a:effectLst>
              </a:endParaRPr>
            </a:p>
          </p:txBody>
        </p:sp>
        <p:sp>
          <p:nvSpPr>
            <p:cNvPr id="53" name="TextBox 52"/>
            <p:cNvSpPr txBox="1"/>
            <p:nvPr/>
          </p:nvSpPr>
          <p:spPr>
            <a:xfrm>
              <a:off x="4493676" y="3635494"/>
              <a:ext cx="1619828" cy="1092192"/>
            </a:xfrm>
            <a:prstGeom prst="rect">
              <a:avLst/>
            </a:prstGeom>
            <a:noFill/>
          </p:spPr>
          <p:txBody>
            <a:bodyPr wrap="none" rtlCol="0">
              <a:spAutoFit/>
            </a:bodyPr>
            <a:lstStyle>
              <a:defPPr>
                <a:defRPr lang="zh-CN"/>
              </a:defPPr>
              <a:lvl1pPr algn="ctr">
                <a:lnSpc>
                  <a:spcPts val="2600"/>
                </a:lnSpc>
                <a:defRPr sz="1400" b="1">
                  <a:solidFill>
                    <a:schemeClr val="bg1"/>
                  </a:solidFill>
                  <a:effectLst>
                    <a:outerShdw blurRad="50800" dist="50800" dir="5400000" algn="ctr" rotWithShape="0">
                      <a:srgbClr val="000000">
                        <a:alpha val="35000"/>
                      </a:srgbClr>
                    </a:outerShdw>
                  </a:effectLst>
                  <a:latin typeface="微软雅黑" pitchFamily="34" charset="-122"/>
                  <a:ea typeface="微软雅黑" pitchFamily="34" charset="-122"/>
                </a:defRPr>
              </a:lvl1pPr>
            </a:lstStyle>
            <a:p>
              <a:r>
                <a:rPr lang="zh-CN" altLang="zh-CN" dirty="0"/>
                <a:t>技能竞赛、技术</a:t>
              </a:r>
              <a:r>
                <a:rPr lang="zh-CN" altLang="en-US" dirty="0"/>
                <a:t>观摩</a:t>
              </a:r>
              <a:endParaRPr lang="en-US" altLang="zh-CN" dirty="0"/>
            </a:p>
            <a:p>
              <a:r>
                <a:rPr lang="zh-CN" altLang="en-US" dirty="0"/>
                <a:t>开展现代学徒制</a:t>
              </a:r>
              <a:endParaRPr lang="en-US" altLang="zh-CN" dirty="0"/>
            </a:p>
            <a:p>
              <a:r>
                <a:rPr lang="zh-CN" altLang="zh-CN" dirty="0"/>
                <a:t>技师联合培养</a:t>
              </a:r>
              <a:r>
                <a:rPr lang="zh-CN" altLang="en-US" dirty="0"/>
                <a:t>制</a:t>
              </a:r>
            </a:p>
          </p:txBody>
        </p:sp>
        <p:sp>
          <p:nvSpPr>
            <p:cNvPr id="54" name="TextBox 53"/>
            <p:cNvSpPr txBox="1"/>
            <p:nvPr/>
          </p:nvSpPr>
          <p:spPr>
            <a:xfrm>
              <a:off x="7063581" y="3653985"/>
              <a:ext cx="1619828" cy="1425489"/>
            </a:xfrm>
            <a:prstGeom prst="rect">
              <a:avLst/>
            </a:prstGeom>
            <a:noFill/>
          </p:spPr>
          <p:txBody>
            <a:bodyPr wrap="none" rtlCol="0">
              <a:spAutoFit/>
            </a:bodyPr>
            <a:lstStyle>
              <a:defPPr>
                <a:defRPr lang="zh-CN"/>
              </a:defPPr>
              <a:lvl1pPr algn="ctr">
                <a:lnSpc>
                  <a:spcPts val="2600"/>
                </a:lnSpc>
                <a:defRPr sz="1400" b="1">
                  <a:solidFill>
                    <a:schemeClr val="bg1"/>
                  </a:solidFill>
                  <a:effectLst>
                    <a:outerShdw blurRad="50800" dist="50800" dir="5400000" algn="ctr" rotWithShape="0">
                      <a:srgbClr val="000000">
                        <a:alpha val="35000"/>
                      </a:srgbClr>
                    </a:outerShdw>
                  </a:effectLst>
                  <a:latin typeface="微软雅黑" pitchFamily="34" charset="-122"/>
                  <a:ea typeface="微软雅黑" pitchFamily="34" charset="-122"/>
                </a:defRPr>
              </a:lvl1pPr>
            </a:lstStyle>
            <a:p>
              <a:r>
                <a:rPr lang="zh-CN" altLang="en-US" dirty="0"/>
                <a:t>高技能人才培训中心</a:t>
              </a:r>
              <a:endParaRPr lang="en-US" altLang="zh-CN" dirty="0"/>
            </a:p>
            <a:p>
              <a:r>
                <a:rPr lang="zh-CN" altLang="en-US" dirty="0"/>
                <a:t>青年创业孵化中心</a:t>
              </a:r>
              <a:endParaRPr lang="en-US" altLang="zh-CN" dirty="0"/>
            </a:p>
            <a:p>
              <a:r>
                <a:rPr lang="zh-CN" altLang="zh-CN" dirty="0"/>
                <a:t>技术攻关及成果转化</a:t>
              </a:r>
              <a:endParaRPr lang="en-US" altLang="zh-CN" dirty="0"/>
            </a:p>
            <a:p>
              <a:r>
                <a:rPr lang="zh-CN" altLang="en-US" dirty="0"/>
                <a:t>管理顾问服务公司</a:t>
              </a:r>
            </a:p>
          </p:txBody>
        </p:sp>
      </p:grpSp>
      <p:sp>
        <p:nvSpPr>
          <p:cNvPr id="20"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13</a:t>
            </a:r>
            <a:endParaRPr lang="zh-CN" altLang="en-US" sz="1600" b="1" dirty="0">
              <a:solidFill>
                <a:prstClr val="white"/>
              </a:solidFill>
            </a:endParaRPr>
          </a:p>
        </p:txBody>
      </p:sp>
    </p:spTree>
    <p:extLst>
      <p:ext uri="{BB962C8B-B14F-4D97-AF65-F5344CB8AC3E}">
        <p14:creationId xmlns:p14="http://schemas.microsoft.com/office/powerpoint/2010/main" val="2870058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7854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39699" y="679420"/>
            <a:ext cx="4092311" cy="458908"/>
          </a:xfrm>
          <a:prstGeom prst="rect">
            <a:avLst/>
          </a:prstGeom>
        </p:spPr>
        <p:txBody>
          <a:bodyPr wrap="square">
            <a:spAutoFit/>
          </a:bodyPr>
          <a:lstStyle/>
          <a:p>
            <a:pPr lvl="0" indent="355600">
              <a:lnSpc>
                <a:spcPct val="150000"/>
              </a:lnSpc>
            </a:pPr>
            <a:r>
              <a:rPr lang="en-US" altLang="zh-CN" b="1" dirty="0" smtClean="0">
                <a:solidFill>
                  <a:srgbClr val="C00000"/>
                </a:solidFill>
                <a:latin typeface="微软雅黑" pitchFamily="34" charset="-122"/>
                <a:ea typeface="微软雅黑" pitchFamily="34" charset="-122"/>
              </a:rPr>
              <a:t>2. </a:t>
            </a:r>
            <a:r>
              <a:rPr lang="zh-CN" altLang="en-US" b="1" dirty="0" smtClean="0">
                <a:solidFill>
                  <a:srgbClr val="C00000"/>
                </a:solidFill>
                <a:latin typeface="微软雅黑" pitchFamily="34" charset="-122"/>
                <a:ea typeface="微软雅黑" pitchFamily="34" charset="-122"/>
              </a:rPr>
              <a:t>开展</a:t>
            </a:r>
            <a:r>
              <a:rPr lang="zh-CN" altLang="en-US" b="1" dirty="0">
                <a:solidFill>
                  <a:srgbClr val="C00000"/>
                </a:solidFill>
                <a:latin typeface="微软雅黑" pitchFamily="34" charset="-122"/>
                <a:ea typeface="微软雅黑" pitchFamily="34" charset="-122"/>
              </a:rPr>
              <a:t>现代学徒制</a:t>
            </a:r>
            <a:r>
              <a:rPr lang="zh-CN" altLang="en-US" b="1" dirty="0" smtClean="0">
                <a:solidFill>
                  <a:srgbClr val="C00000"/>
                </a:solidFill>
                <a:latin typeface="微软雅黑" pitchFamily="34" charset="-122"/>
                <a:ea typeface="微软雅黑" pitchFamily="34" charset="-122"/>
              </a:rPr>
              <a:t>培养</a:t>
            </a:r>
            <a:endParaRPr lang="zh-CN" altLang="en-US" b="1" dirty="0">
              <a:solidFill>
                <a:srgbClr val="C00000"/>
              </a:solidFill>
              <a:latin typeface="微软雅黑" pitchFamily="34" charset="-122"/>
              <a:ea typeface="微软雅黑" pitchFamily="34" charset="-122"/>
            </a:endParaRPr>
          </a:p>
        </p:txBody>
      </p:sp>
      <p:grpSp>
        <p:nvGrpSpPr>
          <p:cNvPr id="10" name="组合 9"/>
          <p:cNvGrpSpPr/>
          <p:nvPr/>
        </p:nvGrpSpPr>
        <p:grpSpPr>
          <a:xfrm>
            <a:off x="560283" y="1526093"/>
            <a:ext cx="11042686" cy="4401605"/>
            <a:chOff x="1182254" y="1840876"/>
            <a:chExt cx="11042686" cy="4401605"/>
          </a:xfrm>
        </p:grpSpPr>
        <p:sp>
          <p:nvSpPr>
            <p:cNvPr id="11" name="矩形 10"/>
            <p:cNvSpPr/>
            <p:nvPr/>
          </p:nvSpPr>
          <p:spPr>
            <a:xfrm>
              <a:off x="1182254" y="1840876"/>
              <a:ext cx="6818417" cy="4401605"/>
            </a:xfrm>
            <a:prstGeom prst="rect">
              <a:avLst/>
            </a:prstGeom>
          </p:spPr>
          <p:txBody>
            <a:bodyPr wrap="square" lIns="117235" tIns="58618" rIns="117235" bIns="58618">
              <a:spAutoFit/>
            </a:bodyPr>
            <a:lstStyle/>
            <a:p>
              <a:pPr marL="366360" indent="-366360">
                <a:lnSpc>
                  <a:spcPct val="125000"/>
                </a:lnSpc>
                <a:buFont typeface="Wingdings" panose="05000000000000000000" pitchFamily="2" charset="2"/>
                <a:buChar char="Ø"/>
              </a:pPr>
              <a:r>
                <a:rPr lang="zh-CN" altLang="en-US" b="1" dirty="0">
                  <a:solidFill>
                    <a:srgbClr val="C00000"/>
                  </a:solidFill>
                  <a:latin typeface="微软雅黑" pitchFamily="34" charset="-122"/>
                  <a:ea typeface="微软雅黑" pitchFamily="34" charset="-122"/>
                </a:rPr>
                <a:t>宗旨</a:t>
              </a:r>
              <a:endParaRPr lang="en-US" altLang="zh-CN" dirty="0">
                <a:latin typeface="微软雅黑" panose="020B0503020204020204" pitchFamily="34" charset="-122"/>
                <a:ea typeface="微软雅黑" panose="020B0503020204020204" pitchFamily="34" charset="-122"/>
              </a:endParaRPr>
            </a:p>
            <a:p>
              <a:pPr marL="952536" lvl="1" indent="-366360" algn="just">
                <a:lnSpc>
                  <a:spcPct val="125000"/>
                </a:lnSpc>
                <a:buFont typeface="Arial" panose="020B0604020202020204" pitchFamily="34" charset="0"/>
                <a:buChar char="•"/>
              </a:pPr>
              <a:r>
                <a:rPr lang="zh-CN" altLang="zh-CN" sz="1600" dirty="0">
                  <a:latin typeface="微软雅黑" panose="020B0503020204020204" pitchFamily="34" charset="-122"/>
                  <a:ea typeface="微软雅黑" panose="020B0503020204020204" pitchFamily="34" charset="-122"/>
                </a:rPr>
                <a:t>助推合作院校搭接优质行业、企业资源</a:t>
              </a:r>
              <a:endParaRPr lang="en-US" altLang="zh-CN" sz="1600" dirty="0">
                <a:latin typeface="微软雅黑" panose="020B0503020204020204" pitchFamily="34" charset="-122"/>
                <a:ea typeface="微软雅黑" panose="020B0503020204020204" pitchFamily="34" charset="-122"/>
              </a:endParaRPr>
            </a:p>
            <a:p>
              <a:pPr marL="952536" lvl="1" indent="-366360" algn="just">
                <a:lnSpc>
                  <a:spcPct val="125000"/>
                </a:lnSpc>
                <a:spcAft>
                  <a:spcPts val="769"/>
                </a:spcAft>
                <a:buFont typeface="Arial" panose="020B0604020202020204" pitchFamily="34" charset="0"/>
                <a:buChar char="•"/>
              </a:pPr>
              <a:r>
                <a:rPr lang="zh-CN" altLang="zh-CN" sz="1600" dirty="0">
                  <a:latin typeface="微软雅黑" panose="020B0503020204020204" pitchFamily="34" charset="-122"/>
                  <a:ea typeface="微软雅黑" panose="020B0503020204020204" pitchFamily="34" charset="-122"/>
                </a:rPr>
                <a:t>深入实施“</a:t>
              </a:r>
              <a:r>
                <a:rPr lang="zh-CN" altLang="en-US" sz="1600" dirty="0">
                  <a:latin typeface="微软雅黑" panose="020B0503020204020204" pitchFamily="34" charset="-122"/>
                  <a:ea typeface="微软雅黑" panose="020B0503020204020204" pitchFamily="34" charset="-122"/>
                </a:rPr>
                <a:t>招工招生一体化、企校主导联合育人</a:t>
              </a:r>
              <a:r>
                <a:rPr lang="zh-CN" altLang="zh-CN" sz="1600" dirty="0">
                  <a:latin typeface="微软雅黑" panose="020B0503020204020204" pitchFamily="34" charset="-122"/>
                  <a:ea typeface="微软雅黑" panose="020B0503020204020204" pitchFamily="34" charset="-122"/>
                </a:rPr>
                <a:t>”的现代学徒制</a:t>
              </a:r>
              <a:endParaRPr lang="en-US" altLang="zh-CN" sz="1600" dirty="0">
                <a:latin typeface="微软雅黑" panose="020B0503020204020204" pitchFamily="34" charset="-122"/>
                <a:ea typeface="微软雅黑" panose="020B0503020204020204" pitchFamily="34" charset="-122"/>
              </a:endParaRPr>
            </a:p>
            <a:p>
              <a:pPr marL="366360" indent="-366360">
                <a:lnSpc>
                  <a:spcPct val="125000"/>
                </a:lnSpc>
                <a:buFont typeface="Wingdings" panose="05000000000000000000" pitchFamily="2" charset="2"/>
                <a:buChar char="Ø"/>
              </a:pPr>
              <a:r>
                <a:rPr lang="zh-CN" altLang="en-US" b="1" dirty="0">
                  <a:solidFill>
                    <a:srgbClr val="C00000"/>
                  </a:solidFill>
                  <a:latin typeface="微软雅黑" pitchFamily="34" charset="-122"/>
                  <a:ea typeface="微软雅黑" pitchFamily="34" charset="-122"/>
                </a:rPr>
                <a:t>运行机制</a:t>
              </a:r>
              <a:endParaRPr lang="en-US" altLang="zh-CN" b="1" dirty="0">
                <a:solidFill>
                  <a:srgbClr val="C00000"/>
                </a:solidFill>
                <a:latin typeface="微软雅黑" pitchFamily="34" charset="-122"/>
                <a:ea typeface="微软雅黑" pitchFamily="34" charset="-122"/>
              </a:endParaRPr>
            </a:p>
            <a:p>
              <a:pPr marL="952536" lvl="1" indent="-366360" algn="just">
                <a:lnSpc>
                  <a:spcPct val="125000"/>
                </a:lnSpc>
                <a:buFont typeface="Arial" panose="020B0604020202020204" pitchFamily="34" charset="0"/>
                <a:buChar char="•"/>
              </a:pPr>
              <a:r>
                <a:rPr lang="zh-CN" altLang="zh-CN" sz="1600" dirty="0">
                  <a:latin typeface="微软雅黑" panose="020B0503020204020204" pitchFamily="34" charset="-122"/>
                  <a:ea typeface="微软雅黑" panose="020B0503020204020204" pitchFamily="34" charset="-122"/>
                </a:rPr>
                <a:t>助力学院与合作企业共同研制招生与招工方案，改革考核方式、内容和录取办法</a:t>
              </a:r>
              <a:endParaRPr lang="en-US" altLang="zh-CN" sz="1600" dirty="0">
                <a:latin typeface="微软雅黑" panose="020B0503020204020204" pitchFamily="34" charset="-122"/>
                <a:ea typeface="微软雅黑" panose="020B0503020204020204" pitchFamily="34" charset="-122"/>
              </a:endParaRPr>
            </a:p>
            <a:p>
              <a:pPr marL="952536" lvl="1" indent="-366360" algn="just">
                <a:lnSpc>
                  <a:spcPct val="125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校企共同制定人培方案、共同开发核心课程、共同参与教学过程、共同参与质量评价</a:t>
              </a:r>
              <a:endParaRPr lang="en-US" altLang="zh-CN" sz="1600" dirty="0">
                <a:latin typeface="微软雅黑" panose="020B0503020204020204" pitchFamily="34" charset="-122"/>
                <a:ea typeface="微软雅黑" panose="020B0503020204020204" pitchFamily="34" charset="-122"/>
              </a:endParaRPr>
            </a:p>
            <a:p>
              <a:pPr marL="952536" lvl="1" indent="-366360" algn="just">
                <a:lnSpc>
                  <a:spcPct val="125000"/>
                </a:lnSpc>
                <a:spcAft>
                  <a:spcPts val="769"/>
                </a:spcAft>
                <a:buFont typeface="Arial" panose="020B0604020202020204" pitchFamily="34" charset="0"/>
                <a:buChar char="•"/>
              </a:pPr>
              <a:r>
                <a:rPr lang="zh-CN" altLang="zh-CN" sz="1600" dirty="0">
                  <a:latin typeface="微软雅黑" panose="020B0503020204020204" pitchFamily="34" charset="-122"/>
                  <a:ea typeface="微软雅黑" panose="020B0503020204020204" pitchFamily="34" charset="-122"/>
                </a:rPr>
                <a:t>实行弹性学制或学分制，创新和完善教学管理与运行机制</a:t>
              </a:r>
              <a:endParaRPr lang="en-US" altLang="zh-CN" sz="1600" dirty="0">
                <a:latin typeface="微软雅黑" panose="020B0503020204020204" pitchFamily="34" charset="-122"/>
                <a:ea typeface="微软雅黑" panose="020B0503020204020204" pitchFamily="34" charset="-122"/>
              </a:endParaRPr>
            </a:p>
            <a:p>
              <a:pPr marL="366360" indent="-366360">
                <a:lnSpc>
                  <a:spcPct val="125000"/>
                </a:lnSpc>
                <a:buFont typeface="Wingdings" panose="05000000000000000000" pitchFamily="2" charset="2"/>
                <a:buChar char="Ø"/>
              </a:pPr>
              <a:r>
                <a:rPr lang="zh-CN" altLang="en-US" b="1" dirty="0">
                  <a:solidFill>
                    <a:srgbClr val="C00000"/>
                  </a:solidFill>
                  <a:latin typeface="微软雅黑" pitchFamily="34" charset="-122"/>
                  <a:ea typeface="微软雅黑" pitchFamily="34" charset="-122"/>
                </a:rPr>
                <a:t>培养目标</a:t>
              </a:r>
              <a:endParaRPr lang="en-US" altLang="zh-CN" dirty="0">
                <a:latin typeface="微软雅黑" panose="020B0503020204020204" pitchFamily="34" charset="-122"/>
                <a:ea typeface="微软雅黑" panose="020B0503020204020204" pitchFamily="34" charset="-122"/>
              </a:endParaRPr>
            </a:p>
            <a:p>
              <a:pPr marL="952536" lvl="1" indent="-366360" algn="just">
                <a:lnSpc>
                  <a:spcPct val="125000"/>
                </a:lnSpc>
                <a:buFont typeface="Arial" panose="020B0604020202020204" pitchFamily="34" charset="0"/>
                <a:buChar char="•"/>
              </a:pPr>
              <a:r>
                <a:rPr lang="zh-CN" altLang="zh-CN" sz="1600" dirty="0">
                  <a:latin typeface="微软雅黑" panose="020B0503020204020204" pitchFamily="34" charset="-122"/>
                  <a:ea typeface="微软雅黑" panose="020B0503020204020204" pitchFamily="34" charset="-122"/>
                </a:rPr>
                <a:t>真正让行业、企业参与职业教育人才培养全过程</a:t>
              </a:r>
              <a:endParaRPr lang="en-US" altLang="zh-CN" sz="1600" dirty="0">
                <a:latin typeface="微软雅黑" panose="020B0503020204020204" pitchFamily="34" charset="-122"/>
                <a:ea typeface="微软雅黑" panose="020B0503020204020204" pitchFamily="34" charset="-122"/>
              </a:endParaRPr>
            </a:p>
            <a:p>
              <a:pPr marL="952536" lvl="1" indent="-366360" algn="just">
                <a:lnSpc>
                  <a:spcPct val="125000"/>
                </a:lnSpc>
                <a:buFont typeface="Arial" panose="020B0604020202020204" pitchFamily="34" charset="0"/>
                <a:buChar char="•"/>
              </a:pPr>
              <a:r>
                <a:rPr lang="zh-CN" altLang="zh-CN" sz="1600" dirty="0">
                  <a:latin typeface="微软雅黑" panose="020B0503020204020204" pitchFamily="34" charset="-122"/>
                  <a:ea typeface="微软雅黑" panose="020B0503020204020204" pitchFamily="34" charset="-122"/>
                </a:rPr>
                <a:t>促进学院职业教育与劳动就业互动共通发展</a:t>
              </a:r>
            </a:p>
          </p:txBody>
        </p:sp>
        <p:grpSp>
          <p:nvGrpSpPr>
            <p:cNvPr id="12" name="组合 11"/>
            <p:cNvGrpSpPr/>
            <p:nvPr/>
          </p:nvGrpSpPr>
          <p:grpSpPr>
            <a:xfrm>
              <a:off x="8321353" y="1869594"/>
              <a:ext cx="3903587" cy="4139046"/>
              <a:chOff x="6396638" y="1473349"/>
              <a:chExt cx="2927690" cy="3448247"/>
            </a:xfrm>
          </p:grpSpPr>
          <p:pic>
            <p:nvPicPr>
              <p:cNvPr id="13" name="图片 12"/>
              <p:cNvPicPr preferRelativeResize="0">
                <a:picLocks/>
              </p:cNvPicPr>
              <p:nvPr/>
            </p:nvPicPr>
            <p:blipFill>
              <a:blip r:embed="rId2" cstate="print">
                <a:extLst>
                  <a:ext uri="{28A0092B-C50C-407E-A947-70E740481C1C}">
                    <a14:useLocalDpi xmlns:a14="http://schemas.microsoft.com/office/drawing/2010/main" val="0"/>
                  </a:ext>
                </a:extLst>
              </a:blip>
              <a:stretch>
                <a:fillRect/>
              </a:stretch>
            </p:blipFill>
            <p:spPr>
              <a:xfrm>
                <a:off x="7524328" y="1473349"/>
                <a:ext cx="1800000" cy="15897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2118" y="2713483"/>
                <a:ext cx="1800000" cy="11999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6638" y="3721596"/>
                <a:ext cx="1800000" cy="120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sp>
        <p:nvSpPr>
          <p:cNvPr id="16"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14</a:t>
            </a:r>
            <a:endParaRPr lang="zh-CN" altLang="en-US" sz="1600" b="1" dirty="0">
              <a:solidFill>
                <a:prstClr val="white"/>
              </a:solidFill>
            </a:endParaRPr>
          </a:p>
        </p:txBody>
      </p:sp>
    </p:spTree>
    <p:extLst>
      <p:ext uri="{BB962C8B-B14F-4D97-AF65-F5344CB8AC3E}">
        <p14:creationId xmlns:p14="http://schemas.microsoft.com/office/powerpoint/2010/main" val="16919141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7854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09734" y="655538"/>
            <a:ext cx="3183961" cy="507831"/>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3. </a:t>
            </a:r>
            <a:r>
              <a:rPr lang="zh-CN" altLang="en-US" b="1" dirty="0" smtClean="0">
                <a:solidFill>
                  <a:srgbClr val="C00000"/>
                </a:solidFill>
                <a:latin typeface="微软雅黑" pitchFamily="34" charset="-122"/>
                <a:ea typeface="微软雅黑" pitchFamily="34" charset="-122"/>
              </a:rPr>
              <a:t>学生</a:t>
            </a:r>
            <a:r>
              <a:rPr lang="zh-CN" altLang="en-US" b="1" dirty="0">
                <a:solidFill>
                  <a:srgbClr val="C00000"/>
                </a:solidFill>
                <a:latin typeface="微软雅黑" pitchFamily="34" charset="-122"/>
                <a:ea typeface="微软雅黑" pitchFamily="34" charset="-122"/>
              </a:rPr>
              <a:t>实习就业服务</a:t>
            </a:r>
            <a:r>
              <a:rPr lang="zh-CN" altLang="en-US" b="1" dirty="0" smtClean="0">
                <a:solidFill>
                  <a:srgbClr val="C00000"/>
                </a:solidFill>
                <a:latin typeface="微软雅黑" pitchFamily="34" charset="-122"/>
                <a:ea typeface="微软雅黑" pitchFamily="34" charset="-122"/>
              </a:rPr>
              <a:t>平台</a:t>
            </a:r>
            <a:endParaRPr lang="zh-CN" altLang="en-US" b="1" dirty="0">
              <a:solidFill>
                <a:srgbClr val="C00000"/>
              </a:solidFill>
              <a:latin typeface="微软雅黑" pitchFamily="34" charset="-122"/>
              <a:ea typeface="微软雅黑" pitchFamily="34" charset="-122"/>
            </a:endParaRPr>
          </a:p>
        </p:txBody>
      </p:sp>
      <p:grpSp>
        <p:nvGrpSpPr>
          <p:cNvPr id="10" name="组合 9"/>
          <p:cNvGrpSpPr/>
          <p:nvPr/>
        </p:nvGrpSpPr>
        <p:grpSpPr>
          <a:xfrm>
            <a:off x="1189055" y="1469925"/>
            <a:ext cx="9332667" cy="4644845"/>
            <a:chOff x="2049690" y="1273324"/>
            <a:chExt cx="6144440" cy="3869629"/>
          </a:xfrm>
        </p:grpSpPr>
        <p:sp>
          <p:nvSpPr>
            <p:cNvPr id="11" name="矩形 10"/>
            <p:cNvSpPr/>
            <p:nvPr/>
          </p:nvSpPr>
          <p:spPr>
            <a:xfrm>
              <a:off x="2633874" y="1764893"/>
              <a:ext cx="2275888" cy="307691"/>
            </a:xfrm>
            <a:prstGeom prst="rect">
              <a:avLst/>
            </a:prstGeom>
          </p:spPr>
          <p:txBody>
            <a:bodyPr wrap="square">
              <a:spAutoFit/>
            </a:bodyPr>
            <a:lstStyle/>
            <a:p>
              <a:r>
                <a:rPr lang="zh-CN" altLang="zh-CN" b="1" dirty="0">
                  <a:latin typeface="微软雅黑" pitchFamily="34" charset="-122"/>
                  <a:ea typeface="微软雅黑" pitchFamily="34" charset="-122"/>
                </a:rPr>
                <a:t>校企就业渠道扩展平台</a:t>
              </a:r>
              <a:endParaRPr lang="zh-CN" altLang="en-US" dirty="0">
                <a:latin typeface="微软雅黑" pitchFamily="34" charset="-122"/>
                <a:ea typeface="微软雅黑" pitchFamily="34" charset="-122"/>
              </a:endParaRPr>
            </a:p>
          </p:txBody>
        </p:sp>
        <p:sp>
          <p:nvSpPr>
            <p:cNvPr id="12" name="矩形 11"/>
            <p:cNvSpPr/>
            <p:nvPr/>
          </p:nvSpPr>
          <p:spPr>
            <a:xfrm>
              <a:off x="2056174" y="3782689"/>
              <a:ext cx="1641334" cy="307691"/>
            </a:xfrm>
            <a:prstGeom prst="rect">
              <a:avLst/>
            </a:prstGeom>
          </p:spPr>
          <p:txBody>
            <a:bodyPr wrap="none">
              <a:spAutoFit/>
            </a:bodyPr>
            <a:lstStyle/>
            <a:p>
              <a:r>
                <a:rPr lang="zh-CN" altLang="zh-CN" b="1" dirty="0">
                  <a:latin typeface="微软雅黑" pitchFamily="34" charset="-122"/>
                  <a:ea typeface="微软雅黑" pitchFamily="34" charset="-122"/>
                </a:rPr>
                <a:t>就业实习管理系统搭建</a:t>
              </a:r>
              <a:endParaRPr lang="zh-CN" altLang="en-US" dirty="0">
                <a:latin typeface="微软雅黑" pitchFamily="34" charset="-122"/>
                <a:ea typeface="微软雅黑" pitchFamily="34" charset="-122"/>
              </a:endParaRPr>
            </a:p>
          </p:txBody>
        </p:sp>
        <p:sp>
          <p:nvSpPr>
            <p:cNvPr id="13" name="TextBox 43"/>
            <p:cNvSpPr txBox="1"/>
            <p:nvPr/>
          </p:nvSpPr>
          <p:spPr>
            <a:xfrm>
              <a:off x="2618591" y="2124933"/>
              <a:ext cx="2129988" cy="1134611"/>
            </a:xfrm>
            <a:prstGeom prst="rect">
              <a:avLst/>
            </a:prstGeom>
            <a:noFill/>
          </p:spPr>
          <p:txBody>
            <a:bodyPr wrap="square" rtlCol="0">
              <a:spAutoFit/>
            </a:bodyPr>
            <a:lstStyle/>
            <a:p>
              <a:pPr marL="366360" indent="-366360">
                <a:lnSpc>
                  <a:spcPts val="3333"/>
                </a:lnSpc>
                <a:buFont typeface="Wingdings" panose="05000000000000000000" pitchFamily="2" charset="2"/>
                <a:buChar char="Ø"/>
              </a:pPr>
              <a:r>
                <a:rPr lang="zh-CN" altLang="en-US" dirty="0">
                  <a:latin typeface="微软雅黑" pitchFamily="34" charset="-122"/>
                  <a:ea typeface="微软雅黑" pitchFamily="34" charset="-122"/>
                </a:rPr>
                <a:t>学校就业管理和定培合作</a:t>
              </a:r>
              <a:endParaRPr lang="en-US" altLang="zh-CN" dirty="0">
                <a:latin typeface="微软雅黑" pitchFamily="34" charset="-122"/>
                <a:ea typeface="微软雅黑" pitchFamily="34" charset="-122"/>
              </a:endParaRPr>
            </a:p>
            <a:p>
              <a:pPr marL="366360" indent="-366360">
                <a:lnSpc>
                  <a:spcPts val="3333"/>
                </a:lnSpc>
                <a:buFont typeface="Wingdings" panose="05000000000000000000" pitchFamily="2" charset="2"/>
                <a:buChar char="Ø"/>
              </a:pPr>
              <a:r>
                <a:rPr lang="zh-CN" altLang="en-US" dirty="0">
                  <a:latin typeface="微软雅黑" pitchFamily="34" charset="-122"/>
                  <a:ea typeface="微软雅黑" pitchFamily="34" charset="-122"/>
                </a:rPr>
                <a:t>学生测评求职和技能培训</a:t>
              </a:r>
              <a:endParaRPr lang="en-US" altLang="zh-CN" dirty="0">
                <a:latin typeface="微软雅黑" pitchFamily="34" charset="-122"/>
                <a:ea typeface="微软雅黑" pitchFamily="34" charset="-122"/>
              </a:endParaRPr>
            </a:p>
            <a:p>
              <a:pPr marL="366360" indent="-366360">
                <a:lnSpc>
                  <a:spcPts val="3333"/>
                </a:lnSpc>
                <a:buFont typeface="Wingdings" panose="05000000000000000000" pitchFamily="2" charset="2"/>
                <a:buChar char="Ø"/>
              </a:pPr>
              <a:r>
                <a:rPr lang="zh-CN" altLang="en-US" dirty="0">
                  <a:latin typeface="微软雅黑" pitchFamily="34" charset="-122"/>
                  <a:ea typeface="微软雅黑" pitchFamily="34" charset="-122"/>
                </a:rPr>
                <a:t>企业岗位招聘和项目合作</a:t>
              </a:r>
            </a:p>
          </p:txBody>
        </p:sp>
        <p:sp>
          <p:nvSpPr>
            <p:cNvPr id="14" name="矩形 13"/>
            <p:cNvSpPr/>
            <p:nvPr/>
          </p:nvSpPr>
          <p:spPr>
            <a:xfrm>
              <a:off x="2049690" y="4114542"/>
              <a:ext cx="2350642" cy="782049"/>
            </a:xfrm>
            <a:prstGeom prst="rect">
              <a:avLst/>
            </a:prstGeom>
          </p:spPr>
          <p:txBody>
            <a:bodyPr wrap="square">
              <a:spAutoFit/>
            </a:bodyPr>
            <a:lstStyle/>
            <a:p>
              <a:pPr marL="366360" indent="-366360">
                <a:lnSpc>
                  <a:spcPts val="3333"/>
                </a:lnSpc>
                <a:buFont typeface="Wingdings" panose="05000000000000000000" pitchFamily="2" charset="2"/>
                <a:buChar char="Ø"/>
              </a:pPr>
              <a:r>
                <a:rPr lang="zh-CN" altLang="en-US" dirty="0">
                  <a:latin typeface="微软雅黑" pitchFamily="34" charset="-122"/>
                  <a:ea typeface="微软雅黑" pitchFamily="34" charset="-122"/>
                </a:rPr>
                <a:t>实习实践项目的全流程管理</a:t>
              </a:r>
              <a:endParaRPr lang="en-US" altLang="zh-CN" dirty="0">
                <a:latin typeface="微软雅黑" pitchFamily="34" charset="-122"/>
                <a:ea typeface="微软雅黑" pitchFamily="34" charset="-122"/>
              </a:endParaRPr>
            </a:p>
            <a:p>
              <a:pPr marL="366360" indent="-366360">
                <a:lnSpc>
                  <a:spcPts val="3333"/>
                </a:lnSpc>
                <a:buFont typeface="Wingdings" panose="05000000000000000000" pitchFamily="2" charset="2"/>
                <a:buChar char="Ø"/>
              </a:pPr>
              <a:r>
                <a:rPr lang="zh-CN" altLang="en-US" dirty="0">
                  <a:latin typeface="微软雅黑" pitchFamily="34" charset="-122"/>
                  <a:ea typeface="微软雅黑" pitchFamily="34" charset="-122"/>
                </a:rPr>
                <a:t>提供多种报表统计分析</a:t>
              </a:r>
              <a:endParaRPr lang="zh-CN" altLang="en-US" dirty="0"/>
            </a:p>
          </p:txBody>
        </p:sp>
        <p:grpSp>
          <p:nvGrpSpPr>
            <p:cNvPr id="15" name="组合 14"/>
            <p:cNvGrpSpPr/>
            <p:nvPr/>
          </p:nvGrpSpPr>
          <p:grpSpPr>
            <a:xfrm>
              <a:off x="5436096" y="1273324"/>
              <a:ext cx="2758034" cy="3869629"/>
              <a:chOff x="5508104" y="1273324"/>
              <a:chExt cx="2758034" cy="3869629"/>
            </a:xfrm>
          </p:grpSpPr>
          <p:pic>
            <p:nvPicPr>
              <p:cNvPr id="16" name="图片 15"/>
              <p:cNvPicPr/>
              <p:nvPr/>
            </p:nvPicPr>
            <p:blipFill>
              <a:blip r:embed="rId3" cstate="print"/>
              <a:stretch>
                <a:fillRect/>
              </a:stretch>
            </p:blipFill>
            <p:spPr>
              <a:xfrm>
                <a:off x="5515650" y="1273324"/>
                <a:ext cx="2717746" cy="1483360"/>
              </a:xfrm>
              <a:prstGeom prst="rect">
                <a:avLst/>
              </a:prstGeom>
            </p:spPr>
          </p:pic>
          <p:graphicFrame>
            <p:nvGraphicFramePr>
              <p:cNvPr id="17" name="对象 16"/>
              <p:cNvGraphicFramePr>
                <a:graphicFrameLocks noChangeAspect="1"/>
              </p:cNvGraphicFramePr>
              <p:nvPr>
                <p:extLst>
                  <p:ext uri="{D42A27DB-BD31-4B8C-83A1-F6EECF244321}">
                    <p14:modId xmlns:p14="http://schemas.microsoft.com/office/powerpoint/2010/main" val="693140345"/>
                  </p:ext>
                </p:extLst>
              </p:nvPr>
            </p:nvGraphicFramePr>
            <p:xfrm>
              <a:off x="5529343" y="3292872"/>
              <a:ext cx="2736795" cy="1476375"/>
            </p:xfrm>
            <a:graphic>
              <a:graphicData uri="http://schemas.openxmlformats.org/presentationml/2006/ole">
                <mc:AlternateContent xmlns:mc="http://schemas.openxmlformats.org/markup-compatibility/2006">
                  <mc:Choice xmlns:v="urn:schemas-microsoft-com:vml" Requires="v">
                    <p:oleObj spid="_x0000_s3167" name="PicObj Class" r:id="rId4" imgW="2723810" imgH="1409897" progId="Picture.PicObj.1">
                      <p:embed/>
                    </p:oleObj>
                  </mc:Choice>
                  <mc:Fallback>
                    <p:oleObj name="PicObj Class" r:id="rId4" imgW="2723810" imgH="1409897" progId="Picture.PicObj.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9343" y="3292872"/>
                            <a:ext cx="2736795" cy="1476375"/>
                          </a:xfrm>
                          <a:prstGeom prst="rect">
                            <a:avLst/>
                          </a:prstGeom>
                          <a:noFill/>
                          <a:extLst/>
                        </p:spPr>
                      </p:pic>
                    </p:oleObj>
                  </mc:Fallback>
                </mc:AlternateContent>
              </a:graphicData>
            </a:graphic>
          </p:graphicFrame>
          <p:sp>
            <p:nvSpPr>
              <p:cNvPr id="18" name="矩形 17"/>
              <p:cNvSpPr/>
              <p:nvPr/>
            </p:nvSpPr>
            <p:spPr>
              <a:xfrm>
                <a:off x="5508104" y="2872283"/>
                <a:ext cx="2274565" cy="269229"/>
              </a:xfrm>
              <a:prstGeom prst="rect">
                <a:avLst/>
              </a:prstGeom>
            </p:spPr>
            <p:txBody>
              <a:bodyPr wrap="none">
                <a:spAutoFit/>
              </a:bodyPr>
              <a:lstStyle/>
              <a:p>
                <a:r>
                  <a:rPr lang="en-US" altLang="zh-CN" sz="1500" b="1" dirty="0">
                    <a:latin typeface="微软雅黑" pitchFamily="34" charset="-122"/>
                    <a:ea typeface="微软雅黑" pitchFamily="34" charset="-122"/>
                  </a:rPr>
                  <a:t>【</a:t>
                </a:r>
                <a:r>
                  <a:rPr lang="zh-CN" altLang="en-US" sz="1500" b="1" dirty="0">
                    <a:latin typeface="微软雅黑" pitchFamily="34" charset="-122"/>
                    <a:ea typeface="微软雅黑" pitchFamily="34" charset="-122"/>
                  </a:rPr>
                  <a:t>校企直通平台</a:t>
                </a:r>
                <a:r>
                  <a:rPr lang="en-US" altLang="zh-CN" sz="1500" b="1" dirty="0">
                    <a:latin typeface="微软雅黑" pitchFamily="34" charset="-122"/>
                    <a:ea typeface="微软雅黑" pitchFamily="34" charset="-122"/>
                  </a:rPr>
                  <a:t>】</a:t>
                </a:r>
                <a:r>
                  <a:rPr lang="zh-CN" altLang="en-US" sz="1500" b="1" dirty="0">
                    <a:latin typeface="微软雅黑" pitchFamily="34" charset="-122"/>
                    <a:ea typeface="微软雅黑" pitchFamily="34" charset="-122"/>
                  </a:rPr>
                  <a:t>就业招聘、订单培养</a:t>
                </a:r>
              </a:p>
            </p:txBody>
          </p:sp>
          <p:sp>
            <p:nvSpPr>
              <p:cNvPr id="19" name="矩形 18"/>
              <p:cNvSpPr/>
              <p:nvPr/>
            </p:nvSpPr>
            <p:spPr>
              <a:xfrm>
                <a:off x="5515649" y="4873724"/>
                <a:ext cx="2274565" cy="269229"/>
              </a:xfrm>
              <a:prstGeom prst="rect">
                <a:avLst/>
              </a:prstGeom>
            </p:spPr>
            <p:txBody>
              <a:bodyPr wrap="none">
                <a:spAutoFit/>
              </a:bodyPr>
              <a:lstStyle/>
              <a:p>
                <a:r>
                  <a:rPr lang="zh-CN" altLang="zh-CN" sz="1500" b="1" dirty="0">
                    <a:latin typeface="微软雅黑" pitchFamily="34" charset="-122"/>
                    <a:ea typeface="微软雅黑" pitchFamily="34" charset="-122"/>
                  </a:rPr>
                  <a:t>【职业技能平台】技能课程、认证课程</a:t>
                </a:r>
              </a:p>
            </p:txBody>
          </p:sp>
        </p:grpSp>
      </p:grpSp>
      <p:grpSp>
        <p:nvGrpSpPr>
          <p:cNvPr id="20" name="Group 69"/>
          <p:cNvGrpSpPr>
            <a:grpSpLocks/>
          </p:cNvGrpSpPr>
          <p:nvPr/>
        </p:nvGrpSpPr>
        <p:grpSpPr bwMode="auto">
          <a:xfrm>
            <a:off x="1567105" y="2119193"/>
            <a:ext cx="336000" cy="1586176"/>
            <a:chOff x="0" y="0"/>
            <a:chExt cx="725656" cy="3647387"/>
          </a:xfrm>
          <a:solidFill>
            <a:srgbClr val="00B0F0"/>
          </a:solidFill>
        </p:grpSpPr>
        <p:sp>
          <p:nvSpPr>
            <p:cNvPr id="21" name="矩形 72"/>
            <p:cNvSpPr>
              <a:spLocks noChangeArrowheads="1"/>
            </p:cNvSpPr>
            <p:nvPr/>
          </p:nvSpPr>
          <p:spPr bwMode="auto">
            <a:xfrm>
              <a:off x="0"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22" name="矩形 79"/>
            <p:cNvSpPr>
              <a:spLocks noChangeArrowheads="1"/>
            </p:cNvSpPr>
            <p:nvPr/>
          </p:nvSpPr>
          <p:spPr bwMode="auto">
            <a:xfrm>
              <a:off x="437625" y="0"/>
              <a:ext cx="288031" cy="2880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23" name="矩形 86"/>
            <p:cNvSpPr>
              <a:spLocks noChangeArrowheads="1"/>
            </p:cNvSpPr>
            <p:nvPr/>
          </p:nvSpPr>
          <p:spPr bwMode="auto">
            <a:xfrm>
              <a:off x="0"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24" name="矩形 93"/>
            <p:cNvSpPr>
              <a:spLocks noChangeArrowheads="1"/>
            </p:cNvSpPr>
            <p:nvPr/>
          </p:nvSpPr>
          <p:spPr bwMode="auto">
            <a:xfrm>
              <a:off x="437624"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25" name="矩形 100"/>
            <p:cNvSpPr>
              <a:spLocks noChangeArrowheads="1"/>
            </p:cNvSpPr>
            <p:nvPr/>
          </p:nvSpPr>
          <p:spPr bwMode="auto">
            <a:xfrm>
              <a:off x="0"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31" name="矩形 107"/>
            <p:cNvSpPr>
              <a:spLocks noChangeArrowheads="1"/>
            </p:cNvSpPr>
            <p:nvPr/>
          </p:nvSpPr>
          <p:spPr bwMode="auto">
            <a:xfrm>
              <a:off x="437624"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34" name="矩形 114"/>
            <p:cNvSpPr>
              <a:spLocks noChangeArrowheads="1"/>
            </p:cNvSpPr>
            <p:nvPr/>
          </p:nvSpPr>
          <p:spPr bwMode="auto">
            <a:xfrm>
              <a:off x="0"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35" name="矩形 126"/>
            <p:cNvSpPr>
              <a:spLocks noChangeArrowheads="1"/>
            </p:cNvSpPr>
            <p:nvPr/>
          </p:nvSpPr>
          <p:spPr bwMode="auto">
            <a:xfrm>
              <a:off x="437624"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36" name="矩形 127"/>
            <p:cNvSpPr>
              <a:spLocks noChangeArrowheads="1"/>
            </p:cNvSpPr>
            <p:nvPr/>
          </p:nvSpPr>
          <p:spPr bwMode="auto">
            <a:xfrm>
              <a:off x="0"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37" name="矩形 128"/>
            <p:cNvSpPr>
              <a:spLocks noChangeArrowheads="1"/>
            </p:cNvSpPr>
            <p:nvPr/>
          </p:nvSpPr>
          <p:spPr bwMode="auto">
            <a:xfrm>
              <a:off x="437624"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38" name="矩形 129"/>
            <p:cNvSpPr>
              <a:spLocks noChangeArrowheads="1"/>
            </p:cNvSpPr>
            <p:nvPr/>
          </p:nvSpPr>
          <p:spPr bwMode="auto">
            <a:xfrm>
              <a:off x="0"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39" name="矩形 130"/>
            <p:cNvSpPr>
              <a:spLocks noChangeArrowheads="1"/>
            </p:cNvSpPr>
            <p:nvPr/>
          </p:nvSpPr>
          <p:spPr bwMode="auto">
            <a:xfrm>
              <a:off x="437624"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40" name="矩形 131"/>
            <p:cNvSpPr>
              <a:spLocks noChangeArrowheads="1"/>
            </p:cNvSpPr>
            <p:nvPr/>
          </p:nvSpPr>
          <p:spPr bwMode="auto">
            <a:xfrm>
              <a:off x="0"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41" name="矩形 132"/>
            <p:cNvSpPr>
              <a:spLocks noChangeArrowheads="1"/>
            </p:cNvSpPr>
            <p:nvPr/>
          </p:nvSpPr>
          <p:spPr bwMode="auto">
            <a:xfrm>
              <a:off x="437624"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42" name="矩形 133"/>
            <p:cNvSpPr>
              <a:spLocks noChangeArrowheads="1"/>
            </p:cNvSpPr>
            <p:nvPr/>
          </p:nvSpPr>
          <p:spPr bwMode="auto">
            <a:xfrm>
              <a:off x="0"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43" name="矩形 134"/>
            <p:cNvSpPr>
              <a:spLocks noChangeArrowheads="1"/>
            </p:cNvSpPr>
            <p:nvPr/>
          </p:nvSpPr>
          <p:spPr bwMode="auto">
            <a:xfrm>
              <a:off x="437624"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44" name="矩形 135"/>
            <p:cNvSpPr>
              <a:spLocks noChangeArrowheads="1"/>
            </p:cNvSpPr>
            <p:nvPr/>
          </p:nvSpPr>
          <p:spPr bwMode="auto">
            <a:xfrm>
              <a:off x="0"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45" name="矩形 136"/>
            <p:cNvSpPr>
              <a:spLocks noChangeArrowheads="1"/>
            </p:cNvSpPr>
            <p:nvPr/>
          </p:nvSpPr>
          <p:spPr bwMode="auto">
            <a:xfrm>
              <a:off x="437624"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grpSp>
      <p:grpSp>
        <p:nvGrpSpPr>
          <p:cNvPr id="46" name="Group 67"/>
          <p:cNvGrpSpPr>
            <a:grpSpLocks/>
          </p:cNvGrpSpPr>
          <p:nvPr/>
        </p:nvGrpSpPr>
        <p:grpSpPr bwMode="auto">
          <a:xfrm>
            <a:off x="4545156" y="4337976"/>
            <a:ext cx="865864" cy="1615211"/>
            <a:chOff x="0" y="0"/>
            <a:chExt cx="2476153" cy="4069266"/>
          </a:xfrm>
          <a:solidFill>
            <a:srgbClr val="00B0F0"/>
          </a:solidFill>
        </p:grpSpPr>
        <p:sp>
          <p:nvSpPr>
            <p:cNvPr id="47" name="矩形 3"/>
            <p:cNvSpPr>
              <a:spLocks noChangeArrowheads="1"/>
            </p:cNvSpPr>
            <p:nvPr/>
          </p:nvSpPr>
          <p:spPr bwMode="auto">
            <a:xfrm>
              <a:off x="0"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48" name="矩形 4"/>
            <p:cNvSpPr>
              <a:spLocks noChangeArrowheads="1"/>
            </p:cNvSpPr>
            <p:nvPr/>
          </p:nvSpPr>
          <p:spPr bwMode="auto">
            <a:xfrm>
              <a:off x="437624"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49" name="矩形 5"/>
            <p:cNvSpPr>
              <a:spLocks noChangeArrowheads="1"/>
            </p:cNvSpPr>
            <p:nvPr/>
          </p:nvSpPr>
          <p:spPr bwMode="auto">
            <a:xfrm>
              <a:off x="875248"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50" name="矩形 6"/>
            <p:cNvSpPr>
              <a:spLocks noChangeArrowheads="1"/>
            </p:cNvSpPr>
            <p:nvPr/>
          </p:nvSpPr>
          <p:spPr bwMode="auto">
            <a:xfrm>
              <a:off x="1312872"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51" name="矩形 7"/>
            <p:cNvSpPr>
              <a:spLocks noChangeArrowheads="1"/>
            </p:cNvSpPr>
            <p:nvPr/>
          </p:nvSpPr>
          <p:spPr bwMode="auto">
            <a:xfrm>
              <a:off x="1750496"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52" name="矩形 8"/>
            <p:cNvSpPr>
              <a:spLocks noChangeArrowheads="1"/>
            </p:cNvSpPr>
            <p:nvPr/>
          </p:nvSpPr>
          <p:spPr bwMode="auto">
            <a:xfrm>
              <a:off x="2188121"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53" name="矩形 52"/>
            <p:cNvSpPr>
              <a:spLocks noChangeArrowheads="1"/>
            </p:cNvSpPr>
            <p:nvPr/>
          </p:nvSpPr>
          <p:spPr bwMode="auto">
            <a:xfrm>
              <a:off x="0"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54" name="矩形 53"/>
            <p:cNvSpPr>
              <a:spLocks noChangeArrowheads="1"/>
            </p:cNvSpPr>
            <p:nvPr/>
          </p:nvSpPr>
          <p:spPr bwMode="auto">
            <a:xfrm>
              <a:off x="437624"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55" name="矩形 54"/>
            <p:cNvSpPr>
              <a:spLocks noChangeArrowheads="1"/>
            </p:cNvSpPr>
            <p:nvPr/>
          </p:nvSpPr>
          <p:spPr bwMode="auto">
            <a:xfrm>
              <a:off x="875248"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56" name="矩形 55"/>
            <p:cNvSpPr>
              <a:spLocks noChangeArrowheads="1"/>
            </p:cNvSpPr>
            <p:nvPr/>
          </p:nvSpPr>
          <p:spPr bwMode="auto">
            <a:xfrm>
              <a:off x="1312872"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57" name="矩形 56"/>
            <p:cNvSpPr>
              <a:spLocks noChangeArrowheads="1"/>
            </p:cNvSpPr>
            <p:nvPr/>
          </p:nvSpPr>
          <p:spPr bwMode="auto">
            <a:xfrm>
              <a:off x="1750496"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58" name="矩形 57"/>
            <p:cNvSpPr>
              <a:spLocks noChangeArrowheads="1"/>
            </p:cNvSpPr>
            <p:nvPr/>
          </p:nvSpPr>
          <p:spPr bwMode="auto">
            <a:xfrm>
              <a:off x="2188121"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59" name="矩形 70"/>
            <p:cNvSpPr>
              <a:spLocks noChangeArrowheads="1"/>
            </p:cNvSpPr>
            <p:nvPr/>
          </p:nvSpPr>
          <p:spPr bwMode="auto">
            <a:xfrm>
              <a:off x="1750496"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60" name="矩形 71"/>
            <p:cNvSpPr>
              <a:spLocks noChangeArrowheads="1"/>
            </p:cNvSpPr>
            <p:nvPr/>
          </p:nvSpPr>
          <p:spPr bwMode="auto">
            <a:xfrm>
              <a:off x="2188121"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61" name="矩形 77"/>
            <p:cNvSpPr>
              <a:spLocks noChangeArrowheads="1"/>
            </p:cNvSpPr>
            <p:nvPr/>
          </p:nvSpPr>
          <p:spPr bwMode="auto">
            <a:xfrm>
              <a:off x="1750496"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62" name="矩形 78"/>
            <p:cNvSpPr>
              <a:spLocks noChangeArrowheads="1"/>
            </p:cNvSpPr>
            <p:nvPr/>
          </p:nvSpPr>
          <p:spPr bwMode="auto">
            <a:xfrm>
              <a:off x="2188121"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63" name="矩形 80"/>
            <p:cNvSpPr>
              <a:spLocks noChangeArrowheads="1"/>
            </p:cNvSpPr>
            <p:nvPr/>
          </p:nvSpPr>
          <p:spPr bwMode="auto">
            <a:xfrm>
              <a:off x="0"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64" name="矩形 81"/>
            <p:cNvSpPr>
              <a:spLocks noChangeArrowheads="1"/>
            </p:cNvSpPr>
            <p:nvPr/>
          </p:nvSpPr>
          <p:spPr bwMode="auto">
            <a:xfrm>
              <a:off x="437624"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65" name="矩形 82"/>
            <p:cNvSpPr>
              <a:spLocks noChangeArrowheads="1"/>
            </p:cNvSpPr>
            <p:nvPr/>
          </p:nvSpPr>
          <p:spPr bwMode="auto">
            <a:xfrm>
              <a:off x="875248"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66" name="矩形 83"/>
            <p:cNvSpPr>
              <a:spLocks noChangeArrowheads="1"/>
            </p:cNvSpPr>
            <p:nvPr/>
          </p:nvSpPr>
          <p:spPr bwMode="auto">
            <a:xfrm>
              <a:off x="1312872"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67" name="矩形 84"/>
            <p:cNvSpPr>
              <a:spLocks noChangeArrowheads="1"/>
            </p:cNvSpPr>
            <p:nvPr/>
          </p:nvSpPr>
          <p:spPr bwMode="auto">
            <a:xfrm>
              <a:off x="1750496"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68" name="矩形 85"/>
            <p:cNvSpPr>
              <a:spLocks noChangeArrowheads="1"/>
            </p:cNvSpPr>
            <p:nvPr/>
          </p:nvSpPr>
          <p:spPr bwMode="auto">
            <a:xfrm>
              <a:off x="2188121"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69" name="矩形 87"/>
            <p:cNvSpPr>
              <a:spLocks noChangeArrowheads="1"/>
            </p:cNvSpPr>
            <p:nvPr/>
          </p:nvSpPr>
          <p:spPr bwMode="auto">
            <a:xfrm>
              <a:off x="0"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70" name="矩形 88"/>
            <p:cNvSpPr>
              <a:spLocks noChangeArrowheads="1"/>
            </p:cNvSpPr>
            <p:nvPr/>
          </p:nvSpPr>
          <p:spPr bwMode="auto">
            <a:xfrm>
              <a:off x="437624"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71" name="矩形 89"/>
            <p:cNvSpPr>
              <a:spLocks noChangeArrowheads="1"/>
            </p:cNvSpPr>
            <p:nvPr/>
          </p:nvSpPr>
          <p:spPr bwMode="auto">
            <a:xfrm>
              <a:off x="875248"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72" name="矩形 90"/>
            <p:cNvSpPr>
              <a:spLocks noChangeArrowheads="1"/>
            </p:cNvSpPr>
            <p:nvPr/>
          </p:nvSpPr>
          <p:spPr bwMode="auto">
            <a:xfrm>
              <a:off x="1312872"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73" name="矩形 91"/>
            <p:cNvSpPr>
              <a:spLocks noChangeArrowheads="1"/>
            </p:cNvSpPr>
            <p:nvPr/>
          </p:nvSpPr>
          <p:spPr bwMode="auto">
            <a:xfrm>
              <a:off x="1750496"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74" name="矩形 92"/>
            <p:cNvSpPr>
              <a:spLocks noChangeArrowheads="1"/>
            </p:cNvSpPr>
            <p:nvPr/>
          </p:nvSpPr>
          <p:spPr bwMode="auto">
            <a:xfrm>
              <a:off x="2188121"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75" name="矩形 94"/>
            <p:cNvSpPr>
              <a:spLocks noChangeArrowheads="1"/>
            </p:cNvSpPr>
            <p:nvPr/>
          </p:nvSpPr>
          <p:spPr bwMode="auto">
            <a:xfrm>
              <a:off x="0"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76" name="矩形 95"/>
            <p:cNvSpPr>
              <a:spLocks noChangeArrowheads="1"/>
            </p:cNvSpPr>
            <p:nvPr/>
          </p:nvSpPr>
          <p:spPr bwMode="auto">
            <a:xfrm>
              <a:off x="437624"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77" name="矩形 101"/>
            <p:cNvSpPr>
              <a:spLocks noChangeArrowheads="1"/>
            </p:cNvSpPr>
            <p:nvPr/>
          </p:nvSpPr>
          <p:spPr bwMode="auto">
            <a:xfrm>
              <a:off x="0"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78" name="矩形 102"/>
            <p:cNvSpPr>
              <a:spLocks noChangeArrowheads="1"/>
            </p:cNvSpPr>
            <p:nvPr/>
          </p:nvSpPr>
          <p:spPr bwMode="auto">
            <a:xfrm>
              <a:off x="437624"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79" name="矩形 108"/>
            <p:cNvSpPr>
              <a:spLocks noChangeArrowheads="1"/>
            </p:cNvSpPr>
            <p:nvPr/>
          </p:nvSpPr>
          <p:spPr bwMode="auto">
            <a:xfrm>
              <a:off x="0"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80" name="矩形 109"/>
            <p:cNvSpPr>
              <a:spLocks noChangeArrowheads="1"/>
            </p:cNvSpPr>
            <p:nvPr/>
          </p:nvSpPr>
          <p:spPr bwMode="auto">
            <a:xfrm>
              <a:off x="437624"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81" name="矩形 110"/>
            <p:cNvSpPr>
              <a:spLocks noChangeArrowheads="1"/>
            </p:cNvSpPr>
            <p:nvPr/>
          </p:nvSpPr>
          <p:spPr bwMode="auto">
            <a:xfrm>
              <a:off x="875248"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82" name="矩形 111"/>
            <p:cNvSpPr>
              <a:spLocks noChangeArrowheads="1"/>
            </p:cNvSpPr>
            <p:nvPr/>
          </p:nvSpPr>
          <p:spPr bwMode="auto">
            <a:xfrm>
              <a:off x="1312872"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83" name="矩形 112"/>
            <p:cNvSpPr>
              <a:spLocks noChangeArrowheads="1"/>
            </p:cNvSpPr>
            <p:nvPr/>
          </p:nvSpPr>
          <p:spPr bwMode="auto">
            <a:xfrm>
              <a:off x="1750496"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84" name="矩形 113"/>
            <p:cNvSpPr>
              <a:spLocks noChangeArrowheads="1"/>
            </p:cNvSpPr>
            <p:nvPr/>
          </p:nvSpPr>
          <p:spPr bwMode="auto">
            <a:xfrm>
              <a:off x="2188121"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85" name="矩形 115"/>
            <p:cNvSpPr>
              <a:spLocks noChangeArrowheads="1"/>
            </p:cNvSpPr>
            <p:nvPr/>
          </p:nvSpPr>
          <p:spPr bwMode="auto">
            <a:xfrm>
              <a:off x="0"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86" name="矩形 116"/>
            <p:cNvSpPr>
              <a:spLocks noChangeArrowheads="1"/>
            </p:cNvSpPr>
            <p:nvPr/>
          </p:nvSpPr>
          <p:spPr bwMode="auto">
            <a:xfrm>
              <a:off x="437624"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87" name="矩形 117"/>
            <p:cNvSpPr>
              <a:spLocks noChangeArrowheads="1"/>
            </p:cNvSpPr>
            <p:nvPr/>
          </p:nvSpPr>
          <p:spPr bwMode="auto">
            <a:xfrm>
              <a:off x="875248"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88" name="矩形 118"/>
            <p:cNvSpPr>
              <a:spLocks noChangeArrowheads="1"/>
            </p:cNvSpPr>
            <p:nvPr/>
          </p:nvSpPr>
          <p:spPr bwMode="auto">
            <a:xfrm>
              <a:off x="1312872"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89" name="矩形 119"/>
            <p:cNvSpPr>
              <a:spLocks noChangeArrowheads="1"/>
            </p:cNvSpPr>
            <p:nvPr/>
          </p:nvSpPr>
          <p:spPr bwMode="auto">
            <a:xfrm>
              <a:off x="1750496"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90" name="矩形 120"/>
            <p:cNvSpPr>
              <a:spLocks noChangeArrowheads="1"/>
            </p:cNvSpPr>
            <p:nvPr/>
          </p:nvSpPr>
          <p:spPr bwMode="auto">
            <a:xfrm>
              <a:off x="2188121"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grpSp>
      <p:sp>
        <p:nvSpPr>
          <p:cNvPr id="91"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15</a:t>
            </a:r>
            <a:endParaRPr lang="zh-CN" altLang="en-US" sz="1600" b="1" dirty="0">
              <a:solidFill>
                <a:prstClr val="white"/>
              </a:solidFill>
            </a:endParaRPr>
          </a:p>
        </p:txBody>
      </p:sp>
    </p:spTree>
    <p:extLst>
      <p:ext uri="{BB962C8B-B14F-4D97-AF65-F5344CB8AC3E}">
        <p14:creationId xmlns:p14="http://schemas.microsoft.com/office/powerpoint/2010/main" val="16919141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7854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49695" y="646043"/>
            <a:ext cx="3385543" cy="458908"/>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4. </a:t>
            </a:r>
            <a:r>
              <a:rPr lang="zh-CN" altLang="en-US" b="1" dirty="0" smtClean="0">
                <a:solidFill>
                  <a:srgbClr val="C00000"/>
                </a:solidFill>
                <a:latin typeface="微软雅黑" pitchFamily="34" charset="-122"/>
                <a:ea typeface="微软雅黑" pitchFamily="34" charset="-122"/>
              </a:rPr>
              <a:t>开展国际化合作办学</a:t>
            </a:r>
            <a:endParaRPr lang="zh-CN" altLang="en-US" b="1" dirty="0">
              <a:solidFill>
                <a:srgbClr val="C00000"/>
              </a:solidFill>
              <a:latin typeface="微软雅黑" pitchFamily="34" charset="-122"/>
              <a:ea typeface="微软雅黑" pitchFamily="34" charset="-122"/>
            </a:endParaRPr>
          </a:p>
        </p:txBody>
      </p:sp>
      <p:pic>
        <p:nvPicPr>
          <p:cNvPr id="5122" name="Picture 2" descr="C:\Users\hua.zheng\AppData\Local\Temp\企业微信截图_15336916463093.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4463" y="1206627"/>
            <a:ext cx="6391373" cy="490212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6505836" y="1715924"/>
            <a:ext cx="5189581" cy="4193878"/>
            <a:chOff x="5461796" y="1729995"/>
            <a:chExt cx="6688667" cy="4259262"/>
          </a:xfrm>
        </p:grpSpPr>
        <p:sp>
          <p:nvSpPr>
            <p:cNvPr id="54" name="MH_SubTitle_1"/>
            <p:cNvSpPr/>
            <p:nvPr>
              <p:custDataLst>
                <p:tags r:id="rId1"/>
              </p:custDataLst>
            </p:nvPr>
          </p:nvSpPr>
          <p:spPr>
            <a:xfrm>
              <a:off x="5461796" y="1729995"/>
              <a:ext cx="6688667" cy="723900"/>
            </a:xfrm>
            <a:custGeom>
              <a:avLst/>
              <a:gdLst>
                <a:gd name="connsiteX0" fmla="*/ 309285 w 5016918"/>
                <a:gd name="connsiteY0" fmla="*/ 0 h 723600"/>
                <a:gd name="connsiteX1" fmla="*/ 4643676 w 5016918"/>
                <a:gd name="connsiteY1" fmla="*/ 0 h 723600"/>
                <a:gd name="connsiteX2" fmla="*/ 4643676 w 5016918"/>
                <a:gd name="connsiteY2" fmla="*/ 539 h 723600"/>
                <a:gd name="connsiteX3" fmla="*/ 4836287 w 5016918"/>
                <a:gd name="connsiteY3" fmla="*/ 539 h 723600"/>
                <a:gd name="connsiteX4" fmla="*/ 5016918 w 5016918"/>
                <a:gd name="connsiteY4" fmla="*/ 361801 h 723600"/>
                <a:gd name="connsiteX5" fmla="*/ 4836287 w 5016918"/>
                <a:gd name="connsiteY5" fmla="*/ 723062 h 723600"/>
                <a:gd name="connsiteX6" fmla="*/ 4643676 w 5016918"/>
                <a:gd name="connsiteY6" fmla="*/ 723062 h 723600"/>
                <a:gd name="connsiteX7" fmla="*/ 4643676 w 5016918"/>
                <a:gd name="connsiteY7" fmla="*/ 723600 h 723600"/>
                <a:gd name="connsiteX8" fmla="*/ 309285 w 5016918"/>
                <a:gd name="connsiteY8" fmla="*/ 723600 h 723600"/>
                <a:gd name="connsiteX9" fmla="*/ 309285 w 5016918"/>
                <a:gd name="connsiteY9" fmla="*/ 723062 h 723600"/>
                <a:gd name="connsiteX10" fmla="*/ 180631 w 5016918"/>
                <a:gd name="connsiteY10" fmla="*/ 723062 h 723600"/>
                <a:gd name="connsiteX11" fmla="*/ 0 w 5016918"/>
                <a:gd name="connsiteY11" fmla="*/ 361801 h 723600"/>
                <a:gd name="connsiteX12" fmla="*/ 180631 w 5016918"/>
                <a:gd name="connsiteY12" fmla="*/ 539 h 723600"/>
                <a:gd name="connsiteX13" fmla="*/ 309285 w 5016918"/>
                <a:gd name="connsiteY13" fmla="*/ 539 h 7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16918" h="723600">
                  <a:moveTo>
                    <a:pt x="309285" y="0"/>
                  </a:moveTo>
                  <a:lnTo>
                    <a:pt x="4643676" y="0"/>
                  </a:lnTo>
                  <a:lnTo>
                    <a:pt x="4643676" y="539"/>
                  </a:lnTo>
                  <a:lnTo>
                    <a:pt x="4836287" y="539"/>
                  </a:lnTo>
                  <a:lnTo>
                    <a:pt x="5016918" y="361801"/>
                  </a:lnTo>
                  <a:lnTo>
                    <a:pt x="4836287" y="723062"/>
                  </a:lnTo>
                  <a:lnTo>
                    <a:pt x="4643676" y="723062"/>
                  </a:lnTo>
                  <a:lnTo>
                    <a:pt x="4643676" y="723600"/>
                  </a:lnTo>
                  <a:lnTo>
                    <a:pt x="309285" y="723600"/>
                  </a:lnTo>
                  <a:lnTo>
                    <a:pt x="309285" y="723062"/>
                  </a:lnTo>
                  <a:lnTo>
                    <a:pt x="180631" y="723062"/>
                  </a:lnTo>
                  <a:lnTo>
                    <a:pt x="0" y="361801"/>
                  </a:lnTo>
                  <a:lnTo>
                    <a:pt x="180631" y="539"/>
                  </a:lnTo>
                  <a:lnTo>
                    <a:pt x="309285" y="539"/>
                  </a:lnTo>
                  <a:close/>
                </a:path>
              </a:pathLst>
            </a:custGeom>
            <a:ln>
              <a:noFill/>
            </a:ln>
            <a:effectLst>
              <a:outerShdw blurRad="50800" dist="38100"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00000" anchor="ctr">
              <a:normAutofit/>
            </a:bodyPr>
            <a:lstStyle/>
            <a:p>
              <a:r>
                <a:rPr lang="zh-CN" altLang="en-US" sz="1600" b="1" dirty="0" smtClean="0">
                  <a:latin typeface="微软雅黑" pitchFamily="34" charset="-122"/>
                  <a:ea typeface="微软雅黑" pitchFamily="34" charset="-122"/>
                </a:rPr>
                <a:t>协助</a:t>
              </a:r>
              <a:r>
                <a:rPr lang="zh-CN" altLang="en-US" sz="1600" b="1" dirty="0">
                  <a:latin typeface="微软雅黑" pitchFamily="34" charset="-122"/>
                  <a:ea typeface="微软雅黑" pitchFamily="34" charset="-122"/>
                </a:rPr>
                <a:t>与优质的国际、跨国企业及专业与教育</a:t>
              </a:r>
              <a:r>
                <a:rPr lang="zh-CN" altLang="en-US" sz="1600" b="1" dirty="0" smtClean="0">
                  <a:latin typeface="微软雅黑" pitchFamily="34" charset="-122"/>
                  <a:ea typeface="微软雅黑" pitchFamily="34" charset="-122"/>
                </a:rPr>
                <a:t>发达国家开展</a:t>
              </a:r>
              <a:r>
                <a:rPr lang="zh-CN" altLang="en-US" sz="1600" b="1" dirty="0">
                  <a:latin typeface="微软雅黑" pitchFamily="34" charset="-122"/>
                  <a:ea typeface="微软雅黑" pitchFamily="34" charset="-122"/>
                </a:rPr>
                <a:t>交流与合作</a:t>
              </a:r>
              <a:endParaRPr lang="zh-CN" altLang="zh-CN" sz="1600" b="1" dirty="0">
                <a:latin typeface="微软雅黑" pitchFamily="34" charset="-122"/>
                <a:ea typeface="微软雅黑" pitchFamily="34" charset="-122"/>
              </a:endParaRPr>
            </a:p>
          </p:txBody>
        </p:sp>
        <p:sp>
          <p:nvSpPr>
            <p:cNvPr id="55" name="MH_Other_1"/>
            <p:cNvSpPr/>
            <p:nvPr>
              <p:custDataLst>
                <p:tags r:id="rId2"/>
              </p:custDataLst>
            </p:nvPr>
          </p:nvSpPr>
          <p:spPr>
            <a:xfrm>
              <a:off x="5534587" y="1774865"/>
              <a:ext cx="980480" cy="633931"/>
            </a:xfrm>
            <a:prstGeom prst="hexagon">
              <a:avLst/>
            </a:prstGeom>
            <a:solidFill>
              <a:srgbClr val="FFFFFF"/>
            </a:solidFill>
            <a:ln>
              <a:noFill/>
            </a:ln>
            <a:effectLst>
              <a:innerShdw blurRad="63500" dist="63500" dir="120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r>
                <a:rPr lang="en-US" altLang="zh-CN" sz="1600" dirty="0">
                  <a:solidFill>
                    <a:srgbClr val="454545"/>
                  </a:solidFill>
                  <a:latin typeface="微软雅黑" pitchFamily="34" charset="-122"/>
                  <a:ea typeface="微软雅黑" pitchFamily="34" charset="-122"/>
                </a:rPr>
                <a:t>01</a:t>
              </a:r>
              <a:endParaRPr lang="zh-CN" altLang="en-US" sz="1600" dirty="0">
                <a:solidFill>
                  <a:srgbClr val="454545"/>
                </a:solidFill>
                <a:latin typeface="微软雅黑" pitchFamily="34" charset="-122"/>
                <a:ea typeface="微软雅黑" pitchFamily="34" charset="-122"/>
              </a:endParaRPr>
            </a:p>
          </p:txBody>
        </p:sp>
        <p:sp>
          <p:nvSpPr>
            <p:cNvPr id="56" name="MH_SubTitle_2"/>
            <p:cNvSpPr/>
            <p:nvPr>
              <p:custDataLst>
                <p:tags r:id="rId3"/>
              </p:custDataLst>
            </p:nvPr>
          </p:nvSpPr>
          <p:spPr>
            <a:xfrm>
              <a:off x="5461796" y="2614232"/>
              <a:ext cx="6688667" cy="723900"/>
            </a:xfrm>
            <a:custGeom>
              <a:avLst/>
              <a:gdLst>
                <a:gd name="connsiteX0" fmla="*/ 309285 w 5016918"/>
                <a:gd name="connsiteY0" fmla="*/ 0 h 723600"/>
                <a:gd name="connsiteX1" fmla="*/ 4643676 w 5016918"/>
                <a:gd name="connsiteY1" fmla="*/ 0 h 723600"/>
                <a:gd name="connsiteX2" fmla="*/ 4643676 w 5016918"/>
                <a:gd name="connsiteY2" fmla="*/ 539 h 723600"/>
                <a:gd name="connsiteX3" fmla="*/ 4836287 w 5016918"/>
                <a:gd name="connsiteY3" fmla="*/ 539 h 723600"/>
                <a:gd name="connsiteX4" fmla="*/ 5016918 w 5016918"/>
                <a:gd name="connsiteY4" fmla="*/ 361801 h 723600"/>
                <a:gd name="connsiteX5" fmla="*/ 4836287 w 5016918"/>
                <a:gd name="connsiteY5" fmla="*/ 723062 h 723600"/>
                <a:gd name="connsiteX6" fmla="*/ 4643676 w 5016918"/>
                <a:gd name="connsiteY6" fmla="*/ 723062 h 723600"/>
                <a:gd name="connsiteX7" fmla="*/ 4643676 w 5016918"/>
                <a:gd name="connsiteY7" fmla="*/ 723600 h 723600"/>
                <a:gd name="connsiteX8" fmla="*/ 309285 w 5016918"/>
                <a:gd name="connsiteY8" fmla="*/ 723600 h 723600"/>
                <a:gd name="connsiteX9" fmla="*/ 309285 w 5016918"/>
                <a:gd name="connsiteY9" fmla="*/ 723062 h 723600"/>
                <a:gd name="connsiteX10" fmla="*/ 180631 w 5016918"/>
                <a:gd name="connsiteY10" fmla="*/ 723062 h 723600"/>
                <a:gd name="connsiteX11" fmla="*/ 0 w 5016918"/>
                <a:gd name="connsiteY11" fmla="*/ 361801 h 723600"/>
                <a:gd name="connsiteX12" fmla="*/ 180631 w 5016918"/>
                <a:gd name="connsiteY12" fmla="*/ 539 h 723600"/>
                <a:gd name="connsiteX13" fmla="*/ 309285 w 5016918"/>
                <a:gd name="connsiteY13" fmla="*/ 539 h 7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16918" h="723600">
                  <a:moveTo>
                    <a:pt x="309285" y="0"/>
                  </a:moveTo>
                  <a:lnTo>
                    <a:pt x="4643676" y="0"/>
                  </a:lnTo>
                  <a:lnTo>
                    <a:pt x="4643676" y="539"/>
                  </a:lnTo>
                  <a:lnTo>
                    <a:pt x="4836287" y="539"/>
                  </a:lnTo>
                  <a:lnTo>
                    <a:pt x="5016918" y="361801"/>
                  </a:lnTo>
                  <a:lnTo>
                    <a:pt x="4836287" y="723062"/>
                  </a:lnTo>
                  <a:lnTo>
                    <a:pt x="4643676" y="723062"/>
                  </a:lnTo>
                  <a:lnTo>
                    <a:pt x="4643676" y="723600"/>
                  </a:lnTo>
                  <a:lnTo>
                    <a:pt x="309285" y="723600"/>
                  </a:lnTo>
                  <a:lnTo>
                    <a:pt x="309285" y="723062"/>
                  </a:lnTo>
                  <a:lnTo>
                    <a:pt x="180631" y="723062"/>
                  </a:lnTo>
                  <a:lnTo>
                    <a:pt x="0" y="361801"/>
                  </a:lnTo>
                  <a:lnTo>
                    <a:pt x="180631" y="539"/>
                  </a:lnTo>
                  <a:lnTo>
                    <a:pt x="309285" y="539"/>
                  </a:lnTo>
                  <a:close/>
                </a:path>
              </a:pathLst>
            </a:custGeom>
            <a:solidFill>
              <a:schemeClr val="accent2"/>
            </a:solidFill>
            <a:ln>
              <a:noFill/>
            </a:ln>
            <a:effectLst>
              <a:outerShdw blurRad="50800" dist="38100"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00000" anchor="ctr">
              <a:normAutofit/>
            </a:bodyPr>
            <a:lstStyle/>
            <a:p>
              <a:r>
                <a:rPr lang="zh-CN" altLang="en-US" sz="1600" b="1" dirty="0" smtClean="0">
                  <a:latin typeface="微软雅黑" pitchFamily="34" charset="-122"/>
                  <a:ea typeface="微软雅黑" pitchFamily="34" charset="-122"/>
                </a:rPr>
                <a:t>协助</a:t>
              </a:r>
              <a:r>
                <a:rPr lang="zh-CN" altLang="en-US" sz="1600" b="1" dirty="0">
                  <a:latin typeface="微软雅黑" pitchFamily="34" charset="-122"/>
                  <a:ea typeface="微软雅黑" pitchFamily="34" charset="-122"/>
                </a:rPr>
                <a:t>院校引进国际先进的职业标准、专业课程、教材体系和国际化资源信息</a:t>
              </a:r>
              <a:endParaRPr lang="zh-CN" altLang="zh-CN" sz="1600" b="1" dirty="0">
                <a:latin typeface="微软雅黑" pitchFamily="34" charset="-122"/>
                <a:ea typeface="微软雅黑" pitchFamily="34" charset="-122"/>
              </a:endParaRPr>
            </a:p>
          </p:txBody>
        </p:sp>
        <p:sp>
          <p:nvSpPr>
            <p:cNvPr id="57" name="MH_Other_2"/>
            <p:cNvSpPr/>
            <p:nvPr>
              <p:custDataLst>
                <p:tags r:id="rId4"/>
              </p:custDataLst>
            </p:nvPr>
          </p:nvSpPr>
          <p:spPr>
            <a:xfrm>
              <a:off x="5534587" y="2658785"/>
              <a:ext cx="980480" cy="633931"/>
            </a:xfrm>
            <a:prstGeom prst="hexagon">
              <a:avLst/>
            </a:prstGeom>
            <a:solidFill>
              <a:srgbClr val="FFFFFF"/>
            </a:solidFill>
            <a:ln>
              <a:noFill/>
            </a:ln>
            <a:effectLst>
              <a:innerShdw blurRad="63500" dist="63500" dir="120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r>
                <a:rPr lang="en-US" altLang="zh-CN" sz="1600" dirty="0">
                  <a:solidFill>
                    <a:srgbClr val="454545"/>
                  </a:solidFill>
                  <a:latin typeface="微软雅黑" pitchFamily="34" charset="-122"/>
                  <a:ea typeface="微软雅黑" pitchFamily="34" charset="-122"/>
                </a:rPr>
                <a:t>02</a:t>
              </a:r>
              <a:endParaRPr lang="zh-CN" altLang="en-US" sz="1600" dirty="0">
                <a:solidFill>
                  <a:srgbClr val="454545"/>
                </a:solidFill>
                <a:latin typeface="微软雅黑" pitchFamily="34" charset="-122"/>
                <a:ea typeface="微软雅黑" pitchFamily="34" charset="-122"/>
              </a:endParaRPr>
            </a:p>
          </p:txBody>
        </p:sp>
        <p:sp>
          <p:nvSpPr>
            <p:cNvPr id="58" name="MH_SubTitle_3"/>
            <p:cNvSpPr/>
            <p:nvPr>
              <p:custDataLst>
                <p:tags r:id="rId5"/>
              </p:custDataLst>
            </p:nvPr>
          </p:nvSpPr>
          <p:spPr>
            <a:xfrm>
              <a:off x="5461796" y="3498470"/>
              <a:ext cx="6688667" cy="722312"/>
            </a:xfrm>
            <a:custGeom>
              <a:avLst/>
              <a:gdLst>
                <a:gd name="connsiteX0" fmla="*/ 309285 w 5016918"/>
                <a:gd name="connsiteY0" fmla="*/ 0 h 723600"/>
                <a:gd name="connsiteX1" fmla="*/ 4643676 w 5016918"/>
                <a:gd name="connsiteY1" fmla="*/ 0 h 723600"/>
                <a:gd name="connsiteX2" fmla="*/ 4643676 w 5016918"/>
                <a:gd name="connsiteY2" fmla="*/ 539 h 723600"/>
                <a:gd name="connsiteX3" fmla="*/ 4836287 w 5016918"/>
                <a:gd name="connsiteY3" fmla="*/ 539 h 723600"/>
                <a:gd name="connsiteX4" fmla="*/ 5016918 w 5016918"/>
                <a:gd name="connsiteY4" fmla="*/ 361801 h 723600"/>
                <a:gd name="connsiteX5" fmla="*/ 4836287 w 5016918"/>
                <a:gd name="connsiteY5" fmla="*/ 723062 h 723600"/>
                <a:gd name="connsiteX6" fmla="*/ 4643676 w 5016918"/>
                <a:gd name="connsiteY6" fmla="*/ 723062 h 723600"/>
                <a:gd name="connsiteX7" fmla="*/ 4643676 w 5016918"/>
                <a:gd name="connsiteY7" fmla="*/ 723600 h 723600"/>
                <a:gd name="connsiteX8" fmla="*/ 309285 w 5016918"/>
                <a:gd name="connsiteY8" fmla="*/ 723600 h 723600"/>
                <a:gd name="connsiteX9" fmla="*/ 309285 w 5016918"/>
                <a:gd name="connsiteY9" fmla="*/ 723062 h 723600"/>
                <a:gd name="connsiteX10" fmla="*/ 180631 w 5016918"/>
                <a:gd name="connsiteY10" fmla="*/ 723062 h 723600"/>
                <a:gd name="connsiteX11" fmla="*/ 0 w 5016918"/>
                <a:gd name="connsiteY11" fmla="*/ 361801 h 723600"/>
                <a:gd name="connsiteX12" fmla="*/ 180631 w 5016918"/>
                <a:gd name="connsiteY12" fmla="*/ 539 h 723600"/>
                <a:gd name="connsiteX13" fmla="*/ 309285 w 5016918"/>
                <a:gd name="connsiteY13" fmla="*/ 539 h 7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16918" h="723600">
                  <a:moveTo>
                    <a:pt x="309285" y="0"/>
                  </a:moveTo>
                  <a:lnTo>
                    <a:pt x="4643676" y="0"/>
                  </a:lnTo>
                  <a:lnTo>
                    <a:pt x="4643676" y="539"/>
                  </a:lnTo>
                  <a:lnTo>
                    <a:pt x="4836287" y="539"/>
                  </a:lnTo>
                  <a:lnTo>
                    <a:pt x="5016918" y="361801"/>
                  </a:lnTo>
                  <a:lnTo>
                    <a:pt x="4836287" y="723062"/>
                  </a:lnTo>
                  <a:lnTo>
                    <a:pt x="4643676" y="723062"/>
                  </a:lnTo>
                  <a:lnTo>
                    <a:pt x="4643676" y="723600"/>
                  </a:lnTo>
                  <a:lnTo>
                    <a:pt x="309285" y="723600"/>
                  </a:lnTo>
                  <a:lnTo>
                    <a:pt x="309285" y="723062"/>
                  </a:lnTo>
                  <a:lnTo>
                    <a:pt x="180631" y="723062"/>
                  </a:lnTo>
                  <a:lnTo>
                    <a:pt x="0" y="361801"/>
                  </a:lnTo>
                  <a:lnTo>
                    <a:pt x="180631" y="539"/>
                  </a:lnTo>
                  <a:lnTo>
                    <a:pt x="309285" y="539"/>
                  </a:lnTo>
                  <a:close/>
                </a:path>
              </a:pathLst>
            </a:custGeom>
            <a:solidFill>
              <a:schemeClr val="accent3"/>
            </a:solidFill>
            <a:ln>
              <a:noFill/>
            </a:ln>
            <a:effectLst>
              <a:outerShdw blurRad="50800" dist="38100"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00000" anchor="ctr">
              <a:normAutofit/>
            </a:bodyPr>
            <a:lstStyle/>
            <a:p>
              <a:r>
                <a:rPr lang="zh-CN" altLang="en-US" sz="1600" b="1" dirty="0" smtClean="0">
                  <a:latin typeface="微软雅黑" pitchFamily="34" charset="-122"/>
                  <a:ea typeface="微软雅黑" pitchFamily="34" charset="-122"/>
                </a:rPr>
                <a:t>协助</a:t>
              </a:r>
              <a:r>
                <a:rPr lang="zh-CN" altLang="en-US" sz="1600" b="1" dirty="0">
                  <a:latin typeface="微软雅黑" pitchFamily="34" charset="-122"/>
                  <a:ea typeface="微软雅黑" pitchFamily="34" charset="-122"/>
                </a:rPr>
                <a:t>院校与境外高水平院校联合开发课程，共建专业、助力师生互访交流</a:t>
              </a:r>
            </a:p>
          </p:txBody>
        </p:sp>
        <p:sp>
          <p:nvSpPr>
            <p:cNvPr id="59" name="MH_Other_3"/>
            <p:cNvSpPr/>
            <p:nvPr>
              <p:custDataLst>
                <p:tags r:id="rId6"/>
              </p:custDataLst>
            </p:nvPr>
          </p:nvSpPr>
          <p:spPr>
            <a:xfrm>
              <a:off x="5534587" y="3542705"/>
              <a:ext cx="980480" cy="633931"/>
            </a:xfrm>
            <a:prstGeom prst="hexagon">
              <a:avLst/>
            </a:prstGeom>
            <a:solidFill>
              <a:srgbClr val="FFFFFF"/>
            </a:solidFill>
            <a:ln>
              <a:noFill/>
            </a:ln>
            <a:effectLst>
              <a:innerShdw blurRad="63500" dist="63500" dir="120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r>
                <a:rPr lang="en-US" altLang="zh-CN" sz="1600" dirty="0">
                  <a:solidFill>
                    <a:srgbClr val="454545"/>
                  </a:solidFill>
                  <a:latin typeface="微软雅黑" pitchFamily="34" charset="-122"/>
                  <a:ea typeface="微软雅黑" pitchFamily="34" charset="-122"/>
                </a:rPr>
                <a:t>03</a:t>
              </a:r>
              <a:endParaRPr lang="zh-CN" altLang="en-US" sz="1600" dirty="0">
                <a:solidFill>
                  <a:srgbClr val="454545"/>
                </a:solidFill>
                <a:latin typeface="微软雅黑" pitchFamily="34" charset="-122"/>
                <a:ea typeface="微软雅黑" pitchFamily="34" charset="-122"/>
              </a:endParaRPr>
            </a:p>
          </p:txBody>
        </p:sp>
        <p:sp>
          <p:nvSpPr>
            <p:cNvPr id="60" name="MH_SubTitle_4"/>
            <p:cNvSpPr/>
            <p:nvPr>
              <p:custDataLst>
                <p:tags r:id="rId7"/>
              </p:custDataLst>
            </p:nvPr>
          </p:nvSpPr>
          <p:spPr>
            <a:xfrm>
              <a:off x="5461796" y="4381120"/>
              <a:ext cx="6688667" cy="723900"/>
            </a:xfrm>
            <a:custGeom>
              <a:avLst/>
              <a:gdLst>
                <a:gd name="connsiteX0" fmla="*/ 309285 w 5016918"/>
                <a:gd name="connsiteY0" fmla="*/ 0 h 723600"/>
                <a:gd name="connsiteX1" fmla="*/ 4643676 w 5016918"/>
                <a:gd name="connsiteY1" fmla="*/ 0 h 723600"/>
                <a:gd name="connsiteX2" fmla="*/ 4643676 w 5016918"/>
                <a:gd name="connsiteY2" fmla="*/ 539 h 723600"/>
                <a:gd name="connsiteX3" fmla="*/ 4836287 w 5016918"/>
                <a:gd name="connsiteY3" fmla="*/ 539 h 723600"/>
                <a:gd name="connsiteX4" fmla="*/ 5016918 w 5016918"/>
                <a:gd name="connsiteY4" fmla="*/ 361801 h 723600"/>
                <a:gd name="connsiteX5" fmla="*/ 4836287 w 5016918"/>
                <a:gd name="connsiteY5" fmla="*/ 723062 h 723600"/>
                <a:gd name="connsiteX6" fmla="*/ 4643676 w 5016918"/>
                <a:gd name="connsiteY6" fmla="*/ 723062 h 723600"/>
                <a:gd name="connsiteX7" fmla="*/ 4643676 w 5016918"/>
                <a:gd name="connsiteY7" fmla="*/ 723600 h 723600"/>
                <a:gd name="connsiteX8" fmla="*/ 309285 w 5016918"/>
                <a:gd name="connsiteY8" fmla="*/ 723600 h 723600"/>
                <a:gd name="connsiteX9" fmla="*/ 309285 w 5016918"/>
                <a:gd name="connsiteY9" fmla="*/ 723062 h 723600"/>
                <a:gd name="connsiteX10" fmla="*/ 180631 w 5016918"/>
                <a:gd name="connsiteY10" fmla="*/ 723062 h 723600"/>
                <a:gd name="connsiteX11" fmla="*/ 0 w 5016918"/>
                <a:gd name="connsiteY11" fmla="*/ 361801 h 723600"/>
                <a:gd name="connsiteX12" fmla="*/ 180631 w 5016918"/>
                <a:gd name="connsiteY12" fmla="*/ 539 h 723600"/>
                <a:gd name="connsiteX13" fmla="*/ 309285 w 5016918"/>
                <a:gd name="connsiteY13" fmla="*/ 539 h 7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16918" h="723600">
                  <a:moveTo>
                    <a:pt x="309285" y="0"/>
                  </a:moveTo>
                  <a:lnTo>
                    <a:pt x="4643676" y="0"/>
                  </a:lnTo>
                  <a:lnTo>
                    <a:pt x="4643676" y="539"/>
                  </a:lnTo>
                  <a:lnTo>
                    <a:pt x="4836287" y="539"/>
                  </a:lnTo>
                  <a:lnTo>
                    <a:pt x="5016918" y="361801"/>
                  </a:lnTo>
                  <a:lnTo>
                    <a:pt x="4836287" y="723062"/>
                  </a:lnTo>
                  <a:lnTo>
                    <a:pt x="4643676" y="723062"/>
                  </a:lnTo>
                  <a:lnTo>
                    <a:pt x="4643676" y="723600"/>
                  </a:lnTo>
                  <a:lnTo>
                    <a:pt x="309285" y="723600"/>
                  </a:lnTo>
                  <a:lnTo>
                    <a:pt x="309285" y="723062"/>
                  </a:lnTo>
                  <a:lnTo>
                    <a:pt x="180631" y="723062"/>
                  </a:lnTo>
                  <a:lnTo>
                    <a:pt x="0" y="361801"/>
                  </a:lnTo>
                  <a:lnTo>
                    <a:pt x="180631" y="539"/>
                  </a:lnTo>
                  <a:lnTo>
                    <a:pt x="309285" y="539"/>
                  </a:lnTo>
                  <a:close/>
                </a:path>
              </a:pathLst>
            </a:custGeom>
            <a:solidFill>
              <a:schemeClr val="accent2"/>
            </a:solidFill>
            <a:ln>
              <a:noFill/>
            </a:ln>
            <a:effectLst>
              <a:outerShdw blurRad="50800" dist="38100"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00000" anchor="ctr">
              <a:normAutofit/>
            </a:bodyPr>
            <a:lstStyle/>
            <a:p>
              <a:r>
                <a:rPr lang="zh-CN" altLang="en-US" sz="1600" b="1" dirty="0" smtClean="0">
                  <a:latin typeface="微软雅黑" pitchFamily="34" charset="-122"/>
                  <a:ea typeface="微软雅黑" pitchFamily="34" charset="-122"/>
                </a:rPr>
                <a:t>协助</a:t>
              </a:r>
              <a:r>
                <a:rPr lang="zh-CN" altLang="en-US" sz="1600" b="1" dirty="0">
                  <a:latin typeface="微软雅黑" pitchFamily="34" charset="-122"/>
                  <a:ea typeface="微软雅黑" pitchFamily="34" charset="-122"/>
                </a:rPr>
                <a:t>院校举办高水平中外联合办学项目</a:t>
              </a:r>
            </a:p>
          </p:txBody>
        </p:sp>
        <p:sp>
          <p:nvSpPr>
            <p:cNvPr id="61" name="MH_Other_4"/>
            <p:cNvSpPr/>
            <p:nvPr>
              <p:custDataLst>
                <p:tags r:id="rId8"/>
              </p:custDataLst>
            </p:nvPr>
          </p:nvSpPr>
          <p:spPr>
            <a:xfrm>
              <a:off x="5534587" y="4426625"/>
              <a:ext cx="980480" cy="633931"/>
            </a:xfrm>
            <a:prstGeom prst="hexagon">
              <a:avLst/>
            </a:prstGeom>
            <a:solidFill>
              <a:srgbClr val="FFFFFF"/>
            </a:solidFill>
            <a:ln>
              <a:noFill/>
            </a:ln>
            <a:effectLst>
              <a:innerShdw blurRad="63500" dist="63500" dir="120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r>
                <a:rPr lang="en-US" altLang="zh-CN" sz="1600" dirty="0">
                  <a:solidFill>
                    <a:srgbClr val="454545"/>
                  </a:solidFill>
                  <a:latin typeface="微软雅黑" pitchFamily="34" charset="-122"/>
                  <a:ea typeface="微软雅黑" pitchFamily="34" charset="-122"/>
                </a:rPr>
                <a:t>04</a:t>
              </a:r>
              <a:endParaRPr lang="zh-CN" altLang="en-US" sz="1600" dirty="0">
                <a:solidFill>
                  <a:srgbClr val="454545"/>
                </a:solidFill>
                <a:latin typeface="微软雅黑" pitchFamily="34" charset="-122"/>
                <a:ea typeface="微软雅黑" pitchFamily="34" charset="-122"/>
              </a:endParaRPr>
            </a:p>
          </p:txBody>
        </p:sp>
        <p:sp>
          <p:nvSpPr>
            <p:cNvPr id="62" name="MH_SubTitle_5"/>
            <p:cNvSpPr/>
            <p:nvPr>
              <p:custDataLst>
                <p:tags r:id="rId9"/>
              </p:custDataLst>
            </p:nvPr>
          </p:nvSpPr>
          <p:spPr>
            <a:xfrm>
              <a:off x="5461796" y="5265357"/>
              <a:ext cx="6688667" cy="723900"/>
            </a:xfrm>
            <a:custGeom>
              <a:avLst/>
              <a:gdLst>
                <a:gd name="connsiteX0" fmla="*/ 309285 w 5016918"/>
                <a:gd name="connsiteY0" fmla="*/ 0 h 723600"/>
                <a:gd name="connsiteX1" fmla="*/ 4643676 w 5016918"/>
                <a:gd name="connsiteY1" fmla="*/ 0 h 723600"/>
                <a:gd name="connsiteX2" fmla="*/ 4643676 w 5016918"/>
                <a:gd name="connsiteY2" fmla="*/ 539 h 723600"/>
                <a:gd name="connsiteX3" fmla="*/ 4836287 w 5016918"/>
                <a:gd name="connsiteY3" fmla="*/ 539 h 723600"/>
                <a:gd name="connsiteX4" fmla="*/ 5016918 w 5016918"/>
                <a:gd name="connsiteY4" fmla="*/ 361801 h 723600"/>
                <a:gd name="connsiteX5" fmla="*/ 4836287 w 5016918"/>
                <a:gd name="connsiteY5" fmla="*/ 723062 h 723600"/>
                <a:gd name="connsiteX6" fmla="*/ 4643676 w 5016918"/>
                <a:gd name="connsiteY6" fmla="*/ 723062 h 723600"/>
                <a:gd name="connsiteX7" fmla="*/ 4643676 w 5016918"/>
                <a:gd name="connsiteY7" fmla="*/ 723600 h 723600"/>
                <a:gd name="connsiteX8" fmla="*/ 309285 w 5016918"/>
                <a:gd name="connsiteY8" fmla="*/ 723600 h 723600"/>
                <a:gd name="connsiteX9" fmla="*/ 309285 w 5016918"/>
                <a:gd name="connsiteY9" fmla="*/ 723062 h 723600"/>
                <a:gd name="connsiteX10" fmla="*/ 180631 w 5016918"/>
                <a:gd name="connsiteY10" fmla="*/ 723062 h 723600"/>
                <a:gd name="connsiteX11" fmla="*/ 0 w 5016918"/>
                <a:gd name="connsiteY11" fmla="*/ 361801 h 723600"/>
                <a:gd name="connsiteX12" fmla="*/ 180631 w 5016918"/>
                <a:gd name="connsiteY12" fmla="*/ 539 h 723600"/>
                <a:gd name="connsiteX13" fmla="*/ 309285 w 5016918"/>
                <a:gd name="connsiteY13" fmla="*/ 539 h 7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16918" h="723600">
                  <a:moveTo>
                    <a:pt x="309285" y="0"/>
                  </a:moveTo>
                  <a:lnTo>
                    <a:pt x="4643676" y="0"/>
                  </a:lnTo>
                  <a:lnTo>
                    <a:pt x="4643676" y="539"/>
                  </a:lnTo>
                  <a:lnTo>
                    <a:pt x="4836287" y="539"/>
                  </a:lnTo>
                  <a:lnTo>
                    <a:pt x="5016918" y="361801"/>
                  </a:lnTo>
                  <a:lnTo>
                    <a:pt x="4836287" y="723062"/>
                  </a:lnTo>
                  <a:lnTo>
                    <a:pt x="4643676" y="723062"/>
                  </a:lnTo>
                  <a:lnTo>
                    <a:pt x="4643676" y="723600"/>
                  </a:lnTo>
                  <a:lnTo>
                    <a:pt x="309285" y="723600"/>
                  </a:lnTo>
                  <a:lnTo>
                    <a:pt x="309285" y="723062"/>
                  </a:lnTo>
                  <a:lnTo>
                    <a:pt x="180631" y="723062"/>
                  </a:lnTo>
                  <a:lnTo>
                    <a:pt x="0" y="361801"/>
                  </a:lnTo>
                  <a:lnTo>
                    <a:pt x="180631" y="539"/>
                  </a:lnTo>
                  <a:lnTo>
                    <a:pt x="309285" y="539"/>
                  </a:lnTo>
                  <a:close/>
                </a:path>
              </a:pathLst>
            </a:custGeom>
            <a:ln>
              <a:noFill/>
            </a:ln>
            <a:effectLst>
              <a:outerShdw blurRad="50800" dist="38100"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00000" anchor="ctr">
              <a:normAutofit/>
            </a:bodyPr>
            <a:lstStyle/>
            <a:p>
              <a:r>
                <a:rPr lang="zh-CN" altLang="en-US" sz="1600" b="1" dirty="0" smtClean="0">
                  <a:latin typeface="微软雅黑" pitchFamily="34" charset="-122"/>
                  <a:ea typeface="微软雅黑" pitchFamily="34" charset="-122"/>
                </a:rPr>
                <a:t>方案</a:t>
              </a:r>
              <a:r>
                <a:rPr lang="zh-CN" altLang="en-US" sz="1600" b="1" dirty="0">
                  <a:latin typeface="微软雅黑" pitchFamily="34" charset="-122"/>
                  <a:ea typeface="微软雅黑" pitchFamily="34" charset="-122"/>
                </a:rPr>
                <a:t>定制满足院校个性化需求，强强联合提供一流解决方案</a:t>
              </a:r>
            </a:p>
          </p:txBody>
        </p:sp>
        <p:sp>
          <p:nvSpPr>
            <p:cNvPr id="63" name="MH_Other_5"/>
            <p:cNvSpPr/>
            <p:nvPr>
              <p:custDataLst>
                <p:tags r:id="rId10"/>
              </p:custDataLst>
            </p:nvPr>
          </p:nvSpPr>
          <p:spPr>
            <a:xfrm>
              <a:off x="5534587" y="5310544"/>
              <a:ext cx="980480" cy="633931"/>
            </a:xfrm>
            <a:prstGeom prst="hexagon">
              <a:avLst/>
            </a:prstGeom>
            <a:solidFill>
              <a:srgbClr val="FFFFFF"/>
            </a:solidFill>
            <a:ln>
              <a:noFill/>
            </a:ln>
            <a:effectLst>
              <a:innerShdw blurRad="63500" dist="63500" dir="120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r>
                <a:rPr lang="en-US" altLang="zh-CN" sz="1600" dirty="0">
                  <a:solidFill>
                    <a:srgbClr val="454545"/>
                  </a:solidFill>
                  <a:latin typeface="微软雅黑" pitchFamily="34" charset="-122"/>
                  <a:ea typeface="微软雅黑" pitchFamily="34" charset="-122"/>
                </a:rPr>
                <a:t>05</a:t>
              </a:r>
              <a:endParaRPr lang="zh-CN" altLang="en-US" sz="1600" dirty="0">
                <a:solidFill>
                  <a:srgbClr val="454545"/>
                </a:solidFill>
                <a:latin typeface="微软雅黑" pitchFamily="34" charset="-122"/>
                <a:ea typeface="微软雅黑" pitchFamily="34" charset="-122"/>
              </a:endParaRPr>
            </a:p>
          </p:txBody>
        </p:sp>
      </p:grpSp>
      <p:sp>
        <p:nvSpPr>
          <p:cNvPr id="20"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16</a:t>
            </a:r>
            <a:endParaRPr lang="zh-CN" altLang="en-US" sz="1600" b="1" dirty="0">
              <a:solidFill>
                <a:prstClr val="white"/>
              </a:solidFill>
            </a:endParaRPr>
          </a:p>
        </p:txBody>
      </p:sp>
    </p:spTree>
    <p:extLst>
      <p:ext uri="{BB962C8B-B14F-4D97-AF65-F5344CB8AC3E}">
        <p14:creationId xmlns:p14="http://schemas.microsoft.com/office/powerpoint/2010/main" val="16919141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32" name="直接连接符 31"/>
          <p:cNvCxnSpPr/>
          <p:nvPr/>
        </p:nvCxnSpPr>
        <p:spPr>
          <a:xfrm>
            <a:off x="1768416" y="404813"/>
            <a:ext cx="98561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7981324" y="1398094"/>
            <a:ext cx="3500268" cy="2333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51802" y="3801481"/>
            <a:ext cx="1808884" cy="1232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21334" y="3828916"/>
            <a:ext cx="2530468" cy="2219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图片 1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51802" y="5086354"/>
            <a:ext cx="1536773" cy="841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 name="组合 20"/>
          <p:cNvGrpSpPr/>
          <p:nvPr/>
        </p:nvGrpSpPr>
        <p:grpSpPr>
          <a:xfrm>
            <a:off x="339099" y="1835964"/>
            <a:ext cx="6995819" cy="3108936"/>
            <a:chOff x="555289" y="2050084"/>
            <a:chExt cx="11150788" cy="4679229"/>
          </a:xfrm>
        </p:grpSpPr>
        <p:sp>
          <p:nvSpPr>
            <p:cNvPr id="22" name="Freeform 3720"/>
            <p:cNvSpPr>
              <a:spLocks/>
            </p:cNvSpPr>
            <p:nvPr/>
          </p:nvSpPr>
          <p:spPr bwMode="auto">
            <a:xfrm>
              <a:off x="3622910" y="4129200"/>
              <a:ext cx="2472493" cy="1261890"/>
            </a:xfrm>
            <a:custGeom>
              <a:avLst/>
              <a:gdLst>
                <a:gd name="T0" fmla="*/ 876 w 876"/>
                <a:gd name="T1" fmla="*/ 154 h 447"/>
                <a:gd name="T2" fmla="*/ 797 w 876"/>
                <a:gd name="T3" fmla="*/ 75 h 447"/>
                <a:gd name="T4" fmla="*/ 233 w 876"/>
                <a:gd name="T5" fmla="*/ 75 h 447"/>
                <a:gd name="T6" fmla="*/ 233 w 876"/>
                <a:gd name="T7" fmla="*/ 25 h 447"/>
                <a:gd name="T8" fmla="*/ 207 w 876"/>
                <a:gd name="T9" fmla="*/ 13 h 447"/>
                <a:gd name="T10" fmla="*/ 14 w 876"/>
                <a:gd name="T11" fmla="*/ 187 h 447"/>
                <a:gd name="T12" fmla="*/ 14 w 876"/>
                <a:gd name="T13" fmla="*/ 235 h 447"/>
                <a:gd name="T14" fmla="*/ 207 w 876"/>
                <a:gd name="T15" fmla="*/ 409 h 447"/>
                <a:gd name="T16" fmla="*/ 233 w 876"/>
                <a:gd name="T17" fmla="*/ 397 h 447"/>
                <a:gd name="T18" fmla="*/ 233 w 876"/>
                <a:gd name="T19" fmla="*/ 353 h 447"/>
                <a:gd name="T20" fmla="*/ 743 w 876"/>
                <a:gd name="T21" fmla="*/ 353 h 447"/>
                <a:gd name="T22" fmla="*/ 775 w 876"/>
                <a:gd name="T23" fmla="*/ 353 h 447"/>
                <a:gd name="T24" fmla="*/ 876 w 876"/>
                <a:gd name="T25" fmla="*/ 447 h 447"/>
                <a:gd name="T26" fmla="*/ 876 w 876"/>
                <a:gd name="T27" fmla="*/ 282 h 447"/>
                <a:gd name="T28" fmla="*/ 876 w 876"/>
                <a:gd name="T29" fmla="*/ 282 h 447"/>
                <a:gd name="T30" fmla="*/ 876 w 876"/>
                <a:gd name="T31" fmla="*/ 274 h 447"/>
                <a:gd name="T32" fmla="*/ 876 w 876"/>
                <a:gd name="T33" fmla="*/ 154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447">
                  <a:moveTo>
                    <a:pt x="876" y="154"/>
                  </a:moveTo>
                  <a:cubicBezTo>
                    <a:pt x="876" y="110"/>
                    <a:pt x="841" y="75"/>
                    <a:pt x="797" y="75"/>
                  </a:cubicBezTo>
                  <a:cubicBezTo>
                    <a:pt x="233" y="75"/>
                    <a:pt x="233" y="75"/>
                    <a:pt x="233" y="75"/>
                  </a:cubicBezTo>
                  <a:cubicBezTo>
                    <a:pt x="233" y="25"/>
                    <a:pt x="233" y="25"/>
                    <a:pt x="233" y="25"/>
                  </a:cubicBezTo>
                  <a:cubicBezTo>
                    <a:pt x="233" y="6"/>
                    <a:pt x="221" y="0"/>
                    <a:pt x="207" y="13"/>
                  </a:cubicBezTo>
                  <a:cubicBezTo>
                    <a:pt x="14" y="187"/>
                    <a:pt x="14" y="187"/>
                    <a:pt x="14" y="187"/>
                  </a:cubicBezTo>
                  <a:cubicBezTo>
                    <a:pt x="0" y="200"/>
                    <a:pt x="0" y="222"/>
                    <a:pt x="14" y="235"/>
                  </a:cubicBezTo>
                  <a:cubicBezTo>
                    <a:pt x="207" y="409"/>
                    <a:pt x="207" y="409"/>
                    <a:pt x="207" y="409"/>
                  </a:cubicBezTo>
                  <a:cubicBezTo>
                    <a:pt x="221" y="422"/>
                    <a:pt x="233" y="417"/>
                    <a:pt x="233" y="397"/>
                  </a:cubicBezTo>
                  <a:cubicBezTo>
                    <a:pt x="233" y="353"/>
                    <a:pt x="233" y="353"/>
                    <a:pt x="233" y="353"/>
                  </a:cubicBezTo>
                  <a:cubicBezTo>
                    <a:pt x="743" y="353"/>
                    <a:pt x="743" y="353"/>
                    <a:pt x="743" y="353"/>
                  </a:cubicBezTo>
                  <a:cubicBezTo>
                    <a:pt x="775" y="353"/>
                    <a:pt x="775" y="353"/>
                    <a:pt x="775" y="353"/>
                  </a:cubicBezTo>
                  <a:cubicBezTo>
                    <a:pt x="829" y="353"/>
                    <a:pt x="873" y="395"/>
                    <a:pt x="876" y="447"/>
                  </a:cubicBezTo>
                  <a:cubicBezTo>
                    <a:pt x="876" y="282"/>
                    <a:pt x="876" y="282"/>
                    <a:pt x="876" y="282"/>
                  </a:cubicBezTo>
                  <a:cubicBezTo>
                    <a:pt x="876" y="282"/>
                    <a:pt x="876" y="282"/>
                    <a:pt x="876" y="282"/>
                  </a:cubicBezTo>
                  <a:cubicBezTo>
                    <a:pt x="876" y="279"/>
                    <a:pt x="876" y="277"/>
                    <a:pt x="876" y="274"/>
                  </a:cubicBezTo>
                  <a:lnTo>
                    <a:pt x="876" y="154"/>
                  </a:lnTo>
                  <a:close/>
                </a:path>
              </a:pathLst>
            </a:custGeom>
            <a:solidFill>
              <a:schemeClr val="accent3">
                <a:lumMod val="75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23" name="Freeform 3721"/>
            <p:cNvSpPr>
              <a:spLocks/>
            </p:cNvSpPr>
            <p:nvPr/>
          </p:nvSpPr>
          <p:spPr bwMode="auto">
            <a:xfrm>
              <a:off x="3622910" y="4101768"/>
              <a:ext cx="2472493" cy="1260697"/>
            </a:xfrm>
            <a:custGeom>
              <a:avLst/>
              <a:gdLst>
                <a:gd name="T0" fmla="*/ 876 w 876"/>
                <a:gd name="T1" fmla="*/ 154 h 447"/>
                <a:gd name="T2" fmla="*/ 797 w 876"/>
                <a:gd name="T3" fmla="*/ 75 h 447"/>
                <a:gd name="T4" fmla="*/ 233 w 876"/>
                <a:gd name="T5" fmla="*/ 75 h 447"/>
                <a:gd name="T6" fmla="*/ 233 w 876"/>
                <a:gd name="T7" fmla="*/ 25 h 447"/>
                <a:gd name="T8" fmla="*/ 207 w 876"/>
                <a:gd name="T9" fmla="*/ 13 h 447"/>
                <a:gd name="T10" fmla="*/ 14 w 876"/>
                <a:gd name="T11" fmla="*/ 187 h 447"/>
                <a:gd name="T12" fmla="*/ 14 w 876"/>
                <a:gd name="T13" fmla="*/ 235 h 447"/>
                <a:gd name="T14" fmla="*/ 207 w 876"/>
                <a:gd name="T15" fmla="*/ 409 h 447"/>
                <a:gd name="T16" fmla="*/ 233 w 876"/>
                <a:gd name="T17" fmla="*/ 397 h 447"/>
                <a:gd name="T18" fmla="*/ 233 w 876"/>
                <a:gd name="T19" fmla="*/ 353 h 447"/>
                <a:gd name="T20" fmla="*/ 743 w 876"/>
                <a:gd name="T21" fmla="*/ 353 h 447"/>
                <a:gd name="T22" fmla="*/ 775 w 876"/>
                <a:gd name="T23" fmla="*/ 353 h 447"/>
                <a:gd name="T24" fmla="*/ 876 w 876"/>
                <a:gd name="T25" fmla="*/ 447 h 447"/>
                <a:gd name="T26" fmla="*/ 876 w 876"/>
                <a:gd name="T27" fmla="*/ 282 h 447"/>
                <a:gd name="T28" fmla="*/ 876 w 876"/>
                <a:gd name="T29" fmla="*/ 282 h 447"/>
                <a:gd name="T30" fmla="*/ 876 w 876"/>
                <a:gd name="T31" fmla="*/ 274 h 447"/>
                <a:gd name="T32" fmla="*/ 876 w 876"/>
                <a:gd name="T33" fmla="*/ 154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447">
                  <a:moveTo>
                    <a:pt x="876" y="154"/>
                  </a:moveTo>
                  <a:cubicBezTo>
                    <a:pt x="876" y="110"/>
                    <a:pt x="841" y="75"/>
                    <a:pt x="797" y="75"/>
                  </a:cubicBezTo>
                  <a:cubicBezTo>
                    <a:pt x="233" y="75"/>
                    <a:pt x="233" y="75"/>
                    <a:pt x="233" y="75"/>
                  </a:cubicBezTo>
                  <a:cubicBezTo>
                    <a:pt x="233" y="25"/>
                    <a:pt x="233" y="25"/>
                    <a:pt x="233" y="25"/>
                  </a:cubicBezTo>
                  <a:cubicBezTo>
                    <a:pt x="233" y="5"/>
                    <a:pt x="221" y="0"/>
                    <a:pt x="207" y="13"/>
                  </a:cubicBezTo>
                  <a:cubicBezTo>
                    <a:pt x="14" y="187"/>
                    <a:pt x="14" y="187"/>
                    <a:pt x="14" y="187"/>
                  </a:cubicBezTo>
                  <a:cubicBezTo>
                    <a:pt x="0" y="200"/>
                    <a:pt x="0" y="222"/>
                    <a:pt x="14" y="235"/>
                  </a:cubicBezTo>
                  <a:cubicBezTo>
                    <a:pt x="207" y="409"/>
                    <a:pt x="207" y="409"/>
                    <a:pt x="207" y="409"/>
                  </a:cubicBezTo>
                  <a:cubicBezTo>
                    <a:pt x="221" y="422"/>
                    <a:pt x="233" y="417"/>
                    <a:pt x="233" y="397"/>
                  </a:cubicBezTo>
                  <a:cubicBezTo>
                    <a:pt x="233" y="353"/>
                    <a:pt x="233" y="353"/>
                    <a:pt x="233" y="353"/>
                  </a:cubicBezTo>
                  <a:cubicBezTo>
                    <a:pt x="743" y="353"/>
                    <a:pt x="743" y="353"/>
                    <a:pt x="743" y="353"/>
                  </a:cubicBezTo>
                  <a:cubicBezTo>
                    <a:pt x="775" y="353"/>
                    <a:pt x="775" y="353"/>
                    <a:pt x="775" y="353"/>
                  </a:cubicBezTo>
                  <a:cubicBezTo>
                    <a:pt x="829" y="353"/>
                    <a:pt x="873" y="395"/>
                    <a:pt x="876" y="447"/>
                  </a:cubicBezTo>
                  <a:cubicBezTo>
                    <a:pt x="876" y="282"/>
                    <a:pt x="876" y="282"/>
                    <a:pt x="876" y="282"/>
                  </a:cubicBezTo>
                  <a:cubicBezTo>
                    <a:pt x="876" y="282"/>
                    <a:pt x="876" y="282"/>
                    <a:pt x="876" y="282"/>
                  </a:cubicBezTo>
                  <a:cubicBezTo>
                    <a:pt x="876" y="279"/>
                    <a:pt x="876" y="277"/>
                    <a:pt x="876" y="274"/>
                  </a:cubicBezTo>
                  <a:lnTo>
                    <a:pt x="876" y="154"/>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24" name="Oval 3722"/>
            <p:cNvSpPr>
              <a:spLocks noChangeArrowheads="1"/>
            </p:cNvSpPr>
            <p:nvPr/>
          </p:nvSpPr>
          <p:spPr bwMode="auto">
            <a:xfrm>
              <a:off x="3843562" y="4405910"/>
              <a:ext cx="609476" cy="609476"/>
            </a:xfrm>
            <a:prstGeom prst="ellipse">
              <a:avLst/>
            </a:prstGeom>
            <a:solidFill>
              <a:schemeClr val="tx2">
                <a:lumMod val="20000"/>
                <a:lumOff val="8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25" name="Freeform 3723"/>
            <p:cNvSpPr>
              <a:spLocks/>
            </p:cNvSpPr>
            <p:nvPr/>
          </p:nvSpPr>
          <p:spPr bwMode="auto">
            <a:xfrm>
              <a:off x="3864285" y="2050084"/>
              <a:ext cx="2255418" cy="1152160"/>
            </a:xfrm>
            <a:custGeom>
              <a:avLst/>
              <a:gdLst>
                <a:gd name="T0" fmla="*/ 799 w 799"/>
                <a:gd name="T1" fmla="*/ 140 h 408"/>
                <a:gd name="T2" fmla="*/ 727 w 799"/>
                <a:gd name="T3" fmla="*/ 68 h 408"/>
                <a:gd name="T4" fmla="*/ 212 w 799"/>
                <a:gd name="T5" fmla="*/ 68 h 408"/>
                <a:gd name="T6" fmla="*/ 212 w 799"/>
                <a:gd name="T7" fmla="*/ 23 h 408"/>
                <a:gd name="T8" fmla="*/ 188 w 799"/>
                <a:gd name="T9" fmla="*/ 12 h 408"/>
                <a:gd name="T10" fmla="*/ 13 w 799"/>
                <a:gd name="T11" fmla="*/ 171 h 408"/>
                <a:gd name="T12" fmla="*/ 13 w 799"/>
                <a:gd name="T13" fmla="*/ 214 h 408"/>
                <a:gd name="T14" fmla="*/ 188 w 799"/>
                <a:gd name="T15" fmla="*/ 373 h 408"/>
                <a:gd name="T16" fmla="*/ 212 w 799"/>
                <a:gd name="T17" fmla="*/ 362 h 408"/>
                <a:gd name="T18" fmla="*/ 212 w 799"/>
                <a:gd name="T19" fmla="*/ 322 h 408"/>
                <a:gd name="T20" fmla="*/ 677 w 799"/>
                <a:gd name="T21" fmla="*/ 322 h 408"/>
                <a:gd name="T22" fmla="*/ 707 w 799"/>
                <a:gd name="T23" fmla="*/ 322 h 408"/>
                <a:gd name="T24" fmla="*/ 799 w 799"/>
                <a:gd name="T25" fmla="*/ 408 h 408"/>
                <a:gd name="T26" fmla="*/ 799 w 799"/>
                <a:gd name="T27" fmla="*/ 257 h 408"/>
                <a:gd name="T28" fmla="*/ 799 w 799"/>
                <a:gd name="T29" fmla="*/ 257 h 408"/>
                <a:gd name="T30" fmla="*/ 799 w 799"/>
                <a:gd name="T31" fmla="*/ 250 h 408"/>
                <a:gd name="T32" fmla="*/ 799 w 799"/>
                <a:gd name="T33" fmla="*/ 14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9" h="408">
                  <a:moveTo>
                    <a:pt x="799" y="140"/>
                  </a:moveTo>
                  <a:cubicBezTo>
                    <a:pt x="799" y="100"/>
                    <a:pt x="767" y="68"/>
                    <a:pt x="727" y="68"/>
                  </a:cubicBezTo>
                  <a:cubicBezTo>
                    <a:pt x="212" y="68"/>
                    <a:pt x="212" y="68"/>
                    <a:pt x="212" y="68"/>
                  </a:cubicBezTo>
                  <a:cubicBezTo>
                    <a:pt x="212" y="23"/>
                    <a:pt x="212" y="23"/>
                    <a:pt x="212" y="23"/>
                  </a:cubicBezTo>
                  <a:cubicBezTo>
                    <a:pt x="212" y="5"/>
                    <a:pt x="201" y="0"/>
                    <a:pt x="188" y="12"/>
                  </a:cubicBezTo>
                  <a:cubicBezTo>
                    <a:pt x="13" y="171"/>
                    <a:pt x="13" y="171"/>
                    <a:pt x="13" y="171"/>
                  </a:cubicBezTo>
                  <a:cubicBezTo>
                    <a:pt x="0" y="183"/>
                    <a:pt x="0" y="202"/>
                    <a:pt x="13" y="214"/>
                  </a:cubicBezTo>
                  <a:cubicBezTo>
                    <a:pt x="188" y="373"/>
                    <a:pt x="188" y="373"/>
                    <a:pt x="188" y="373"/>
                  </a:cubicBezTo>
                  <a:cubicBezTo>
                    <a:pt x="201" y="385"/>
                    <a:pt x="212" y="380"/>
                    <a:pt x="212" y="362"/>
                  </a:cubicBezTo>
                  <a:cubicBezTo>
                    <a:pt x="212" y="322"/>
                    <a:pt x="212" y="322"/>
                    <a:pt x="212" y="322"/>
                  </a:cubicBezTo>
                  <a:cubicBezTo>
                    <a:pt x="677" y="322"/>
                    <a:pt x="677" y="322"/>
                    <a:pt x="677" y="322"/>
                  </a:cubicBezTo>
                  <a:cubicBezTo>
                    <a:pt x="707" y="322"/>
                    <a:pt x="707" y="322"/>
                    <a:pt x="707" y="322"/>
                  </a:cubicBezTo>
                  <a:cubicBezTo>
                    <a:pt x="756" y="322"/>
                    <a:pt x="796" y="360"/>
                    <a:pt x="799" y="408"/>
                  </a:cubicBezTo>
                  <a:cubicBezTo>
                    <a:pt x="799" y="257"/>
                    <a:pt x="799" y="257"/>
                    <a:pt x="799" y="257"/>
                  </a:cubicBezTo>
                  <a:cubicBezTo>
                    <a:pt x="799" y="257"/>
                    <a:pt x="799" y="257"/>
                    <a:pt x="799" y="257"/>
                  </a:cubicBezTo>
                  <a:cubicBezTo>
                    <a:pt x="799" y="255"/>
                    <a:pt x="799" y="252"/>
                    <a:pt x="799" y="250"/>
                  </a:cubicBezTo>
                  <a:lnTo>
                    <a:pt x="799" y="140"/>
                  </a:lnTo>
                  <a:close/>
                </a:path>
              </a:pathLst>
            </a:custGeom>
            <a:solidFill>
              <a:schemeClr val="accent4">
                <a:lumMod val="75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29" name="Freeform 3724"/>
            <p:cNvSpPr>
              <a:spLocks/>
            </p:cNvSpPr>
            <p:nvPr/>
          </p:nvSpPr>
          <p:spPr bwMode="auto">
            <a:xfrm>
              <a:off x="3839984" y="2055074"/>
              <a:ext cx="2255419" cy="1150967"/>
            </a:xfrm>
            <a:custGeom>
              <a:avLst/>
              <a:gdLst>
                <a:gd name="T0" fmla="*/ 799 w 799"/>
                <a:gd name="T1" fmla="*/ 140 h 408"/>
                <a:gd name="T2" fmla="*/ 727 w 799"/>
                <a:gd name="T3" fmla="*/ 68 h 408"/>
                <a:gd name="T4" fmla="*/ 212 w 799"/>
                <a:gd name="T5" fmla="*/ 68 h 408"/>
                <a:gd name="T6" fmla="*/ 212 w 799"/>
                <a:gd name="T7" fmla="*/ 23 h 408"/>
                <a:gd name="T8" fmla="*/ 188 w 799"/>
                <a:gd name="T9" fmla="*/ 12 h 408"/>
                <a:gd name="T10" fmla="*/ 13 w 799"/>
                <a:gd name="T11" fmla="*/ 171 h 408"/>
                <a:gd name="T12" fmla="*/ 13 w 799"/>
                <a:gd name="T13" fmla="*/ 214 h 408"/>
                <a:gd name="T14" fmla="*/ 188 w 799"/>
                <a:gd name="T15" fmla="*/ 373 h 408"/>
                <a:gd name="T16" fmla="*/ 212 w 799"/>
                <a:gd name="T17" fmla="*/ 362 h 408"/>
                <a:gd name="T18" fmla="*/ 212 w 799"/>
                <a:gd name="T19" fmla="*/ 322 h 408"/>
                <a:gd name="T20" fmla="*/ 677 w 799"/>
                <a:gd name="T21" fmla="*/ 322 h 408"/>
                <a:gd name="T22" fmla="*/ 707 w 799"/>
                <a:gd name="T23" fmla="*/ 322 h 408"/>
                <a:gd name="T24" fmla="*/ 799 w 799"/>
                <a:gd name="T25" fmla="*/ 408 h 408"/>
                <a:gd name="T26" fmla="*/ 799 w 799"/>
                <a:gd name="T27" fmla="*/ 257 h 408"/>
                <a:gd name="T28" fmla="*/ 799 w 799"/>
                <a:gd name="T29" fmla="*/ 257 h 408"/>
                <a:gd name="T30" fmla="*/ 799 w 799"/>
                <a:gd name="T31" fmla="*/ 250 h 408"/>
                <a:gd name="T32" fmla="*/ 799 w 799"/>
                <a:gd name="T33" fmla="*/ 14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9" h="408">
                  <a:moveTo>
                    <a:pt x="799" y="140"/>
                  </a:moveTo>
                  <a:cubicBezTo>
                    <a:pt x="799" y="100"/>
                    <a:pt x="767" y="68"/>
                    <a:pt x="727" y="68"/>
                  </a:cubicBezTo>
                  <a:cubicBezTo>
                    <a:pt x="212" y="68"/>
                    <a:pt x="212" y="68"/>
                    <a:pt x="212" y="68"/>
                  </a:cubicBezTo>
                  <a:cubicBezTo>
                    <a:pt x="212" y="23"/>
                    <a:pt x="212" y="23"/>
                    <a:pt x="212" y="23"/>
                  </a:cubicBezTo>
                  <a:cubicBezTo>
                    <a:pt x="212" y="5"/>
                    <a:pt x="201" y="0"/>
                    <a:pt x="188" y="12"/>
                  </a:cubicBezTo>
                  <a:cubicBezTo>
                    <a:pt x="13" y="171"/>
                    <a:pt x="13" y="171"/>
                    <a:pt x="13" y="171"/>
                  </a:cubicBezTo>
                  <a:cubicBezTo>
                    <a:pt x="0" y="183"/>
                    <a:pt x="0" y="202"/>
                    <a:pt x="13" y="214"/>
                  </a:cubicBezTo>
                  <a:cubicBezTo>
                    <a:pt x="188" y="373"/>
                    <a:pt x="188" y="373"/>
                    <a:pt x="188" y="373"/>
                  </a:cubicBezTo>
                  <a:cubicBezTo>
                    <a:pt x="201" y="385"/>
                    <a:pt x="212" y="380"/>
                    <a:pt x="212" y="362"/>
                  </a:cubicBezTo>
                  <a:cubicBezTo>
                    <a:pt x="212" y="322"/>
                    <a:pt x="212" y="322"/>
                    <a:pt x="212" y="322"/>
                  </a:cubicBezTo>
                  <a:cubicBezTo>
                    <a:pt x="677" y="322"/>
                    <a:pt x="677" y="322"/>
                    <a:pt x="677" y="322"/>
                  </a:cubicBezTo>
                  <a:cubicBezTo>
                    <a:pt x="707" y="322"/>
                    <a:pt x="707" y="322"/>
                    <a:pt x="707" y="322"/>
                  </a:cubicBezTo>
                  <a:cubicBezTo>
                    <a:pt x="756" y="322"/>
                    <a:pt x="796" y="360"/>
                    <a:pt x="799" y="408"/>
                  </a:cubicBezTo>
                  <a:cubicBezTo>
                    <a:pt x="799" y="257"/>
                    <a:pt x="799" y="257"/>
                    <a:pt x="799" y="257"/>
                  </a:cubicBezTo>
                  <a:cubicBezTo>
                    <a:pt x="799" y="257"/>
                    <a:pt x="799" y="257"/>
                    <a:pt x="799" y="257"/>
                  </a:cubicBezTo>
                  <a:cubicBezTo>
                    <a:pt x="799" y="254"/>
                    <a:pt x="799" y="252"/>
                    <a:pt x="799" y="250"/>
                  </a:cubicBezTo>
                  <a:lnTo>
                    <a:pt x="799" y="140"/>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38" name="Oval 3725"/>
            <p:cNvSpPr>
              <a:spLocks noChangeArrowheads="1"/>
            </p:cNvSpPr>
            <p:nvPr/>
          </p:nvSpPr>
          <p:spPr bwMode="auto">
            <a:xfrm>
              <a:off x="4040360" y="2334168"/>
              <a:ext cx="555804" cy="555804"/>
            </a:xfrm>
            <a:prstGeom prst="ellipse">
              <a:avLst/>
            </a:prstGeom>
            <a:solidFill>
              <a:schemeClr val="tx2">
                <a:lumMod val="20000"/>
                <a:lumOff val="8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39" name="Freeform 3726"/>
            <p:cNvSpPr>
              <a:spLocks/>
            </p:cNvSpPr>
            <p:nvPr/>
          </p:nvSpPr>
          <p:spPr bwMode="auto">
            <a:xfrm>
              <a:off x="3185185" y="5089334"/>
              <a:ext cx="2910218" cy="1487312"/>
            </a:xfrm>
            <a:custGeom>
              <a:avLst/>
              <a:gdLst>
                <a:gd name="T0" fmla="*/ 1031 w 1031"/>
                <a:gd name="T1" fmla="*/ 181 h 527"/>
                <a:gd name="T2" fmla="*/ 938 w 1031"/>
                <a:gd name="T3" fmla="*/ 88 h 527"/>
                <a:gd name="T4" fmla="*/ 274 w 1031"/>
                <a:gd name="T5" fmla="*/ 88 h 527"/>
                <a:gd name="T6" fmla="*/ 274 w 1031"/>
                <a:gd name="T7" fmla="*/ 30 h 527"/>
                <a:gd name="T8" fmla="*/ 243 w 1031"/>
                <a:gd name="T9" fmla="*/ 16 h 527"/>
                <a:gd name="T10" fmla="*/ 17 w 1031"/>
                <a:gd name="T11" fmla="*/ 220 h 527"/>
                <a:gd name="T12" fmla="*/ 17 w 1031"/>
                <a:gd name="T13" fmla="*/ 277 h 527"/>
                <a:gd name="T14" fmla="*/ 243 w 1031"/>
                <a:gd name="T15" fmla="*/ 481 h 527"/>
                <a:gd name="T16" fmla="*/ 274 w 1031"/>
                <a:gd name="T17" fmla="*/ 468 h 527"/>
                <a:gd name="T18" fmla="*/ 274 w 1031"/>
                <a:gd name="T19" fmla="*/ 416 h 527"/>
                <a:gd name="T20" fmla="*/ 874 w 1031"/>
                <a:gd name="T21" fmla="*/ 416 h 527"/>
                <a:gd name="T22" fmla="*/ 912 w 1031"/>
                <a:gd name="T23" fmla="*/ 416 h 527"/>
                <a:gd name="T24" fmla="*/ 1031 w 1031"/>
                <a:gd name="T25" fmla="*/ 527 h 527"/>
                <a:gd name="T26" fmla="*/ 1031 w 1031"/>
                <a:gd name="T27" fmla="*/ 331 h 527"/>
                <a:gd name="T28" fmla="*/ 1031 w 1031"/>
                <a:gd name="T29" fmla="*/ 331 h 527"/>
                <a:gd name="T30" fmla="*/ 1031 w 1031"/>
                <a:gd name="T31" fmla="*/ 323 h 527"/>
                <a:gd name="T32" fmla="*/ 1031 w 1031"/>
                <a:gd name="T33" fmla="*/ 181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1" h="527">
                  <a:moveTo>
                    <a:pt x="1031" y="181"/>
                  </a:moveTo>
                  <a:cubicBezTo>
                    <a:pt x="1031" y="130"/>
                    <a:pt x="990" y="88"/>
                    <a:pt x="938" y="88"/>
                  </a:cubicBezTo>
                  <a:cubicBezTo>
                    <a:pt x="274" y="88"/>
                    <a:pt x="274" y="88"/>
                    <a:pt x="274" y="88"/>
                  </a:cubicBezTo>
                  <a:cubicBezTo>
                    <a:pt x="274" y="30"/>
                    <a:pt x="274" y="30"/>
                    <a:pt x="274" y="30"/>
                  </a:cubicBezTo>
                  <a:cubicBezTo>
                    <a:pt x="274" y="7"/>
                    <a:pt x="260" y="0"/>
                    <a:pt x="243" y="16"/>
                  </a:cubicBezTo>
                  <a:cubicBezTo>
                    <a:pt x="17" y="220"/>
                    <a:pt x="17" y="220"/>
                    <a:pt x="17" y="220"/>
                  </a:cubicBezTo>
                  <a:cubicBezTo>
                    <a:pt x="0" y="236"/>
                    <a:pt x="0" y="261"/>
                    <a:pt x="17" y="277"/>
                  </a:cubicBezTo>
                  <a:cubicBezTo>
                    <a:pt x="243" y="481"/>
                    <a:pt x="243" y="481"/>
                    <a:pt x="243" y="481"/>
                  </a:cubicBezTo>
                  <a:cubicBezTo>
                    <a:pt x="260" y="497"/>
                    <a:pt x="274" y="491"/>
                    <a:pt x="274" y="468"/>
                  </a:cubicBezTo>
                  <a:cubicBezTo>
                    <a:pt x="274" y="416"/>
                    <a:pt x="274" y="416"/>
                    <a:pt x="274" y="416"/>
                  </a:cubicBezTo>
                  <a:cubicBezTo>
                    <a:pt x="874" y="416"/>
                    <a:pt x="874" y="416"/>
                    <a:pt x="874" y="416"/>
                  </a:cubicBezTo>
                  <a:cubicBezTo>
                    <a:pt x="912" y="416"/>
                    <a:pt x="912" y="416"/>
                    <a:pt x="912" y="416"/>
                  </a:cubicBezTo>
                  <a:cubicBezTo>
                    <a:pt x="975" y="416"/>
                    <a:pt x="1027" y="465"/>
                    <a:pt x="1031" y="527"/>
                  </a:cubicBezTo>
                  <a:cubicBezTo>
                    <a:pt x="1031" y="331"/>
                    <a:pt x="1031" y="331"/>
                    <a:pt x="1031" y="331"/>
                  </a:cubicBezTo>
                  <a:cubicBezTo>
                    <a:pt x="1031" y="331"/>
                    <a:pt x="1031" y="331"/>
                    <a:pt x="1031" y="331"/>
                  </a:cubicBezTo>
                  <a:cubicBezTo>
                    <a:pt x="1031" y="329"/>
                    <a:pt x="1031" y="326"/>
                    <a:pt x="1031" y="323"/>
                  </a:cubicBezTo>
                  <a:lnTo>
                    <a:pt x="1031" y="181"/>
                  </a:ln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40" name="Freeform 3727"/>
            <p:cNvSpPr>
              <a:spLocks/>
            </p:cNvSpPr>
            <p:nvPr/>
          </p:nvSpPr>
          <p:spPr bwMode="auto">
            <a:xfrm>
              <a:off x="3185185" y="5054745"/>
              <a:ext cx="2910217" cy="1488506"/>
            </a:xfrm>
            <a:custGeom>
              <a:avLst/>
              <a:gdLst>
                <a:gd name="T0" fmla="*/ 1031 w 1031"/>
                <a:gd name="T1" fmla="*/ 181 h 527"/>
                <a:gd name="T2" fmla="*/ 938 w 1031"/>
                <a:gd name="T3" fmla="*/ 88 h 527"/>
                <a:gd name="T4" fmla="*/ 274 w 1031"/>
                <a:gd name="T5" fmla="*/ 88 h 527"/>
                <a:gd name="T6" fmla="*/ 274 w 1031"/>
                <a:gd name="T7" fmla="*/ 30 h 527"/>
                <a:gd name="T8" fmla="*/ 243 w 1031"/>
                <a:gd name="T9" fmla="*/ 16 h 527"/>
                <a:gd name="T10" fmla="*/ 17 w 1031"/>
                <a:gd name="T11" fmla="*/ 221 h 527"/>
                <a:gd name="T12" fmla="*/ 17 w 1031"/>
                <a:gd name="T13" fmla="*/ 277 h 527"/>
                <a:gd name="T14" fmla="*/ 243 w 1031"/>
                <a:gd name="T15" fmla="*/ 482 h 527"/>
                <a:gd name="T16" fmla="*/ 274 w 1031"/>
                <a:gd name="T17" fmla="*/ 468 h 527"/>
                <a:gd name="T18" fmla="*/ 274 w 1031"/>
                <a:gd name="T19" fmla="*/ 416 h 527"/>
                <a:gd name="T20" fmla="*/ 874 w 1031"/>
                <a:gd name="T21" fmla="*/ 416 h 527"/>
                <a:gd name="T22" fmla="*/ 912 w 1031"/>
                <a:gd name="T23" fmla="*/ 416 h 527"/>
                <a:gd name="T24" fmla="*/ 1031 w 1031"/>
                <a:gd name="T25" fmla="*/ 527 h 527"/>
                <a:gd name="T26" fmla="*/ 1031 w 1031"/>
                <a:gd name="T27" fmla="*/ 332 h 527"/>
                <a:gd name="T28" fmla="*/ 1031 w 1031"/>
                <a:gd name="T29" fmla="*/ 332 h 527"/>
                <a:gd name="T30" fmla="*/ 1031 w 1031"/>
                <a:gd name="T31" fmla="*/ 323 h 527"/>
                <a:gd name="T32" fmla="*/ 1031 w 1031"/>
                <a:gd name="T33" fmla="*/ 181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1" h="527">
                  <a:moveTo>
                    <a:pt x="1031" y="181"/>
                  </a:moveTo>
                  <a:cubicBezTo>
                    <a:pt x="1031" y="130"/>
                    <a:pt x="990" y="88"/>
                    <a:pt x="938" y="88"/>
                  </a:cubicBezTo>
                  <a:cubicBezTo>
                    <a:pt x="274" y="88"/>
                    <a:pt x="274" y="88"/>
                    <a:pt x="274" y="88"/>
                  </a:cubicBezTo>
                  <a:cubicBezTo>
                    <a:pt x="274" y="30"/>
                    <a:pt x="274" y="30"/>
                    <a:pt x="274" y="30"/>
                  </a:cubicBezTo>
                  <a:cubicBezTo>
                    <a:pt x="274" y="7"/>
                    <a:pt x="260" y="0"/>
                    <a:pt x="243" y="16"/>
                  </a:cubicBezTo>
                  <a:cubicBezTo>
                    <a:pt x="17" y="221"/>
                    <a:pt x="17" y="221"/>
                    <a:pt x="17" y="221"/>
                  </a:cubicBezTo>
                  <a:cubicBezTo>
                    <a:pt x="0" y="236"/>
                    <a:pt x="0" y="261"/>
                    <a:pt x="17" y="277"/>
                  </a:cubicBezTo>
                  <a:cubicBezTo>
                    <a:pt x="243" y="482"/>
                    <a:pt x="243" y="482"/>
                    <a:pt x="243" y="482"/>
                  </a:cubicBezTo>
                  <a:cubicBezTo>
                    <a:pt x="260" y="497"/>
                    <a:pt x="274" y="491"/>
                    <a:pt x="274" y="468"/>
                  </a:cubicBezTo>
                  <a:cubicBezTo>
                    <a:pt x="274" y="416"/>
                    <a:pt x="274" y="416"/>
                    <a:pt x="274" y="416"/>
                  </a:cubicBezTo>
                  <a:cubicBezTo>
                    <a:pt x="874" y="416"/>
                    <a:pt x="874" y="416"/>
                    <a:pt x="874" y="416"/>
                  </a:cubicBezTo>
                  <a:cubicBezTo>
                    <a:pt x="912" y="416"/>
                    <a:pt x="912" y="416"/>
                    <a:pt x="912" y="416"/>
                  </a:cubicBezTo>
                  <a:cubicBezTo>
                    <a:pt x="975" y="416"/>
                    <a:pt x="1027" y="465"/>
                    <a:pt x="1031" y="527"/>
                  </a:cubicBezTo>
                  <a:cubicBezTo>
                    <a:pt x="1031" y="332"/>
                    <a:pt x="1031" y="332"/>
                    <a:pt x="1031" y="332"/>
                  </a:cubicBezTo>
                  <a:cubicBezTo>
                    <a:pt x="1031" y="332"/>
                    <a:pt x="1031" y="332"/>
                    <a:pt x="1031" y="332"/>
                  </a:cubicBezTo>
                  <a:cubicBezTo>
                    <a:pt x="1031" y="329"/>
                    <a:pt x="1031" y="326"/>
                    <a:pt x="1031" y="323"/>
                  </a:cubicBezTo>
                  <a:lnTo>
                    <a:pt x="1031" y="181"/>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41" name="Oval 3728"/>
            <p:cNvSpPr>
              <a:spLocks noChangeArrowheads="1"/>
            </p:cNvSpPr>
            <p:nvPr/>
          </p:nvSpPr>
          <p:spPr bwMode="auto">
            <a:xfrm>
              <a:off x="3442811" y="5416137"/>
              <a:ext cx="719206" cy="716820"/>
            </a:xfrm>
            <a:prstGeom prst="ellipse">
              <a:avLst/>
            </a:prstGeom>
            <a:solidFill>
              <a:schemeClr val="tx2">
                <a:lumMod val="20000"/>
                <a:lumOff val="8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42" name="Freeform 3729"/>
            <p:cNvSpPr>
              <a:spLocks/>
            </p:cNvSpPr>
            <p:nvPr/>
          </p:nvSpPr>
          <p:spPr bwMode="auto">
            <a:xfrm>
              <a:off x="3185185" y="2941259"/>
              <a:ext cx="2910218" cy="1487312"/>
            </a:xfrm>
            <a:custGeom>
              <a:avLst/>
              <a:gdLst>
                <a:gd name="T0" fmla="*/ 1031 w 1031"/>
                <a:gd name="T1" fmla="*/ 181 h 527"/>
                <a:gd name="T2" fmla="*/ 938 w 1031"/>
                <a:gd name="T3" fmla="*/ 88 h 527"/>
                <a:gd name="T4" fmla="*/ 274 w 1031"/>
                <a:gd name="T5" fmla="*/ 88 h 527"/>
                <a:gd name="T6" fmla="*/ 274 w 1031"/>
                <a:gd name="T7" fmla="*/ 30 h 527"/>
                <a:gd name="T8" fmla="*/ 243 w 1031"/>
                <a:gd name="T9" fmla="*/ 16 h 527"/>
                <a:gd name="T10" fmla="*/ 17 w 1031"/>
                <a:gd name="T11" fmla="*/ 221 h 527"/>
                <a:gd name="T12" fmla="*/ 17 w 1031"/>
                <a:gd name="T13" fmla="*/ 277 h 527"/>
                <a:gd name="T14" fmla="*/ 243 w 1031"/>
                <a:gd name="T15" fmla="*/ 482 h 527"/>
                <a:gd name="T16" fmla="*/ 274 w 1031"/>
                <a:gd name="T17" fmla="*/ 468 h 527"/>
                <a:gd name="T18" fmla="*/ 274 w 1031"/>
                <a:gd name="T19" fmla="*/ 416 h 527"/>
                <a:gd name="T20" fmla="*/ 874 w 1031"/>
                <a:gd name="T21" fmla="*/ 416 h 527"/>
                <a:gd name="T22" fmla="*/ 912 w 1031"/>
                <a:gd name="T23" fmla="*/ 416 h 527"/>
                <a:gd name="T24" fmla="*/ 1031 w 1031"/>
                <a:gd name="T25" fmla="*/ 527 h 527"/>
                <a:gd name="T26" fmla="*/ 1031 w 1031"/>
                <a:gd name="T27" fmla="*/ 332 h 527"/>
                <a:gd name="T28" fmla="*/ 1031 w 1031"/>
                <a:gd name="T29" fmla="*/ 332 h 527"/>
                <a:gd name="T30" fmla="*/ 1031 w 1031"/>
                <a:gd name="T31" fmla="*/ 323 h 527"/>
                <a:gd name="T32" fmla="*/ 1031 w 1031"/>
                <a:gd name="T33" fmla="*/ 181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1" h="527">
                  <a:moveTo>
                    <a:pt x="1031" y="181"/>
                  </a:moveTo>
                  <a:cubicBezTo>
                    <a:pt x="1031" y="130"/>
                    <a:pt x="990" y="88"/>
                    <a:pt x="938" y="88"/>
                  </a:cubicBezTo>
                  <a:cubicBezTo>
                    <a:pt x="274" y="88"/>
                    <a:pt x="274" y="88"/>
                    <a:pt x="274" y="88"/>
                  </a:cubicBezTo>
                  <a:cubicBezTo>
                    <a:pt x="274" y="30"/>
                    <a:pt x="274" y="30"/>
                    <a:pt x="274" y="30"/>
                  </a:cubicBezTo>
                  <a:cubicBezTo>
                    <a:pt x="274" y="7"/>
                    <a:pt x="260" y="0"/>
                    <a:pt x="243" y="16"/>
                  </a:cubicBezTo>
                  <a:cubicBezTo>
                    <a:pt x="17" y="221"/>
                    <a:pt x="17" y="221"/>
                    <a:pt x="17" y="221"/>
                  </a:cubicBezTo>
                  <a:cubicBezTo>
                    <a:pt x="0" y="236"/>
                    <a:pt x="0" y="261"/>
                    <a:pt x="17" y="277"/>
                  </a:cubicBezTo>
                  <a:cubicBezTo>
                    <a:pt x="243" y="482"/>
                    <a:pt x="243" y="482"/>
                    <a:pt x="243" y="482"/>
                  </a:cubicBezTo>
                  <a:cubicBezTo>
                    <a:pt x="260" y="497"/>
                    <a:pt x="274" y="491"/>
                    <a:pt x="274" y="468"/>
                  </a:cubicBezTo>
                  <a:cubicBezTo>
                    <a:pt x="274" y="416"/>
                    <a:pt x="274" y="416"/>
                    <a:pt x="274" y="416"/>
                  </a:cubicBezTo>
                  <a:cubicBezTo>
                    <a:pt x="874" y="416"/>
                    <a:pt x="874" y="416"/>
                    <a:pt x="874" y="416"/>
                  </a:cubicBezTo>
                  <a:cubicBezTo>
                    <a:pt x="912" y="416"/>
                    <a:pt x="912" y="416"/>
                    <a:pt x="912" y="416"/>
                  </a:cubicBezTo>
                  <a:cubicBezTo>
                    <a:pt x="975" y="416"/>
                    <a:pt x="1027" y="465"/>
                    <a:pt x="1031" y="527"/>
                  </a:cubicBezTo>
                  <a:cubicBezTo>
                    <a:pt x="1031" y="332"/>
                    <a:pt x="1031" y="332"/>
                    <a:pt x="1031" y="332"/>
                  </a:cubicBezTo>
                  <a:cubicBezTo>
                    <a:pt x="1031" y="332"/>
                    <a:pt x="1031" y="332"/>
                    <a:pt x="1031" y="332"/>
                  </a:cubicBezTo>
                  <a:cubicBezTo>
                    <a:pt x="1031" y="329"/>
                    <a:pt x="1031" y="326"/>
                    <a:pt x="1031" y="323"/>
                  </a:cubicBezTo>
                  <a:lnTo>
                    <a:pt x="1031" y="181"/>
                  </a:lnTo>
                  <a:close/>
                </a:path>
              </a:pathLst>
            </a:custGeom>
            <a:solidFill>
              <a:schemeClr val="accent2">
                <a:lumMod val="75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43" name="Freeform 3730"/>
            <p:cNvSpPr>
              <a:spLocks/>
            </p:cNvSpPr>
            <p:nvPr/>
          </p:nvSpPr>
          <p:spPr bwMode="auto">
            <a:xfrm>
              <a:off x="3185185" y="2910248"/>
              <a:ext cx="2910217" cy="1484926"/>
            </a:xfrm>
            <a:custGeom>
              <a:avLst/>
              <a:gdLst>
                <a:gd name="T0" fmla="*/ 1031 w 1031"/>
                <a:gd name="T1" fmla="*/ 180 h 526"/>
                <a:gd name="T2" fmla="*/ 938 w 1031"/>
                <a:gd name="T3" fmla="*/ 87 h 526"/>
                <a:gd name="T4" fmla="*/ 274 w 1031"/>
                <a:gd name="T5" fmla="*/ 87 h 526"/>
                <a:gd name="T6" fmla="*/ 274 w 1031"/>
                <a:gd name="T7" fmla="*/ 29 h 526"/>
                <a:gd name="T8" fmla="*/ 243 w 1031"/>
                <a:gd name="T9" fmla="*/ 15 h 526"/>
                <a:gd name="T10" fmla="*/ 17 w 1031"/>
                <a:gd name="T11" fmla="*/ 220 h 526"/>
                <a:gd name="T12" fmla="*/ 17 w 1031"/>
                <a:gd name="T13" fmla="*/ 276 h 526"/>
                <a:gd name="T14" fmla="*/ 243 w 1031"/>
                <a:gd name="T15" fmla="*/ 481 h 526"/>
                <a:gd name="T16" fmla="*/ 274 w 1031"/>
                <a:gd name="T17" fmla="*/ 467 h 526"/>
                <a:gd name="T18" fmla="*/ 274 w 1031"/>
                <a:gd name="T19" fmla="*/ 415 h 526"/>
                <a:gd name="T20" fmla="*/ 874 w 1031"/>
                <a:gd name="T21" fmla="*/ 415 h 526"/>
                <a:gd name="T22" fmla="*/ 912 w 1031"/>
                <a:gd name="T23" fmla="*/ 415 h 526"/>
                <a:gd name="T24" fmla="*/ 1031 w 1031"/>
                <a:gd name="T25" fmla="*/ 526 h 526"/>
                <a:gd name="T26" fmla="*/ 1031 w 1031"/>
                <a:gd name="T27" fmla="*/ 331 h 526"/>
                <a:gd name="T28" fmla="*/ 1031 w 1031"/>
                <a:gd name="T29" fmla="*/ 331 h 526"/>
                <a:gd name="T30" fmla="*/ 1031 w 1031"/>
                <a:gd name="T31" fmla="*/ 322 h 526"/>
                <a:gd name="T32" fmla="*/ 1031 w 1031"/>
                <a:gd name="T33" fmla="*/ 180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1" h="526">
                  <a:moveTo>
                    <a:pt x="1031" y="180"/>
                  </a:moveTo>
                  <a:cubicBezTo>
                    <a:pt x="1031" y="129"/>
                    <a:pt x="990" y="87"/>
                    <a:pt x="938" y="87"/>
                  </a:cubicBezTo>
                  <a:cubicBezTo>
                    <a:pt x="274" y="87"/>
                    <a:pt x="274" y="87"/>
                    <a:pt x="274" y="87"/>
                  </a:cubicBezTo>
                  <a:cubicBezTo>
                    <a:pt x="274" y="29"/>
                    <a:pt x="274" y="29"/>
                    <a:pt x="274" y="29"/>
                  </a:cubicBezTo>
                  <a:cubicBezTo>
                    <a:pt x="274" y="6"/>
                    <a:pt x="260" y="0"/>
                    <a:pt x="243" y="15"/>
                  </a:cubicBezTo>
                  <a:cubicBezTo>
                    <a:pt x="17" y="220"/>
                    <a:pt x="17" y="220"/>
                    <a:pt x="17" y="220"/>
                  </a:cubicBezTo>
                  <a:cubicBezTo>
                    <a:pt x="0" y="235"/>
                    <a:pt x="0" y="261"/>
                    <a:pt x="17" y="276"/>
                  </a:cubicBezTo>
                  <a:cubicBezTo>
                    <a:pt x="243" y="481"/>
                    <a:pt x="243" y="481"/>
                    <a:pt x="243" y="481"/>
                  </a:cubicBezTo>
                  <a:cubicBezTo>
                    <a:pt x="260" y="496"/>
                    <a:pt x="274" y="490"/>
                    <a:pt x="274" y="467"/>
                  </a:cubicBezTo>
                  <a:cubicBezTo>
                    <a:pt x="274" y="415"/>
                    <a:pt x="274" y="415"/>
                    <a:pt x="274" y="415"/>
                  </a:cubicBezTo>
                  <a:cubicBezTo>
                    <a:pt x="874" y="415"/>
                    <a:pt x="874" y="415"/>
                    <a:pt x="874" y="415"/>
                  </a:cubicBezTo>
                  <a:cubicBezTo>
                    <a:pt x="912" y="415"/>
                    <a:pt x="912" y="415"/>
                    <a:pt x="912" y="415"/>
                  </a:cubicBezTo>
                  <a:cubicBezTo>
                    <a:pt x="975" y="415"/>
                    <a:pt x="1027" y="464"/>
                    <a:pt x="1031" y="526"/>
                  </a:cubicBezTo>
                  <a:cubicBezTo>
                    <a:pt x="1031" y="331"/>
                    <a:pt x="1031" y="331"/>
                    <a:pt x="1031" y="331"/>
                  </a:cubicBezTo>
                  <a:cubicBezTo>
                    <a:pt x="1031" y="331"/>
                    <a:pt x="1031" y="331"/>
                    <a:pt x="1031" y="331"/>
                  </a:cubicBezTo>
                  <a:cubicBezTo>
                    <a:pt x="1031" y="328"/>
                    <a:pt x="1031" y="325"/>
                    <a:pt x="1031" y="322"/>
                  </a:cubicBezTo>
                  <a:lnTo>
                    <a:pt x="1031" y="18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44" name="Oval 3731"/>
            <p:cNvSpPr>
              <a:spLocks noChangeArrowheads="1"/>
            </p:cNvSpPr>
            <p:nvPr/>
          </p:nvSpPr>
          <p:spPr bwMode="auto">
            <a:xfrm>
              <a:off x="3442811" y="3269255"/>
              <a:ext cx="719206" cy="716820"/>
            </a:xfrm>
            <a:prstGeom prst="ellipse">
              <a:avLst/>
            </a:prstGeom>
            <a:solidFill>
              <a:schemeClr val="tx2">
                <a:lumMod val="20000"/>
                <a:lumOff val="8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46" name="Freeform 3732"/>
            <p:cNvSpPr>
              <a:spLocks/>
            </p:cNvSpPr>
            <p:nvPr/>
          </p:nvSpPr>
          <p:spPr bwMode="auto">
            <a:xfrm>
              <a:off x="6095403" y="3689090"/>
              <a:ext cx="2471300" cy="1261890"/>
            </a:xfrm>
            <a:custGeom>
              <a:avLst/>
              <a:gdLst>
                <a:gd name="T0" fmla="*/ 0 w 876"/>
                <a:gd name="T1" fmla="*/ 154 h 447"/>
                <a:gd name="T2" fmla="*/ 79 w 876"/>
                <a:gd name="T3" fmla="*/ 75 h 447"/>
                <a:gd name="T4" fmla="*/ 643 w 876"/>
                <a:gd name="T5" fmla="*/ 75 h 447"/>
                <a:gd name="T6" fmla="*/ 643 w 876"/>
                <a:gd name="T7" fmla="*/ 25 h 447"/>
                <a:gd name="T8" fmla="*/ 670 w 876"/>
                <a:gd name="T9" fmla="*/ 13 h 447"/>
                <a:gd name="T10" fmla="*/ 862 w 876"/>
                <a:gd name="T11" fmla="*/ 187 h 447"/>
                <a:gd name="T12" fmla="*/ 862 w 876"/>
                <a:gd name="T13" fmla="*/ 235 h 447"/>
                <a:gd name="T14" fmla="*/ 670 w 876"/>
                <a:gd name="T15" fmla="*/ 409 h 447"/>
                <a:gd name="T16" fmla="*/ 643 w 876"/>
                <a:gd name="T17" fmla="*/ 397 h 447"/>
                <a:gd name="T18" fmla="*/ 643 w 876"/>
                <a:gd name="T19" fmla="*/ 353 h 447"/>
                <a:gd name="T20" fmla="*/ 134 w 876"/>
                <a:gd name="T21" fmla="*/ 353 h 447"/>
                <a:gd name="T22" fmla="*/ 101 w 876"/>
                <a:gd name="T23" fmla="*/ 353 h 447"/>
                <a:gd name="T24" fmla="*/ 0 w 876"/>
                <a:gd name="T25" fmla="*/ 447 h 447"/>
                <a:gd name="T26" fmla="*/ 0 w 876"/>
                <a:gd name="T27" fmla="*/ 282 h 447"/>
                <a:gd name="T28" fmla="*/ 1 w 876"/>
                <a:gd name="T29" fmla="*/ 282 h 447"/>
                <a:gd name="T30" fmla="*/ 0 w 876"/>
                <a:gd name="T31" fmla="*/ 274 h 447"/>
                <a:gd name="T32" fmla="*/ 0 w 876"/>
                <a:gd name="T33" fmla="*/ 154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447">
                  <a:moveTo>
                    <a:pt x="0" y="154"/>
                  </a:moveTo>
                  <a:cubicBezTo>
                    <a:pt x="0" y="110"/>
                    <a:pt x="35" y="75"/>
                    <a:pt x="79" y="75"/>
                  </a:cubicBezTo>
                  <a:cubicBezTo>
                    <a:pt x="643" y="75"/>
                    <a:pt x="643" y="75"/>
                    <a:pt x="643" y="75"/>
                  </a:cubicBezTo>
                  <a:cubicBezTo>
                    <a:pt x="643" y="25"/>
                    <a:pt x="643" y="25"/>
                    <a:pt x="643" y="25"/>
                  </a:cubicBezTo>
                  <a:cubicBezTo>
                    <a:pt x="643" y="6"/>
                    <a:pt x="655" y="0"/>
                    <a:pt x="670" y="13"/>
                  </a:cubicBezTo>
                  <a:cubicBezTo>
                    <a:pt x="862" y="187"/>
                    <a:pt x="862" y="187"/>
                    <a:pt x="862" y="187"/>
                  </a:cubicBezTo>
                  <a:cubicBezTo>
                    <a:pt x="876" y="200"/>
                    <a:pt x="876" y="222"/>
                    <a:pt x="862" y="235"/>
                  </a:cubicBezTo>
                  <a:cubicBezTo>
                    <a:pt x="670" y="409"/>
                    <a:pt x="670" y="409"/>
                    <a:pt x="670" y="409"/>
                  </a:cubicBezTo>
                  <a:cubicBezTo>
                    <a:pt x="655" y="422"/>
                    <a:pt x="643" y="417"/>
                    <a:pt x="643" y="397"/>
                  </a:cubicBezTo>
                  <a:cubicBezTo>
                    <a:pt x="643" y="353"/>
                    <a:pt x="643" y="353"/>
                    <a:pt x="643" y="353"/>
                  </a:cubicBezTo>
                  <a:cubicBezTo>
                    <a:pt x="134" y="353"/>
                    <a:pt x="134" y="353"/>
                    <a:pt x="134" y="353"/>
                  </a:cubicBezTo>
                  <a:cubicBezTo>
                    <a:pt x="101" y="353"/>
                    <a:pt x="101" y="353"/>
                    <a:pt x="101" y="353"/>
                  </a:cubicBezTo>
                  <a:cubicBezTo>
                    <a:pt x="48" y="353"/>
                    <a:pt x="4" y="395"/>
                    <a:pt x="0" y="447"/>
                  </a:cubicBezTo>
                  <a:cubicBezTo>
                    <a:pt x="0" y="282"/>
                    <a:pt x="0" y="282"/>
                    <a:pt x="0" y="282"/>
                  </a:cubicBezTo>
                  <a:cubicBezTo>
                    <a:pt x="1" y="282"/>
                    <a:pt x="1" y="282"/>
                    <a:pt x="1" y="282"/>
                  </a:cubicBezTo>
                  <a:cubicBezTo>
                    <a:pt x="0" y="279"/>
                    <a:pt x="0" y="277"/>
                    <a:pt x="0" y="274"/>
                  </a:cubicBezTo>
                  <a:lnTo>
                    <a:pt x="0" y="154"/>
                  </a:lnTo>
                  <a:close/>
                </a:path>
              </a:pathLst>
            </a:custGeom>
            <a:solidFill>
              <a:schemeClr val="accent4">
                <a:lumMod val="75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47" name="Freeform 3733"/>
            <p:cNvSpPr>
              <a:spLocks/>
            </p:cNvSpPr>
            <p:nvPr/>
          </p:nvSpPr>
          <p:spPr bwMode="auto">
            <a:xfrm>
              <a:off x="6095403" y="3660464"/>
              <a:ext cx="2471300" cy="1261890"/>
            </a:xfrm>
            <a:custGeom>
              <a:avLst/>
              <a:gdLst>
                <a:gd name="T0" fmla="*/ 0 w 876"/>
                <a:gd name="T1" fmla="*/ 154 h 447"/>
                <a:gd name="T2" fmla="*/ 79 w 876"/>
                <a:gd name="T3" fmla="*/ 75 h 447"/>
                <a:gd name="T4" fmla="*/ 643 w 876"/>
                <a:gd name="T5" fmla="*/ 75 h 447"/>
                <a:gd name="T6" fmla="*/ 643 w 876"/>
                <a:gd name="T7" fmla="*/ 25 h 447"/>
                <a:gd name="T8" fmla="*/ 670 w 876"/>
                <a:gd name="T9" fmla="*/ 13 h 447"/>
                <a:gd name="T10" fmla="*/ 862 w 876"/>
                <a:gd name="T11" fmla="*/ 187 h 447"/>
                <a:gd name="T12" fmla="*/ 862 w 876"/>
                <a:gd name="T13" fmla="*/ 235 h 447"/>
                <a:gd name="T14" fmla="*/ 670 w 876"/>
                <a:gd name="T15" fmla="*/ 409 h 447"/>
                <a:gd name="T16" fmla="*/ 643 w 876"/>
                <a:gd name="T17" fmla="*/ 397 h 447"/>
                <a:gd name="T18" fmla="*/ 643 w 876"/>
                <a:gd name="T19" fmla="*/ 353 h 447"/>
                <a:gd name="T20" fmla="*/ 134 w 876"/>
                <a:gd name="T21" fmla="*/ 353 h 447"/>
                <a:gd name="T22" fmla="*/ 101 w 876"/>
                <a:gd name="T23" fmla="*/ 353 h 447"/>
                <a:gd name="T24" fmla="*/ 0 w 876"/>
                <a:gd name="T25" fmla="*/ 447 h 447"/>
                <a:gd name="T26" fmla="*/ 0 w 876"/>
                <a:gd name="T27" fmla="*/ 281 h 447"/>
                <a:gd name="T28" fmla="*/ 1 w 876"/>
                <a:gd name="T29" fmla="*/ 281 h 447"/>
                <a:gd name="T30" fmla="*/ 0 w 876"/>
                <a:gd name="T31" fmla="*/ 274 h 447"/>
                <a:gd name="T32" fmla="*/ 0 w 876"/>
                <a:gd name="T33" fmla="*/ 154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447">
                  <a:moveTo>
                    <a:pt x="0" y="154"/>
                  </a:moveTo>
                  <a:cubicBezTo>
                    <a:pt x="0" y="110"/>
                    <a:pt x="35" y="75"/>
                    <a:pt x="79" y="75"/>
                  </a:cubicBezTo>
                  <a:cubicBezTo>
                    <a:pt x="643" y="75"/>
                    <a:pt x="643" y="75"/>
                    <a:pt x="643" y="75"/>
                  </a:cubicBezTo>
                  <a:cubicBezTo>
                    <a:pt x="643" y="25"/>
                    <a:pt x="643" y="25"/>
                    <a:pt x="643" y="25"/>
                  </a:cubicBezTo>
                  <a:cubicBezTo>
                    <a:pt x="643" y="5"/>
                    <a:pt x="655" y="0"/>
                    <a:pt x="670" y="13"/>
                  </a:cubicBezTo>
                  <a:cubicBezTo>
                    <a:pt x="862" y="187"/>
                    <a:pt x="862" y="187"/>
                    <a:pt x="862" y="187"/>
                  </a:cubicBezTo>
                  <a:cubicBezTo>
                    <a:pt x="876" y="200"/>
                    <a:pt x="876" y="222"/>
                    <a:pt x="862" y="235"/>
                  </a:cubicBezTo>
                  <a:cubicBezTo>
                    <a:pt x="670" y="409"/>
                    <a:pt x="670" y="409"/>
                    <a:pt x="670" y="409"/>
                  </a:cubicBezTo>
                  <a:cubicBezTo>
                    <a:pt x="655" y="422"/>
                    <a:pt x="643" y="417"/>
                    <a:pt x="643" y="397"/>
                  </a:cubicBezTo>
                  <a:cubicBezTo>
                    <a:pt x="643" y="353"/>
                    <a:pt x="643" y="353"/>
                    <a:pt x="643" y="353"/>
                  </a:cubicBezTo>
                  <a:cubicBezTo>
                    <a:pt x="134" y="353"/>
                    <a:pt x="134" y="353"/>
                    <a:pt x="134" y="353"/>
                  </a:cubicBezTo>
                  <a:cubicBezTo>
                    <a:pt x="101" y="353"/>
                    <a:pt x="101" y="353"/>
                    <a:pt x="101" y="353"/>
                  </a:cubicBezTo>
                  <a:cubicBezTo>
                    <a:pt x="48" y="353"/>
                    <a:pt x="4" y="395"/>
                    <a:pt x="0" y="447"/>
                  </a:cubicBezTo>
                  <a:cubicBezTo>
                    <a:pt x="0" y="281"/>
                    <a:pt x="0" y="281"/>
                    <a:pt x="0" y="281"/>
                  </a:cubicBezTo>
                  <a:cubicBezTo>
                    <a:pt x="1" y="281"/>
                    <a:pt x="1" y="281"/>
                    <a:pt x="1" y="281"/>
                  </a:cubicBezTo>
                  <a:cubicBezTo>
                    <a:pt x="0" y="279"/>
                    <a:pt x="0" y="276"/>
                    <a:pt x="0" y="274"/>
                  </a:cubicBezTo>
                  <a:lnTo>
                    <a:pt x="0" y="154"/>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48" name="Oval 3734"/>
            <p:cNvSpPr>
              <a:spLocks noChangeArrowheads="1"/>
            </p:cNvSpPr>
            <p:nvPr/>
          </p:nvSpPr>
          <p:spPr bwMode="auto">
            <a:xfrm>
              <a:off x="7737768" y="3965799"/>
              <a:ext cx="609476" cy="609476"/>
            </a:xfrm>
            <a:prstGeom prst="ellipse">
              <a:avLst/>
            </a:prstGeom>
            <a:solidFill>
              <a:schemeClr val="tx2">
                <a:lumMod val="20000"/>
                <a:lumOff val="8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52" name="Freeform 3738"/>
            <p:cNvSpPr>
              <a:spLocks/>
            </p:cNvSpPr>
            <p:nvPr/>
          </p:nvSpPr>
          <p:spPr bwMode="auto">
            <a:xfrm>
              <a:off x="6095403" y="4649223"/>
              <a:ext cx="2911411" cy="1487312"/>
            </a:xfrm>
            <a:custGeom>
              <a:avLst/>
              <a:gdLst>
                <a:gd name="T0" fmla="*/ 0 w 1032"/>
                <a:gd name="T1" fmla="*/ 181 h 527"/>
                <a:gd name="T2" fmla="*/ 93 w 1032"/>
                <a:gd name="T3" fmla="*/ 88 h 527"/>
                <a:gd name="T4" fmla="*/ 757 w 1032"/>
                <a:gd name="T5" fmla="*/ 88 h 527"/>
                <a:gd name="T6" fmla="*/ 757 w 1032"/>
                <a:gd name="T7" fmla="*/ 30 h 527"/>
                <a:gd name="T8" fmla="*/ 788 w 1032"/>
                <a:gd name="T9" fmla="*/ 16 h 527"/>
                <a:gd name="T10" fmla="*/ 1014 w 1032"/>
                <a:gd name="T11" fmla="*/ 220 h 527"/>
                <a:gd name="T12" fmla="*/ 1014 w 1032"/>
                <a:gd name="T13" fmla="*/ 277 h 527"/>
                <a:gd name="T14" fmla="*/ 788 w 1032"/>
                <a:gd name="T15" fmla="*/ 481 h 527"/>
                <a:gd name="T16" fmla="*/ 757 w 1032"/>
                <a:gd name="T17" fmla="*/ 468 h 527"/>
                <a:gd name="T18" fmla="*/ 757 w 1032"/>
                <a:gd name="T19" fmla="*/ 415 h 527"/>
                <a:gd name="T20" fmla="*/ 157 w 1032"/>
                <a:gd name="T21" fmla="*/ 415 h 527"/>
                <a:gd name="T22" fmla="*/ 119 w 1032"/>
                <a:gd name="T23" fmla="*/ 415 h 527"/>
                <a:gd name="T24" fmla="*/ 0 w 1032"/>
                <a:gd name="T25" fmla="*/ 527 h 527"/>
                <a:gd name="T26" fmla="*/ 0 w 1032"/>
                <a:gd name="T27" fmla="*/ 331 h 527"/>
                <a:gd name="T28" fmla="*/ 1 w 1032"/>
                <a:gd name="T29" fmla="*/ 331 h 527"/>
                <a:gd name="T30" fmla="*/ 0 w 1032"/>
                <a:gd name="T31" fmla="*/ 323 h 527"/>
                <a:gd name="T32" fmla="*/ 0 w 1032"/>
                <a:gd name="T33" fmla="*/ 181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2" h="527">
                  <a:moveTo>
                    <a:pt x="0" y="181"/>
                  </a:moveTo>
                  <a:cubicBezTo>
                    <a:pt x="0" y="130"/>
                    <a:pt x="42" y="88"/>
                    <a:pt x="93" y="88"/>
                  </a:cubicBezTo>
                  <a:cubicBezTo>
                    <a:pt x="757" y="88"/>
                    <a:pt x="757" y="88"/>
                    <a:pt x="757" y="88"/>
                  </a:cubicBezTo>
                  <a:cubicBezTo>
                    <a:pt x="757" y="30"/>
                    <a:pt x="757" y="30"/>
                    <a:pt x="757" y="30"/>
                  </a:cubicBezTo>
                  <a:cubicBezTo>
                    <a:pt x="757" y="7"/>
                    <a:pt x="771" y="0"/>
                    <a:pt x="788" y="16"/>
                  </a:cubicBezTo>
                  <a:cubicBezTo>
                    <a:pt x="1014" y="220"/>
                    <a:pt x="1014" y="220"/>
                    <a:pt x="1014" y="220"/>
                  </a:cubicBezTo>
                  <a:cubicBezTo>
                    <a:pt x="1032" y="236"/>
                    <a:pt x="1032" y="261"/>
                    <a:pt x="1014" y="277"/>
                  </a:cubicBezTo>
                  <a:cubicBezTo>
                    <a:pt x="788" y="481"/>
                    <a:pt x="788" y="481"/>
                    <a:pt x="788" y="481"/>
                  </a:cubicBezTo>
                  <a:cubicBezTo>
                    <a:pt x="771" y="497"/>
                    <a:pt x="757" y="491"/>
                    <a:pt x="757" y="468"/>
                  </a:cubicBezTo>
                  <a:cubicBezTo>
                    <a:pt x="757" y="415"/>
                    <a:pt x="757" y="415"/>
                    <a:pt x="757" y="415"/>
                  </a:cubicBezTo>
                  <a:cubicBezTo>
                    <a:pt x="157" y="415"/>
                    <a:pt x="157" y="415"/>
                    <a:pt x="157" y="415"/>
                  </a:cubicBezTo>
                  <a:cubicBezTo>
                    <a:pt x="119" y="415"/>
                    <a:pt x="119" y="415"/>
                    <a:pt x="119" y="415"/>
                  </a:cubicBezTo>
                  <a:cubicBezTo>
                    <a:pt x="56" y="415"/>
                    <a:pt x="4" y="465"/>
                    <a:pt x="0" y="527"/>
                  </a:cubicBezTo>
                  <a:cubicBezTo>
                    <a:pt x="0" y="331"/>
                    <a:pt x="0" y="331"/>
                    <a:pt x="0" y="331"/>
                  </a:cubicBezTo>
                  <a:cubicBezTo>
                    <a:pt x="1" y="331"/>
                    <a:pt x="1" y="331"/>
                    <a:pt x="1" y="331"/>
                  </a:cubicBezTo>
                  <a:cubicBezTo>
                    <a:pt x="0" y="329"/>
                    <a:pt x="0" y="326"/>
                    <a:pt x="0" y="323"/>
                  </a:cubicBezTo>
                  <a:lnTo>
                    <a:pt x="0" y="181"/>
                  </a:lnTo>
                  <a:close/>
                </a:path>
              </a:pathLst>
            </a:custGeom>
            <a:solidFill>
              <a:schemeClr val="accent2">
                <a:lumMod val="75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53" name="Freeform 3739"/>
            <p:cNvSpPr>
              <a:spLocks/>
            </p:cNvSpPr>
            <p:nvPr/>
          </p:nvSpPr>
          <p:spPr bwMode="auto">
            <a:xfrm>
              <a:off x="6095403" y="4614634"/>
              <a:ext cx="2911411" cy="1487312"/>
            </a:xfrm>
            <a:custGeom>
              <a:avLst/>
              <a:gdLst>
                <a:gd name="T0" fmla="*/ 0 w 1032"/>
                <a:gd name="T1" fmla="*/ 181 h 527"/>
                <a:gd name="T2" fmla="*/ 93 w 1032"/>
                <a:gd name="T3" fmla="*/ 88 h 527"/>
                <a:gd name="T4" fmla="*/ 757 w 1032"/>
                <a:gd name="T5" fmla="*/ 88 h 527"/>
                <a:gd name="T6" fmla="*/ 757 w 1032"/>
                <a:gd name="T7" fmla="*/ 30 h 527"/>
                <a:gd name="T8" fmla="*/ 788 w 1032"/>
                <a:gd name="T9" fmla="*/ 16 h 527"/>
                <a:gd name="T10" fmla="*/ 1014 w 1032"/>
                <a:gd name="T11" fmla="*/ 221 h 527"/>
                <a:gd name="T12" fmla="*/ 1014 w 1032"/>
                <a:gd name="T13" fmla="*/ 277 h 527"/>
                <a:gd name="T14" fmla="*/ 788 w 1032"/>
                <a:gd name="T15" fmla="*/ 482 h 527"/>
                <a:gd name="T16" fmla="*/ 757 w 1032"/>
                <a:gd name="T17" fmla="*/ 468 h 527"/>
                <a:gd name="T18" fmla="*/ 757 w 1032"/>
                <a:gd name="T19" fmla="*/ 416 h 527"/>
                <a:gd name="T20" fmla="*/ 157 w 1032"/>
                <a:gd name="T21" fmla="*/ 416 h 527"/>
                <a:gd name="T22" fmla="*/ 119 w 1032"/>
                <a:gd name="T23" fmla="*/ 416 h 527"/>
                <a:gd name="T24" fmla="*/ 0 w 1032"/>
                <a:gd name="T25" fmla="*/ 527 h 527"/>
                <a:gd name="T26" fmla="*/ 0 w 1032"/>
                <a:gd name="T27" fmla="*/ 332 h 527"/>
                <a:gd name="T28" fmla="*/ 1 w 1032"/>
                <a:gd name="T29" fmla="*/ 332 h 527"/>
                <a:gd name="T30" fmla="*/ 0 w 1032"/>
                <a:gd name="T31" fmla="*/ 323 h 527"/>
                <a:gd name="T32" fmla="*/ 0 w 1032"/>
                <a:gd name="T33" fmla="*/ 181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2" h="527">
                  <a:moveTo>
                    <a:pt x="0" y="181"/>
                  </a:moveTo>
                  <a:cubicBezTo>
                    <a:pt x="0" y="130"/>
                    <a:pt x="42" y="88"/>
                    <a:pt x="93" y="88"/>
                  </a:cubicBezTo>
                  <a:cubicBezTo>
                    <a:pt x="757" y="88"/>
                    <a:pt x="757" y="88"/>
                    <a:pt x="757" y="88"/>
                  </a:cubicBezTo>
                  <a:cubicBezTo>
                    <a:pt x="757" y="30"/>
                    <a:pt x="757" y="30"/>
                    <a:pt x="757" y="30"/>
                  </a:cubicBezTo>
                  <a:cubicBezTo>
                    <a:pt x="757" y="7"/>
                    <a:pt x="771" y="0"/>
                    <a:pt x="788" y="16"/>
                  </a:cubicBezTo>
                  <a:cubicBezTo>
                    <a:pt x="1014" y="221"/>
                    <a:pt x="1014" y="221"/>
                    <a:pt x="1014" y="221"/>
                  </a:cubicBezTo>
                  <a:cubicBezTo>
                    <a:pt x="1032" y="236"/>
                    <a:pt x="1032" y="261"/>
                    <a:pt x="1014" y="277"/>
                  </a:cubicBezTo>
                  <a:cubicBezTo>
                    <a:pt x="788" y="482"/>
                    <a:pt x="788" y="482"/>
                    <a:pt x="788" y="482"/>
                  </a:cubicBezTo>
                  <a:cubicBezTo>
                    <a:pt x="771" y="497"/>
                    <a:pt x="757" y="491"/>
                    <a:pt x="757" y="468"/>
                  </a:cubicBezTo>
                  <a:cubicBezTo>
                    <a:pt x="757" y="416"/>
                    <a:pt x="757" y="416"/>
                    <a:pt x="757" y="416"/>
                  </a:cubicBezTo>
                  <a:cubicBezTo>
                    <a:pt x="157" y="416"/>
                    <a:pt x="157" y="416"/>
                    <a:pt x="157" y="416"/>
                  </a:cubicBezTo>
                  <a:cubicBezTo>
                    <a:pt x="119" y="416"/>
                    <a:pt x="119" y="416"/>
                    <a:pt x="119" y="416"/>
                  </a:cubicBezTo>
                  <a:cubicBezTo>
                    <a:pt x="56" y="416"/>
                    <a:pt x="4" y="465"/>
                    <a:pt x="0" y="527"/>
                  </a:cubicBezTo>
                  <a:cubicBezTo>
                    <a:pt x="0" y="332"/>
                    <a:pt x="0" y="332"/>
                    <a:pt x="0" y="332"/>
                  </a:cubicBezTo>
                  <a:cubicBezTo>
                    <a:pt x="1" y="332"/>
                    <a:pt x="1" y="332"/>
                    <a:pt x="1" y="332"/>
                  </a:cubicBezTo>
                  <a:cubicBezTo>
                    <a:pt x="0" y="329"/>
                    <a:pt x="0" y="326"/>
                    <a:pt x="0" y="323"/>
                  </a:cubicBezTo>
                  <a:lnTo>
                    <a:pt x="0" y="181"/>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54" name="Oval 3740"/>
            <p:cNvSpPr>
              <a:spLocks noChangeArrowheads="1"/>
            </p:cNvSpPr>
            <p:nvPr/>
          </p:nvSpPr>
          <p:spPr bwMode="auto">
            <a:xfrm>
              <a:off x="8031175" y="4976026"/>
              <a:ext cx="716820" cy="716820"/>
            </a:xfrm>
            <a:prstGeom prst="ellipse">
              <a:avLst/>
            </a:prstGeom>
            <a:solidFill>
              <a:schemeClr val="tx2">
                <a:lumMod val="20000"/>
                <a:lumOff val="8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56" name="Freeform 3741"/>
            <p:cNvSpPr>
              <a:spLocks/>
            </p:cNvSpPr>
            <p:nvPr/>
          </p:nvSpPr>
          <p:spPr bwMode="auto">
            <a:xfrm>
              <a:off x="6095403" y="2501148"/>
              <a:ext cx="2911411" cy="1487312"/>
            </a:xfrm>
            <a:custGeom>
              <a:avLst/>
              <a:gdLst>
                <a:gd name="T0" fmla="*/ 0 w 1032"/>
                <a:gd name="T1" fmla="*/ 181 h 527"/>
                <a:gd name="T2" fmla="*/ 93 w 1032"/>
                <a:gd name="T3" fmla="*/ 88 h 527"/>
                <a:gd name="T4" fmla="*/ 757 w 1032"/>
                <a:gd name="T5" fmla="*/ 88 h 527"/>
                <a:gd name="T6" fmla="*/ 757 w 1032"/>
                <a:gd name="T7" fmla="*/ 30 h 527"/>
                <a:gd name="T8" fmla="*/ 788 w 1032"/>
                <a:gd name="T9" fmla="*/ 16 h 527"/>
                <a:gd name="T10" fmla="*/ 1014 w 1032"/>
                <a:gd name="T11" fmla="*/ 221 h 527"/>
                <a:gd name="T12" fmla="*/ 1014 w 1032"/>
                <a:gd name="T13" fmla="*/ 277 h 527"/>
                <a:gd name="T14" fmla="*/ 788 w 1032"/>
                <a:gd name="T15" fmla="*/ 482 h 527"/>
                <a:gd name="T16" fmla="*/ 757 w 1032"/>
                <a:gd name="T17" fmla="*/ 468 h 527"/>
                <a:gd name="T18" fmla="*/ 757 w 1032"/>
                <a:gd name="T19" fmla="*/ 416 h 527"/>
                <a:gd name="T20" fmla="*/ 157 w 1032"/>
                <a:gd name="T21" fmla="*/ 416 h 527"/>
                <a:gd name="T22" fmla="*/ 119 w 1032"/>
                <a:gd name="T23" fmla="*/ 416 h 527"/>
                <a:gd name="T24" fmla="*/ 0 w 1032"/>
                <a:gd name="T25" fmla="*/ 527 h 527"/>
                <a:gd name="T26" fmla="*/ 0 w 1032"/>
                <a:gd name="T27" fmla="*/ 332 h 527"/>
                <a:gd name="T28" fmla="*/ 1 w 1032"/>
                <a:gd name="T29" fmla="*/ 332 h 527"/>
                <a:gd name="T30" fmla="*/ 0 w 1032"/>
                <a:gd name="T31" fmla="*/ 323 h 527"/>
                <a:gd name="T32" fmla="*/ 0 w 1032"/>
                <a:gd name="T33" fmla="*/ 181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2" h="527">
                  <a:moveTo>
                    <a:pt x="0" y="181"/>
                  </a:moveTo>
                  <a:cubicBezTo>
                    <a:pt x="0" y="130"/>
                    <a:pt x="42" y="88"/>
                    <a:pt x="93" y="88"/>
                  </a:cubicBezTo>
                  <a:cubicBezTo>
                    <a:pt x="757" y="88"/>
                    <a:pt x="757" y="88"/>
                    <a:pt x="757" y="88"/>
                  </a:cubicBezTo>
                  <a:cubicBezTo>
                    <a:pt x="757" y="30"/>
                    <a:pt x="757" y="30"/>
                    <a:pt x="757" y="30"/>
                  </a:cubicBezTo>
                  <a:cubicBezTo>
                    <a:pt x="757" y="7"/>
                    <a:pt x="771" y="0"/>
                    <a:pt x="788" y="16"/>
                  </a:cubicBezTo>
                  <a:cubicBezTo>
                    <a:pt x="1014" y="221"/>
                    <a:pt x="1014" y="221"/>
                    <a:pt x="1014" y="221"/>
                  </a:cubicBezTo>
                  <a:cubicBezTo>
                    <a:pt x="1032" y="236"/>
                    <a:pt x="1032" y="261"/>
                    <a:pt x="1014" y="277"/>
                  </a:cubicBezTo>
                  <a:cubicBezTo>
                    <a:pt x="788" y="482"/>
                    <a:pt x="788" y="482"/>
                    <a:pt x="788" y="482"/>
                  </a:cubicBezTo>
                  <a:cubicBezTo>
                    <a:pt x="771" y="497"/>
                    <a:pt x="757" y="491"/>
                    <a:pt x="757" y="468"/>
                  </a:cubicBezTo>
                  <a:cubicBezTo>
                    <a:pt x="757" y="416"/>
                    <a:pt x="757" y="416"/>
                    <a:pt x="757" y="416"/>
                  </a:cubicBezTo>
                  <a:cubicBezTo>
                    <a:pt x="157" y="416"/>
                    <a:pt x="157" y="416"/>
                    <a:pt x="157" y="416"/>
                  </a:cubicBezTo>
                  <a:cubicBezTo>
                    <a:pt x="119" y="416"/>
                    <a:pt x="119" y="416"/>
                    <a:pt x="119" y="416"/>
                  </a:cubicBezTo>
                  <a:cubicBezTo>
                    <a:pt x="56" y="416"/>
                    <a:pt x="4" y="465"/>
                    <a:pt x="0" y="527"/>
                  </a:cubicBezTo>
                  <a:cubicBezTo>
                    <a:pt x="0" y="332"/>
                    <a:pt x="0" y="332"/>
                    <a:pt x="0" y="332"/>
                  </a:cubicBezTo>
                  <a:cubicBezTo>
                    <a:pt x="1" y="332"/>
                    <a:pt x="1" y="332"/>
                    <a:pt x="1" y="332"/>
                  </a:cubicBezTo>
                  <a:cubicBezTo>
                    <a:pt x="0" y="329"/>
                    <a:pt x="0" y="326"/>
                    <a:pt x="0" y="323"/>
                  </a:cubicBezTo>
                  <a:lnTo>
                    <a:pt x="0" y="181"/>
                  </a:ln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57" name="Freeform 3742"/>
            <p:cNvSpPr>
              <a:spLocks/>
            </p:cNvSpPr>
            <p:nvPr/>
          </p:nvSpPr>
          <p:spPr bwMode="auto">
            <a:xfrm>
              <a:off x="6095402" y="2470138"/>
              <a:ext cx="2911411" cy="1484926"/>
            </a:xfrm>
            <a:custGeom>
              <a:avLst/>
              <a:gdLst>
                <a:gd name="T0" fmla="*/ 0 w 1032"/>
                <a:gd name="T1" fmla="*/ 180 h 526"/>
                <a:gd name="T2" fmla="*/ 93 w 1032"/>
                <a:gd name="T3" fmla="*/ 87 h 526"/>
                <a:gd name="T4" fmla="*/ 757 w 1032"/>
                <a:gd name="T5" fmla="*/ 87 h 526"/>
                <a:gd name="T6" fmla="*/ 757 w 1032"/>
                <a:gd name="T7" fmla="*/ 29 h 526"/>
                <a:gd name="T8" fmla="*/ 788 w 1032"/>
                <a:gd name="T9" fmla="*/ 15 h 526"/>
                <a:gd name="T10" fmla="*/ 1014 w 1032"/>
                <a:gd name="T11" fmla="*/ 220 h 526"/>
                <a:gd name="T12" fmla="*/ 1014 w 1032"/>
                <a:gd name="T13" fmla="*/ 276 h 526"/>
                <a:gd name="T14" fmla="*/ 788 w 1032"/>
                <a:gd name="T15" fmla="*/ 481 h 526"/>
                <a:gd name="T16" fmla="*/ 757 w 1032"/>
                <a:gd name="T17" fmla="*/ 467 h 526"/>
                <a:gd name="T18" fmla="*/ 757 w 1032"/>
                <a:gd name="T19" fmla="*/ 415 h 526"/>
                <a:gd name="T20" fmla="*/ 157 w 1032"/>
                <a:gd name="T21" fmla="*/ 415 h 526"/>
                <a:gd name="T22" fmla="*/ 119 w 1032"/>
                <a:gd name="T23" fmla="*/ 415 h 526"/>
                <a:gd name="T24" fmla="*/ 0 w 1032"/>
                <a:gd name="T25" fmla="*/ 526 h 526"/>
                <a:gd name="T26" fmla="*/ 0 w 1032"/>
                <a:gd name="T27" fmla="*/ 331 h 526"/>
                <a:gd name="T28" fmla="*/ 1 w 1032"/>
                <a:gd name="T29" fmla="*/ 331 h 526"/>
                <a:gd name="T30" fmla="*/ 0 w 1032"/>
                <a:gd name="T31" fmla="*/ 322 h 526"/>
                <a:gd name="T32" fmla="*/ 0 w 1032"/>
                <a:gd name="T33" fmla="*/ 180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2" h="526">
                  <a:moveTo>
                    <a:pt x="0" y="180"/>
                  </a:moveTo>
                  <a:cubicBezTo>
                    <a:pt x="0" y="129"/>
                    <a:pt x="42" y="87"/>
                    <a:pt x="93" y="87"/>
                  </a:cubicBezTo>
                  <a:cubicBezTo>
                    <a:pt x="757" y="87"/>
                    <a:pt x="757" y="87"/>
                    <a:pt x="757" y="87"/>
                  </a:cubicBezTo>
                  <a:cubicBezTo>
                    <a:pt x="757" y="29"/>
                    <a:pt x="757" y="29"/>
                    <a:pt x="757" y="29"/>
                  </a:cubicBezTo>
                  <a:cubicBezTo>
                    <a:pt x="757" y="6"/>
                    <a:pt x="771" y="0"/>
                    <a:pt x="788" y="15"/>
                  </a:cubicBezTo>
                  <a:cubicBezTo>
                    <a:pt x="1014" y="220"/>
                    <a:pt x="1014" y="220"/>
                    <a:pt x="1014" y="220"/>
                  </a:cubicBezTo>
                  <a:cubicBezTo>
                    <a:pt x="1032" y="235"/>
                    <a:pt x="1032" y="261"/>
                    <a:pt x="1014" y="276"/>
                  </a:cubicBezTo>
                  <a:cubicBezTo>
                    <a:pt x="788" y="481"/>
                    <a:pt x="788" y="481"/>
                    <a:pt x="788" y="481"/>
                  </a:cubicBezTo>
                  <a:cubicBezTo>
                    <a:pt x="771" y="496"/>
                    <a:pt x="757" y="490"/>
                    <a:pt x="757" y="467"/>
                  </a:cubicBezTo>
                  <a:cubicBezTo>
                    <a:pt x="757" y="415"/>
                    <a:pt x="757" y="415"/>
                    <a:pt x="757" y="415"/>
                  </a:cubicBezTo>
                  <a:cubicBezTo>
                    <a:pt x="157" y="415"/>
                    <a:pt x="157" y="415"/>
                    <a:pt x="157" y="415"/>
                  </a:cubicBezTo>
                  <a:cubicBezTo>
                    <a:pt x="119" y="415"/>
                    <a:pt x="119" y="415"/>
                    <a:pt x="119" y="415"/>
                  </a:cubicBezTo>
                  <a:cubicBezTo>
                    <a:pt x="56" y="415"/>
                    <a:pt x="4" y="464"/>
                    <a:pt x="0" y="526"/>
                  </a:cubicBezTo>
                  <a:cubicBezTo>
                    <a:pt x="0" y="331"/>
                    <a:pt x="0" y="331"/>
                    <a:pt x="0" y="331"/>
                  </a:cubicBezTo>
                  <a:cubicBezTo>
                    <a:pt x="1" y="331"/>
                    <a:pt x="1" y="331"/>
                    <a:pt x="1" y="331"/>
                  </a:cubicBezTo>
                  <a:cubicBezTo>
                    <a:pt x="0" y="328"/>
                    <a:pt x="0" y="325"/>
                    <a:pt x="0" y="322"/>
                  </a:cubicBezTo>
                  <a:lnTo>
                    <a:pt x="0" y="180"/>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58" name="Oval 3743"/>
            <p:cNvSpPr>
              <a:spLocks noChangeArrowheads="1"/>
            </p:cNvSpPr>
            <p:nvPr/>
          </p:nvSpPr>
          <p:spPr bwMode="auto">
            <a:xfrm>
              <a:off x="8031175" y="2827951"/>
              <a:ext cx="716820" cy="716820"/>
            </a:xfrm>
            <a:prstGeom prst="ellipse">
              <a:avLst/>
            </a:prstGeom>
            <a:solidFill>
              <a:schemeClr val="tx2">
                <a:lumMod val="20000"/>
                <a:lumOff val="8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59" name="Oval 3744"/>
            <p:cNvSpPr>
              <a:spLocks noChangeArrowheads="1"/>
            </p:cNvSpPr>
            <p:nvPr/>
          </p:nvSpPr>
          <p:spPr bwMode="auto">
            <a:xfrm>
              <a:off x="4294407" y="2573904"/>
              <a:ext cx="53672" cy="57250"/>
            </a:xfrm>
            <a:prstGeom prst="ellipse">
              <a:avLst/>
            </a:pr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60" name="Oval 3745"/>
            <p:cNvSpPr>
              <a:spLocks noChangeArrowheads="1"/>
            </p:cNvSpPr>
            <p:nvPr/>
          </p:nvSpPr>
          <p:spPr bwMode="auto">
            <a:xfrm>
              <a:off x="4283673" y="2464174"/>
              <a:ext cx="39360" cy="39360"/>
            </a:xfrm>
            <a:prstGeom prst="ellipse">
              <a:avLst/>
            </a:pr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61" name="Oval 3746"/>
            <p:cNvSpPr>
              <a:spLocks noChangeArrowheads="1"/>
            </p:cNvSpPr>
            <p:nvPr/>
          </p:nvSpPr>
          <p:spPr bwMode="auto">
            <a:xfrm>
              <a:off x="4302756" y="2391419"/>
              <a:ext cx="22662" cy="22662"/>
            </a:xfrm>
            <a:prstGeom prst="ellipse">
              <a:avLst/>
            </a:pr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62" name="Freeform 3747"/>
            <p:cNvSpPr>
              <a:spLocks noEditPoints="1"/>
            </p:cNvSpPr>
            <p:nvPr/>
          </p:nvSpPr>
          <p:spPr bwMode="auto">
            <a:xfrm>
              <a:off x="4156053" y="2377106"/>
              <a:ext cx="307720" cy="471121"/>
            </a:xfrm>
            <a:custGeom>
              <a:avLst/>
              <a:gdLst>
                <a:gd name="T0" fmla="*/ 75 w 109"/>
                <a:gd name="T1" fmla="*/ 61 h 167"/>
                <a:gd name="T2" fmla="*/ 75 w 109"/>
                <a:gd name="T3" fmla="*/ 10 h 167"/>
                <a:gd name="T4" fmla="*/ 75 w 109"/>
                <a:gd name="T5" fmla="*/ 10 h 167"/>
                <a:gd name="T6" fmla="*/ 76 w 109"/>
                <a:gd name="T7" fmla="*/ 9 h 167"/>
                <a:gd name="T8" fmla="*/ 76 w 109"/>
                <a:gd name="T9" fmla="*/ 1 h 167"/>
                <a:gd name="T10" fmla="*/ 75 w 109"/>
                <a:gd name="T11" fmla="*/ 0 h 167"/>
                <a:gd name="T12" fmla="*/ 74 w 109"/>
                <a:gd name="T13" fmla="*/ 0 h 167"/>
                <a:gd name="T14" fmla="*/ 35 w 109"/>
                <a:gd name="T15" fmla="*/ 0 h 167"/>
                <a:gd name="T16" fmla="*/ 34 w 109"/>
                <a:gd name="T17" fmla="*/ 0 h 167"/>
                <a:gd name="T18" fmla="*/ 33 w 109"/>
                <a:gd name="T19" fmla="*/ 1 h 167"/>
                <a:gd name="T20" fmla="*/ 33 w 109"/>
                <a:gd name="T21" fmla="*/ 9 h 167"/>
                <a:gd name="T22" fmla="*/ 34 w 109"/>
                <a:gd name="T23" fmla="*/ 10 h 167"/>
                <a:gd name="T24" fmla="*/ 35 w 109"/>
                <a:gd name="T25" fmla="*/ 10 h 167"/>
                <a:gd name="T26" fmla="*/ 35 w 109"/>
                <a:gd name="T27" fmla="*/ 61 h 167"/>
                <a:gd name="T28" fmla="*/ 0 w 109"/>
                <a:gd name="T29" fmla="*/ 112 h 167"/>
                <a:gd name="T30" fmla="*/ 55 w 109"/>
                <a:gd name="T31" fmla="*/ 167 h 167"/>
                <a:gd name="T32" fmla="*/ 109 w 109"/>
                <a:gd name="T33" fmla="*/ 112 h 167"/>
                <a:gd name="T34" fmla="*/ 75 w 109"/>
                <a:gd name="T35" fmla="*/ 61 h 167"/>
                <a:gd name="T36" fmla="*/ 42 w 109"/>
                <a:gd name="T37" fmla="*/ 138 h 167"/>
                <a:gd name="T38" fmla="*/ 35 w 109"/>
                <a:gd name="T39" fmla="*/ 131 h 167"/>
                <a:gd name="T40" fmla="*/ 42 w 109"/>
                <a:gd name="T41" fmla="*/ 124 h 167"/>
                <a:gd name="T42" fmla="*/ 49 w 109"/>
                <a:gd name="T43" fmla="*/ 131 h 167"/>
                <a:gd name="T44" fmla="*/ 42 w 109"/>
                <a:gd name="T45" fmla="*/ 138 h 167"/>
                <a:gd name="T46" fmla="*/ 47 w 109"/>
                <a:gd name="T47" fmla="*/ 108 h 167"/>
                <a:gd name="T48" fmla="*/ 51 w 109"/>
                <a:gd name="T49" fmla="*/ 104 h 167"/>
                <a:gd name="T50" fmla="*/ 55 w 109"/>
                <a:gd name="T51" fmla="*/ 108 h 167"/>
                <a:gd name="T52" fmla="*/ 51 w 109"/>
                <a:gd name="T53" fmla="*/ 112 h 167"/>
                <a:gd name="T54" fmla="*/ 47 w 109"/>
                <a:gd name="T55" fmla="*/ 108 h 167"/>
                <a:gd name="T56" fmla="*/ 59 w 109"/>
                <a:gd name="T57" fmla="*/ 155 h 167"/>
                <a:gd name="T58" fmla="*/ 52 w 109"/>
                <a:gd name="T59" fmla="*/ 148 h 167"/>
                <a:gd name="T60" fmla="*/ 59 w 109"/>
                <a:gd name="T61" fmla="*/ 141 h 167"/>
                <a:gd name="T62" fmla="*/ 66 w 109"/>
                <a:gd name="T63" fmla="*/ 148 h 167"/>
                <a:gd name="T64" fmla="*/ 59 w 109"/>
                <a:gd name="T65" fmla="*/ 155 h 167"/>
                <a:gd name="T66" fmla="*/ 70 w 109"/>
                <a:gd name="T67" fmla="*/ 110 h 167"/>
                <a:gd name="T68" fmla="*/ 66 w 109"/>
                <a:gd name="T69" fmla="*/ 106 h 167"/>
                <a:gd name="T70" fmla="*/ 70 w 109"/>
                <a:gd name="T71" fmla="*/ 102 h 167"/>
                <a:gd name="T72" fmla="*/ 74 w 109"/>
                <a:gd name="T73" fmla="*/ 106 h 167"/>
                <a:gd name="T74" fmla="*/ 70 w 109"/>
                <a:gd name="T75" fmla="*/ 110 h 167"/>
                <a:gd name="T76" fmla="*/ 9 w 109"/>
                <a:gd name="T77" fmla="*/ 97 h 167"/>
                <a:gd name="T78" fmla="*/ 41 w 109"/>
                <a:gd name="T79" fmla="*/ 66 h 167"/>
                <a:gd name="T80" fmla="*/ 41 w 109"/>
                <a:gd name="T81" fmla="*/ 5 h 167"/>
                <a:gd name="T82" fmla="*/ 42 w 109"/>
                <a:gd name="T83" fmla="*/ 5 h 167"/>
                <a:gd name="T84" fmla="*/ 68 w 109"/>
                <a:gd name="T85" fmla="*/ 5 h 167"/>
                <a:gd name="T86" fmla="*/ 68 w 109"/>
                <a:gd name="T87" fmla="*/ 5 h 167"/>
                <a:gd name="T88" fmla="*/ 68 w 109"/>
                <a:gd name="T89" fmla="*/ 66 h 167"/>
                <a:gd name="T90" fmla="*/ 100 w 109"/>
                <a:gd name="T91" fmla="*/ 97 h 167"/>
                <a:gd name="T92" fmla="*/ 9 w 109"/>
                <a:gd name="T93" fmla="*/ 9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9" h="167">
                  <a:moveTo>
                    <a:pt x="75" y="61"/>
                  </a:moveTo>
                  <a:cubicBezTo>
                    <a:pt x="75" y="10"/>
                    <a:pt x="75" y="10"/>
                    <a:pt x="75" y="10"/>
                  </a:cubicBezTo>
                  <a:cubicBezTo>
                    <a:pt x="75" y="10"/>
                    <a:pt x="75" y="10"/>
                    <a:pt x="75" y="10"/>
                  </a:cubicBezTo>
                  <a:cubicBezTo>
                    <a:pt x="76" y="10"/>
                    <a:pt x="76" y="10"/>
                    <a:pt x="76" y="9"/>
                  </a:cubicBezTo>
                  <a:cubicBezTo>
                    <a:pt x="76" y="1"/>
                    <a:pt x="76" y="1"/>
                    <a:pt x="76" y="1"/>
                  </a:cubicBezTo>
                  <a:cubicBezTo>
                    <a:pt x="76" y="0"/>
                    <a:pt x="76" y="0"/>
                    <a:pt x="75" y="0"/>
                  </a:cubicBezTo>
                  <a:cubicBezTo>
                    <a:pt x="74" y="0"/>
                    <a:pt x="74" y="0"/>
                    <a:pt x="74" y="0"/>
                  </a:cubicBezTo>
                  <a:cubicBezTo>
                    <a:pt x="35" y="0"/>
                    <a:pt x="35" y="0"/>
                    <a:pt x="35" y="0"/>
                  </a:cubicBezTo>
                  <a:cubicBezTo>
                    <a:pt x="34" y="0"/>
                    <a:pt x="34" y="0"/>
                    <a:pt x="34" y="0"/>
                  </a:cubicBezTo>
                  <a:cubicBezTo>
                    <a:pt x="34" y="0"/>
                    <a:pt x="33" y="0"/>
                    <a:pt x="33" y="1"/>
                  </a:cubicBezTo>
                  <a:cubicBezTo>
                    <a:pt x="33" y="9"/>
                    <a:pt x="33" y="9"/>
                    <a:pt x="33" y="9"/>
                  </a:cubicBezTo>
                  <a:cubicBezTo>
                    <a:pt x="33" y="10"/>
                    <a:pt x="34" y="10"/>
                    <a:pt x="34" y="10"/>
                  </a:cubicBezTo>
                  <a:cubicBezTo>
                    <a:pt x="35" y="10"/>
                    <a:pt x="35" y="10"/>
                    <a:pt x="35" y="10"/>
                  </a:cubicBezTo>
                  <a:cubicBezTo>
                    <a:pt x="35" y="61"/>
                    <a:pt x="35" y="61"/>
                    <a:pt x="35" y="61"/>
                  </a:cubicBezTo>
                  <a:cubicBezTo>
                    <a:pt x="15" y="69"/>
                    <a:pt x="0" y="89"/>
                    <a:pt x="0" y="112"/>
                  </a:cubicBezTo>
                  <a:cubicBezTo>
                    <a:pt x="0" y="142"/>
                    <a:pt x="25" y="167"/>
                    <a:pt x="55" y="167"/>
                  </a:cubicBezTo>
                  <a:cubicBezTo>
                    <a:pt x="85" y="167"/>
                    <a:pt x="109" y="142"/>
                    <a:pt x="109" y="112"/>
                  </a:cubicBezTo>
                  <a:cubicBezTo>
                    <a:pt x="109" y="89"/>
                    <a:pt x="95" y="69"/>
                    <a:pt x="75" y="61"/>
                  </a:cubicBezTo>
                  <a:close/>
                  <a:moveTo>
                    <a:pt x="42" y="138"/>
                  </a:moveTo>
                  <a:cubicBezTo>
                    <a:pt x="38" y="138"/>
                    <a:pt x="35" y="135"/>
                    <a:pt x="35" y="131"/>
                  </a:cubicBezTo>
                  <a:cubicBezTo>
                    <a:pt x="35" y="127"/>
                    <a:pt x="38" y="124"/>
                    <a:pt x="42" y="124"/>
                  </a:cubicBezTo>
                  <a:cubicBezTo>
                    <a:pt x="46" y="124"/>
                    <a:pt x="49" y="127"/>
                    <a:pt x="49" y="131"/>
                  </a:cubicBezTo>
                  <a:cubicBezTo>
                    <a:pt x="49" y="135"/>
                    <a:pt x="46" y="138"/>
                    <a:pt x="42" y="138"/>
                  </a:cubicBezTo>
                  <a:close/>
                  <a:moveTo>
                    <a:pt x="47" y="108"/>
                  </a:moveTo>
                  <a:cubicBezTo>
                    <a:pt x="47" y="106"/>
                    <a:pt x="48" y="104"/>
                    <a:pt x="51" y="104"/>
                  </a:cubicBezTo>
                  <a:cubicBezTo>
                    <a:pt x="53" y="104"/>
                    <a:pt x="55" y="106"/>
                    <a:pt x="55" y="108"/>
                  </a:cubicBezTo>
                  <a:cubicBezTo>
                    <a:pt x="55" y="110"/>
                    <a:pt x="53" y="112"/>
                    <a:pt x="51" y="112"/>
                  </a:cubicBezTo>
                  <a:cubicBezTo>
                    <a:pt x="48" y="112"/>
                    <a:pt x="47" y="110"/>
                    <a:pt x="47" y="108"/>
                  </a:cubicBezTo>
                  <a:close/>
                  <a:moveTo>
                    <a:pt x="59" y="155"/>
                  </a:moveTo>
                  <a:cubicBezTo>
                    <a:pt x="55" y="155"/>
                    <a:pt x="52" y="151"/>
                    <a:pt x="52" y="148"/>
                  </a:cubicBezTo>
                  <a:cubicBezTo>
                    <a:pt x="52" y="144"/>
                    <a:pt x="55" y="141"/>
                    <a:pt x="59" y="141"/>
                  </a:cubicBezTo>
                  <a:cubicBezTo>
                    <a:pt x="63" y="141"/>
                    <a:pt x="66" y="144"/>
                    <a:pt x="66" y="148"/>
                  </a:cubicBezTo>
                  <a:cubicBezTo>
                    <a:pt x="66" y="151"/>
                    <a:pt x="63" y="155"/>
                    <a:pt x="59" y="155"/>
                  </a:cubicBezTo>
                  <a:close/>
                  <a:moveTo>
                    <a:pt x="70" y="110"/>
                  </a:moveTo>
                  <a:cubicBezTo>
                    <a:pt x="68" y="110"/>
                    <a:pt x="66" y="108"/>
                    <a:pt x="66" y="106"/>
                  </a:cubicBezTo>
                  <a:cubicBezTo>
                    <a:pt x="66" y="104"/>
                    <a:pt x="68" y="102"/>
                    <a:pt x="70" y="102"/>
                  </a:cubicBezTo>
                  <a:cubicBezTo>
                    <a:pt x="72" y="102"/>
                    <a:pt x="74" y="104"/>
                    <a:pt x="74" y="106"/>
                  </a:cubicBezTo>
                  <a:cubicBezTo>
                    <a:pt x="74" y="108"/>
                    <a:pt x="72" y="110"/>
                    <a:pt x="70" y="110"/>
                  </a:cubicBezTo>
                  <a:close/>
                  <a:moveTo>
                    <a:pt x="9" y="97"/>
                  </a:moveTo>
                  <a:cubicBezTo>
                    <a:pt x="14" y="82"/>
                    <a:pt x="26" y="70"/>
                    <a:pt x="41" y="66"/>
                  </a:cubicBezTo>
                  <a:cubicBezTo>
                    <a:pt x="41" y="5"/>
                    <a:pt x="41" y="5"/>
                    <a:pt x="41" y="5"/>
                  </a:cubicBezTo>
                  <a:cubicBezTo>
                    <a:pt x="41" y="5"/>
                    <a:pt x="41" y="5"/>
                    <a:pt x="42" y="5"/>
                  </a:cubicBezTo>
                  <a:cubicBezTo>
                    <a:pt x="68" y="5"/>
                    <a:pt x="68" y="5"/>
                    <a:pt x="68" y="5"/>
                  </a:cubicBezTo>
                  <a:cubicBezTo>
                    <a:pt x="68" y="5"/>
                    <a:pt x="68" y="5"/>
                    <a:pt x="68" y="5"/>
                  </a:cubicBezTo>
                  <a:cubicBezTo>
                    <a:pt x="68" y="66"/>
                    <a:pt x="68" y="66"/>
                    <a:pt x="68" y="66"/>
                  </a:cubicBezTo>
                  <a:cubicBezTo>
                    <a:pt x="83" y="70"/>
                    <a:pt x="95" y="82"/>
                    <a:pt x="100" y="97"/>
                  </a:cubicBezTo>
                  <a:lnTo>
                    <a:pt x="9" y="97"/>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63" name="Freeform 3748"/>
            <p:cNvSpPr>
              <a:spLocks/>
            </p:cNvSpPr>
            <p:nvPr/>
          </p:nvSpPr>
          <p:spPr bwMode="auto">
            <a:xfrm>
              <a:off x="8386604" y="5207412"/>
              <a:ext cx="103766" cy="104959"/>
            </a:xfrm>
            <a:custGeom>
              <a:avLst/>
              <a:gdLst>
                <a:gd name="T0" fmla="*/ 34 w 37"/>
                <a:gd name="T1" fmla="*/ 37 h 37"/>
                <a:gd name="T2" fmla="*/ 32 w 37"/>
                <a:gd name="T3" fmla="*/ 34 h 37"/>
                <a:gd name="T4" fmla="*/ 3 w 37"/>
                <a:gd name="T5" fmla="*/ 5 h 37"/>
                <a:gd name="T6" fmla="*/ 0 w 37"/>
                <a:gd name="T7" fmla="*/ 3 h 37"/>
                <a:gd name="T8" fmla="*/ 3 w 37"/>
                <a:gd name="T9" fmla="*/ 0 h 37"/>
                <a:gd name="T10" fmla="*/ 37 w 37"/>
                <a:gd name="T11" fmla="*/ 34 h 37"/>
                <a:gd name="T12" fmla="*/ 34 w 37"/>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37" h="37">
                  <a:moveTo>
                    <a:pt x="34" y="37"/>
                  </a:moveTo>
                  <a:cubicBezTo>
                    <a:pt x="33" y="37"/>
                    <a:pt x="32" y="35"/>
                    <a:pt x="32" y="34"/>
                  </a:cubicBezTo>
                  <a:cubicBezTo>
                    <a:pt x="32" y="18"/>
                    <a:pt x="19" y="5"/>
                    <a:pt x="3" y="5"/>
                  </a:cubicBezTo>
                  <a:cubicBezTo>
                    <a:pt x="1" y="5"/>
                    <a:pt x="0" y="4"/>
                    <a:pt x="0" y="3"/>
                  </a:cubicBezTo>
                  <a:cubicBezTo>
                    <a:pt x="0" y="1"/>
                    <a:pt x="1" y="0"/>
                    <a:pt x="3" y="0"/>
                  </a:cubicBezTo>
                  <a:cubicBezTo>
                    <a:pt x="21" y="0"/>
                    <a:pt x="37" y="15"/>
                    <a:pt x="37" y="34"/>
                  </a:cubicBezTo>
                  <a:cubicBezTo>
                    <a:pt x="37" y="35"/>
                    <a:pt x="36" y="37"/>
                    <a:pt x="34" y="37"/>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64" name="Freeform 3749"/>
            <p:cNvSpPr>
              <a:spLocks/>
            </p:cNvSpPr>
            <p:nvPr/>
          </p:nvSpPr>
          <p:spPr bwMode="auto">
            <a:xfrm>
              <a:off x="8411651" y="5360079"/>
              <a:ext cx="31011" cy="132391"/>
            </a:xfrm>
            <a:custGeom>
              <a:avLst/>
              <a:gdLst>
                <a:gd name="T0" fmla="*/ 10 w 26"/>
                <a:gd name="T1" fmla="*/ 111 h 111"/>
                <a:gd name="T2" fmla="*/ 0 w 26"/>
                <a:gd name="T3" fmla="*/ 111 h 111"/>
                <a:gd name="T4" fmla="*/ 17 w 26"/>
                <a:gd name="T5" fmla="*/ 0 h 111"/>
                <a:gd name="T6" fmla="*/ 26 w 26"/>
                <a:gd name="T7" fmla="*/ 2 h 111"/>
                <a:gd name="T8" fmla="*/ 10 w 26"/>
                <a:gd name="T9" fmla="*/ 111 h 111"/>
                <a:gd name="T10" fmla="*/ 10 w 26"/>
                <a:gd name="T11" fmla="*/ 111 h 111"/>
              </a:gdLst>
              <a:ahLst/>
              <a:cxnLst>
                <a:cxn ang="0">
                  <a:pos x="T0" y="T1"/>
                </a:cxn>
                <a:cxn ang="0">
                  <a:pos x="T2" y="T3"/>
                </a:cxn>
                <a:cxn ang="0">
                  <a:pos x="T4" y="T5"/>
                </a:cxn>
                <a:cxn ang="0">
                  <a:pos x="T6" y="T7"/>
                </a:cxn>
                <a:cxn ang="0">
                  <a:pos x="T8" y="T9"/>
                </a:cxn>
                <a:cxn ang="0">
                  <a:pos x="T10" y="T11"/>
                </a:cxn>
              </a:cxnLst>
              <a:rect l="0" t="0" r="r" b="b"/>
              <a:pathLst>
                <a:path w="26" h="111">
                  <a:moveTo>
                    <a:pt x="10" y="111"/>
                  </a:moveTo>
                  <a:lnTo>
                    <a:pt x="0" y="111"/>
                  </a:lnTo>
                  <a:lnTo>
                    <a:pt x="17" y="0"/>
                  </a:lnTo>
                  <a:lnTo>
                    <a:pt x="26" y="2"/>
                  </a:lnTo>
                  <a:lnTo>
                    <a:pt x="10" y="111"/>
                  </a:lnTo>
                  <a:lnTo>
                    <a:pt x="10" y="111"/>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65" name="Freeform 3750"/>
            <p:cNvSpPr>
              <a:spLocks/>
            </p:cNvSpPr>
            <p:nvPr/>
          </p:nvSpPr>
          <p:spPr bwMode="auto">
            <a:xfrm>
              <a:off x="8343666" y="5360079"/>
              <a:ext cx="34589" cy="132391"/>
            </a:xfrm>
            <a:custGeom>
              <a:avLst/>
              <a:gdLst>
                <a:gd name="T0" fmla="*/ 19 w 29"/>
                <a:gd name="T1" fmla="*/ 111 h 111"/>
                <a:gd name="T2" fmla="*/ 0 w 29"/>
                <a:gd name="T3" fmla="*/ 2 h 111"/>
                <a:gd name="T4" fmla="*/ 10 w 29"/>
                <a:gd name="T5" fmla="*/ 0 h 111"/>
                <a:gd name="T6" fmla="*/ 29 w 29"/>
                <a:gd name="T7" fmla="*/ 111 h 111"/>
                <a:gd name="T8" fmla="*/ 19 w 29"/>
                <a:gd name="T9" fmla="*/ 111 h 111"/>
                <a:gd name="T10" fmla="*/ 19 w 29"/>
                <a:gd name="T11" fmla="*/ 111 h 111"/>
              </a:gdLst>
              <a:ahLst/>
              <a:cxnLst>
                <a:cxn ang="0">
                  <a:pos x="T0" y="T1"/>
                </a:cxn>
                <a:cxn ang="0">
                  <a:pos x="T2" y="T3"/>
                </a:cxn>
                <a:cxn ang="0">
                  <a:pos x="T4" y="T5"/>
                </a:cxn>
                <a:cxn ang="0">
                  <a:pos x="T6" y="T7"/>
                </a:cxn>
                <a:cxn ang="0">
                  <a:pos x="T8" y="T9"/>
                </a:cxn>
                <a:cxn ang="0">
                  <a:pos x="T10" y="T11"/>
                </a:cxn>
              </a:cxnLst>
              <a:rect l="0" t="0" r="r" b="b"/>
              <a:pathLst>
                <a:path w="29" h="111">
                  <a:moveTo>
                    <a:pt x="19" y="111"/>
                  </a:moveTo>
                  <a:lnTo>
                    <a:pt x="0" y="2"/>
                  </a:lnTo>
                  <a:lnTo>
                    <a:pt x="10" y="0"/>
                  </a:lnTo>
                  <a:lnTo>
                    <a:pt x="29" y="111"/>
                  </a:lnTo>
                  <a:lnTo>
                    <a:pt x="19" y="111"/>
                  </a:lnTo>
                  <a:lnTo>
                    <a:pt x="19" y="111"/>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66" name="Freeform 3751"/>
            <p:cNvSpPr>
              <a:spLocks/>
            </p:cNvSpPr>
            <p:nvPr/>
          </p:nvSpPr>
          <p:spPr bwMode="auto">
            <a:xfrm>
              <a:off x="8353208" y="5362465"/>
              <a:ext cx="84683" cy="17891"/>
            </a:xfrm>
            <a:custGeom>
              <a:avLst/>
              <a:gdLst>
                <a:gd name="T0" fmla="*/ 30 w 30"/>
                <a:gd name="T1" fmla="*/ 6 h 6"/>
                <a:gd name="T2" fmla="*/ 27 w 30"/>
                <a:gd name="T3" fmla="*/ 3 h 6"/>
                <a:gd name="T4" fmla="*/ 26 w 30"/>
                <a:gd name="T5" fmla="*/ 2 h 6"/>
                <a:gd name="T6" fmla="*/ 25 w 30"/>
                <a:gd name="T7" fmla="*/ 3 h 6"/>
                <a:gd name="T8" fmla="*/ 23 w 30"/>
                <a:gd name="T9" fmla="*/ 6 h 6"/>
                <a:gd name="T10" fmla="*/ 20 w 30"/>
                <a:gd name="T11" fmla="*/ 3 h 6"/>
                <a:gd name="T12" fmla="*/ 19 w 30"/>
                <a:gd name="T13" fmla="*/ 2 h 6"/>
                <a:gd name="T14" fmla="*/ 18 w 30"/>
                <a:gd name="T15" fmla="*/ 3 h 6"/>
                <a:gd name="T16" fmla="*/ 15 w 30"/>
                <a:gd name="T17" fmla="*/ 6 h 6"/>
                <a:gd name="T18" fmla="*/ 12 w 30"/>
                <a:gd name="T19" fmla="*/ 3 h 6"/>
                <a:gd name="T20" fmla="*/ 11 w 30"/>
                <a:gd name="T21" fmla="*/ 2 h 6"/>
                <a:gd name="T22" fmla="*/ 10 w 30"/>
                <a:gd name="T23" fmla="*/ 3 h 6"/>
                <a:gd name="T24" fmla="*/ 8 w 30"/>
                <a:gd name="T25" fmla="*/ 6 h 6"/>
                <a:gd name="T26" fmla="*/ 5 w 30"/>
                <a:gd name="T27" fmla="*/ 3 h 6"/>
                <a:gd name="T28" fmla="*/ 4 w 30"/>
                <a:gd name="T29" fmla="*/ 2 h 6"/>
                <a:gd name="T30" fmla="*/ 3 w 30"/>
                <a:gd name="T31" fmla="*/ 3 h 6"/>
                <a:gd name="T32" fmla="*/ 0 w 30"/>
                <a:gd name="T33" fmla="*/ 6 h 6"/>
                <a:gd name="T34" fmla="*/ 0 w 30"/>
                <a:gd name="T35" fmla="*/ 4 h 6"/>
                <a:gd name="T36" fmla="*/ 1 w 30"/>
                <a:gd name="T37" fmla="*/ 2 h 6"/>
                <a:gd name="T38" fmla="*/ 4 w 30"/>
                <a:gd name="T39" fmla="*/ 0 h 6"/>
                <a:gd name="T40" fmla="*/ 7 w 30"/>
                <a:gd name="T41" fmla="*/ 2 h 6"/>
                <a:gd name="T42" fmla="*/ 8 w 30"/>
                <a:gd name="T43" fmla="*/ 4 h 6"/>
                <a:gd name="T44" fmla="*/ 9 w 30"/>
                <a:gd name="T45" fmla="*/ 2 h 6"/>
                <a:gd name="T46" fmla="*/ 11 w 30"/>
                <a:gd name="T47" fmla="*/ 0 h 6"/>
                <a:gd name="T48" fmla="*/ 14 w 30"/>
                <a:gd name="T49" fmla="*/ 2 h 6"/>
                <a:gd name="T50" fmla="*/ 15 w 30"/>
                <a:gd name="T51" fmla="*/ 4 h 6"/>
                <a:gd name="T52" fmla="*/ 16 w 30"/>
                <a:gd name="T53" fmla="*/ 2 h 6"/>
                <a:gd name="T54" fmla="*/ 19 w 30"/>
                <a:gd name="T55" fmla="*/ 0 h 6"/>
                <a:gd name="T56" fmla="*/ 22 w 30"/>
                <a:gd name="T57" fmla="*/ 2 h 6"/>
                <a:gd name="T58" fmla="*/ 23 w 30"/>
                <a:gd name="T59" fmla="*/ 4 h 6"/>
                <a:gd name="T60" fmla="*/ 23 w 30"/>
                <a:gd name="T61" fmla="*/ 2 h 6"/>
                <a:gd name="T62" fmla="*/ 26 w 30"/>
                <a:gd name="T63" fmla="*/ 0 h 6"/>
                <a:gd name="T64" fmla="*/ 29 w 30"/>
                <a:gd name="T65" fmla="*/ 2 h 6"/>
                <a:gd name="T66" fmla="*/ 30 w 30"/>
                <a:gd name="T67" fmla="*/ 4 h 6"/>
                <a:gd name="T68" fmla="*/ 30 w 30"/>
                <a:gd name="T6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6">
                  <a:moveTo>
                    <a:pt x="30" y="6"/>
                  </a:moveTo>
                  <a:cubicBezTo>
                    <a:pt x="28" y="6"/>
                    <a:pt x="28" y="4"/>
                    <a:pt x="27" y="3"/>
                  </a:cubicBezTo>
                  <a:cubicBezTo>
                    <a:pt x="27" y="3"/>
                    <a:pt x="27" y="2"/>
                    <a:pt x="26" y="2"/>
                  </a:cubicBezTo>
                  <a:cubicBezTo>
                    <a:pt x="26" y="2"/>
                    <a:pt x="26" y="3"/>
                    <a:pt x="25" y="3"/>
                  </a:cubicBezTo>
                  <a:cubicBezTo>
                    <a:pt x="25" y="4"/>
                    <a:pt x="24" y="6"/>
                    <a:pt x="23" y="6"/>
                  </a:cubicBezTo>
                  <a:cubicBezTo>
                    <a:pt x="21" y="6"/>
                    <a:pt x="20" y="4"/>
                    <a:pt x="20" y="3"/>
                  </a:cubicBezTo>
                  <a:cubicBezTo>
                    <a:pt x="20" y="3"/>
                    <a:pt x="19" y="2"/>
                    <a:pt x="19" y="2"/>
                  </a:cubicBezTo>
                  <a:cubicBezTo>
                    <a:pt x="19" y="2"/>
                    <a:pt x="18" y="3"/>
                    <a:pt x="18" y="3"/>
                  </a:cubicBezTo>
                  <a:cubicBezTo>
                    <a:pt x="17" y="4"/>
                    <a:pt x="17" y="6"/>
                    <a:pt x="15" y="6"/>
                  </a:cubicBezTo>
                  <a:cubicBezTo>
                    <a:pt x="13" y="6"/>
                    <a:pt x="13" y="4"/>
                    <a:pt x="12" y="3"/>
                  </a:cubicBezTo>
                  <a:cubicBezTo>
                    <a:pt x="12" y="3"/>
                    <a:pt x="12" y="2"/>
                    <a:pt x="11" y="2"/>
                  </a:cubicBezTo>
                  <a:cubicBezTo>
                    <a:pt x="11" y="2"/>
                    <a:pt x="11" y="3"/>
                    <a:pt x="10" y="3"/>
                  </a:cubicBezTo>
                  <a:cubicBezTo>
                    <a:pt x="10" y="4"/>
                    <a:pt x="9" y="6"/>
                    <a:pt x="8" y="6"/>
                  </a:cubicBezTo>
                  <a:cubicBezTo>
                    <a:pt x="6" y="6"/>
                    <a:pt x="5" y="4"/>
                    <a:pt x="5" y="3"/>
                  </a:cubicBezTo>
                  <a:cubicBezTo>
                    <a:pt x="5" y="3"/>
                    <a:pt x="4" y="2"/>
                    <a:pt x="4" y="2"/>
                  </a:cubicBezTo>
                  <a:cubicBezTo>
                    <a:pt x="4" y="2"/>
                    <a:pt x="3" y="3"/>
                    <a:pt x="3" y="3"/>
                  </a:cubicBezTo>
                  <a:cubicBezTo>
                    <a:pt x="2" y="4"/>
                    <a:pt x="2" y="6"/>
                    <a:pt x="0" y="6"/>
                  </a:cubicBezTo>
                  <a:cubicBezTo>
                    <a:pt x="0" y="4"/>
                    <a:pt x="0" y="4"/>
                    <a:pt x="0" y="4"/>
                  </a:cubicBezTo>
                  <a:cubicBezTo>
                    <a:pt x="0" y="4"/>
                    <a:pt x="1" y="3"/>
                    <a:pt x="1" y="2"/>
                  </a:cubicBezTo>
                  <a:cubicBezTo>
                    <a:pt x="2" y="1"/>
                    <a:pt x="2" y="0"/>
                    <a:pt x="4" y="0"/>
                  </a:cubicBezTo>
                  <a:cubicBezTo>
                    <a:pt x="6" y="0"/>
                    <a:pt x="6" y="1"/>
                    <a:pt x="7" y="2"/>
                  </a:cubicBezTo>
                  <a:cubicBezTo>
                    <a:pt x="7" y="3"/>
                    <a:pt x="7" y="4"/>
                    <a:pt x="8" y="4"/>
                  </a:cubicBezTo>
                  <a:cubicBezTo>
                    <a:pt x="8" y="4"/>
                    <a:pt x="8" y="3"/>
                    <a:pt x="9" y="2"/>
                  </a:cubicBezTo>
                  <a:cubicBezTo>
                    <a:pt x="9" y="1"/>
                    <a:pt x="10" y="0"/>
                    <a:pt x="11" y="0"/>
                  </a:cubicBezTo>
                  <a:cubicBezTo>
                    <a:pt x="13" y="0"/>
                    <a:pt x="14" y="1"/>
                    <a:pt x="14" y="2"/>
                  </a:cubicBezTo>
                  <a:cubicBezTo>
                    <a:pt x="14" y="3"/>
                    <a:pt x="15" y="4"/>
                    <a:pt x="15" y="4"/>
                  </a:cubicBezTo>
                  <a:cubicBezTo>
                    <a:pt x="15" y="4"/>
                    <a:pt x="16" y="3"/>
                    <a:pt x="16" y="2"/>
                  </a:cubicBezTo>
                  <a:cubicBezTo>
                    <a:pt x="17" y="1"/>
                    <a:pt x="17" y="0"/>
                    <a:pt x="19" y="0"/>
                  </a:cubicBezTo>
                  <a:cubicBezTo>
                    <a:pt x="20" y="0"/>
                    <a:pt x="21" y="1"/>
                    <a:pt x="22" y="2"/>
                  </a:cubicBezTo>
                  <a:cubicBezTo>
                    <a:pt x="22" y="3"/>
                    <a:pt x="22" y="4"/>
                    <a:pt x="23" y="4"/>
                  </a:cubicBezTo>
                  <a:cubicBezTo>
                    <a:pt x="23" y="4"/>
                    <a:pt x="23" y="3"/>
                    <a:pt x="23" y="2"/>
                  </a:cubicBezTo>
                  <a:cubicBezTo>
                    <a:pt x="24" y="1"/>
                    <a:pt x="25" y="0"/>
                    <a:pt x="26" y="0"/>
                  </a:cubicBezTo>
                  <a:cubicBezTo>
                    <a:pt x="28" y="0"/>
                    <a:pt x="29" y="1"/>
                    <a:pt x="29" y="2"/>
                  </a:cubicBezTo>
                  <a:cubicBezTo>
                    <a:pt x="29" y="3"/>
                    <a:pt x="30" y="4"/>
                    <a:pt x="30" y="4"/>
                  </a:cubicBezTo>
                  <a:cubicBezTo>
                    <a:pt x="30" y="6"/>
                    <a:pt x="30" y="6"/>
                    <a:pt x="30" y="6"/>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67" name="Freeform 3752"/>
            <p:cNvSpPr>
              <a:spLocks/>
            </p:cNvSpPr>
            <p:nvPr/>
          </p:nvSpPr>
          <p:spPr bwMode="auto">
            <a:xfrm>
              <a:off x="8386604" y="5052360"/>
              <a:ext cx="14313" cy="90646"/>
            </a:xfrm>
            <a:custGeom>
              <a:avLst/>
              <a:gdLst>
                <a:gd name="T0" fmla="*/ 3 w 5"/>
                <a:gd name="T1" fmla="*/ 32 h 32"/>
                <a:gd name="T2" fmla="*/ 0 w 5"/>
                <a:gd name="T3" fmla="*/ 29 h 32"/>
                <a:gd name="T4" fmla="*/ 0 w 5"/>
                <a:gd name="T5" fmla="*/ 2 h 32"/>
                <a:gd name="T6" fmla="*/ 3 w 5"/>
                <a:gd name="T7" fmla="*/ 0 h 32"/>
                <a:gd name="T8" fmla="*/ 5 w 5"/>
                <a:gd name="T9" fmla="*/ 2 h 32"/>
                <a:gd name="T10" fmla="*/ 5 w 5"/>
                <a:gd name="T11" fmla="*/ 29 h 32"/>
                <a:gd name="T12" fmla="*/ 3 w 5"/>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5" h="32">
                  <a:moveTo>
                    <a:pt x="3" y="32"/>
                  </a:moveTo>
                  <a:cubicBezTo>
                    <a:pt x="1" y="32"/>
                    <a:pt x="0" y="31"/>
                    <a:pt x="0" y="29"/>
                  </a:cubicBezTo>
                  <a:cubicBezTo>
                    <a:pt x="0" y="2"/>
                    <a:pt x="0" y="2"/>
                    <a:pt x="0" y="2"/>
                  </a:cubicBezTo>
                  <a:cubicBezTo>
                    <a:pt x="0" y="1"/>
                    <a:pt x="1" y="0"/>
                    <a:pt x="3" y="0"/>
                  </a:cubicBezTo>
                  <a:cubicBezTo>
                    <a:pt x="4" y="0"/>
                    <a:pt x="5" y="1"/>
                    <a:pt x="5" y="2"/>
                  </a:cubicBezTo>
                  <a:cubicBezTo>
                    <a:pt x="5" y="29"/>
                    <a:pt x="5" y="29"/>
                    <a:pt x="5" y="29"/>
                  </a:cubicBezTo>
                  <a:cubicBezTo>
                    <a:pt x="5" y="31"/>
                    <a:pt x="4" y="32"/>
                    <a:pt x="3" y="32"/>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68" name="Freeform 3753"/>
            <p:cNvSpPr>
              <a:spLocks/>
            </p:cNvSpPr>
            <p:nvPr/>
          </p:nvSpPr>
          <p:spPr bwMode="auto">
            <a:xfrm>
              <a:off x="8473672" y="5083370"/>
              <a:ext cx="53672" cy="82297"/>
            </a:xfrm>
            <a:custGeom>
              <a:avLst/>
              <a:gdLst>
                <a:gd name="T0" fmla="*/ 3 w 19"/>
                <a:gd name="T1" fmla="*/ 29 h 29"/>
                <a:gd name="T2" fmla="*/ 1 w 19"/>
                <a:gd name="T3" fmla="*/ 29 h 29"/>
                <a:gd name="T4" fmla="*/ 0 w 19"/>
                <a:gd name="T5" fmla="*/ 25 h 29"/>
                <a:gd name="T6" fmla="*/ 14 w 19"/>
                <a:gd name="T7" fmla="*/ 2 h 29"/>
                <a:gd name="T8" fmla="*/ 17 w 19"/>
                <a:gd name="T9" fmla="*/ 1 h 29"/>
                <a:gd name="T10" fmla="*/ 18 w 19"/>
                <a:gd name="T11" fmla="*/ 5 h 29"/>
                <a:gd name="T12" fmla="*/ 5 w 19"/>
                <a:gd name="T13" fmla="*/ 28 h 29"/>
                <a:gd name="T14" fmla="*/ 3 w 1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29">
                  <a:moveTo>
                    <a:pt x="3" y="29"/>
                  </a:moveTo>
                  <a:cubicBezTo>
                    <a:pt x="2" y="29"/>
                    <a:pt x="2" y="29"/>
                    <a:pt x="1" y="29"/>
                  </a:cubicBezTo>
                  <a:cubicBezTo>
                    <a:pt x="0" y="28"/>
                    <a:pt x="0" y="27"/>
                    <a:pt x="0" y="25"/>
                  </a:cubicBezTo>
                  <a:cubicBezTo>
                    <a:pt x="14" y="2"/>
                    <a:pt x="14" y="2"/>
                    <a:pt x="14" y="2"/>
                  </a:cubicBezTo>
                  <a:cubicBezTo>
                    <a:pt x="15" y="1"/>
                    <a:pt x="16" y="0"/>
                    <a:pt x="17" y="1"/>
                  </a:cubicBezTo>
                  <a:cubicBezTo>
                    <a:pt x="19" y="2"/>
                    <a:pt x="19" y="3"/>
                    <a:pt x="18" y="5"/>
                  </a:cubicBezTo>
                  <a:cubicBezTo>
                    <a:pt x="5" y="28"/>
                    <a:pt x="5" y="28"/>
                    <a:pt x="5" y="28"/>
                  </a:cubicBezTo>
                  <a:cubicBezTo>
                    <a:pt x="4" y="29"/>
                    <a:pt x="3" y="29"/>
                    <a:pt x="3" y="29"/>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69" name="Freeform 3754"/>
            <p:cNvSpPr>
              <a:spLocks/>
            </p:cNvSpPr>
            <p:nvPr/>
          </p:nvSpPr>
          <p:spPr bwMode="auto">
            <a:xfrm>
              <a:off x="8535693" y="5176402"/>
              <a:ext cx="84683" cy="53672"/>
            </a:xfrm>
            <a:custGeom>
              <a:avLst/>
              <a:gdLst>
                <a:gd name="T0" fmla="*/ 3 w 30"/>
                <a:gd name="T1" fmla="*/ 19 h 19"/>
                <a:gd name="T2" fmla="*/ 1 w 30"/>
                <a:gd name="T3" fmla="*/ 18 h 19"/>
                <a:gd name="T4" fmla="*/ 2 w 30"/>
                <a:gd name="T5" fmla="*/ 14 h 19"/>
                <a:gd name="T6" fmla="*/ 25 w 30"/>
                <a:gd name="T7" fmla="*/ 1 h 19"/>
                <a:gd name="T8" fmla="*/ 29 w 30"/>
                <a:gd name="T9" fmla="*/ 2 h 19"/>
                <a:gd name="T10" fmla="*/ 28 w 30"/>
                <a:gd name="T11" fmla="*/ 5 h 19"/>
                <a:gd name="T12" fmla="*/ 4 w 30"/>
                <a:gd name="T13" fmla="*/ 19 h 19"/>
                <a:gd name="T14" fmla="*/ 3 w 30"/>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19">
                  <a:moveTo>
                    <a:pt x="3" y="19"/>
                  </a:moveTo>
                  <a:cubicBezTo>
                    <a:pt x="2" y="19"/>
                    <a:pt x="1" y="18"/>
                    <a:pt x="1" y="18"/>
                  </a:cubicBezTo>
                  <a:cubicBezTo>
                    <a:pt x="0" y="16"/>
                    <a:pt x="1" y="15"/>
                    <a:pt x="2" y="14"/>
                  </a:cubicBezTo>
                  <a:cubicBezTo>
                    <a:pt x="25" y="1"/>
                    <a:pt x="25" y="1"/>
                    <a:pt x="25" y="1"/>
                  </a:cubicBezTo>
                  <a:cubicBezTo>
                    <a:pt x="27" y="0"/>
                    <a:pt x="28" y="0"/>
                    <a:pt x="29" y="2"/>
                  </a:cubicBezTo>
                  <a:cubicBezTo>
                    <a:pt x="30" y="3"/>
                    <a:pt x="29" y="4"/>
                    <a:pt x="28" y="5"/>
                  </a:cubicBezTo>
                  <a:cubicBezTo>
                    <a:pt x="4" y="19"/>
                    <a:pt x="4" y="19"/>
                    <a:pt x="4" y="19"/>
                  </a:cubicBezTo>
                  <a:cubicBezTo>
                    <a:pt x="4" y="19"/>
                    <a:pt x="4" y="19"/>
                    <a:pt x="3" y="19"/>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0" name="Freeform 3755"/>
            <p:cNvSpPr>
              <a:spLocks/>
            </p:cNvSpPr>
            <p:nvPr/>
          </p:nvSpPr>
          <p:spPr bwMode="auto">
            <a:xfrm>
              <a:off x="8561932" y="5304022"/>
              <a:ext cx="93032" cy="14313"/>
            </a:xfrm>
            <a:custGeom>
              <a:avLst/>
              <a:gdLst>
                <a:gd name="T0" fmla="*/ 30 w 33"/>
                <a:gd name="T1" fmla="*/ 5 h 5"/>
                <a:gd name="T2" fmla="*/ 2 w 33"/>
                <a:gd name="T3" fmla="*/ 5 h 5"/>
                <a:gd name="T4" fmla="*/ 0 w 33"/>
                <a:gd name="T5" fmla="*/ 2 h 5"/>
                <a:gd name="T6" fmla="*/ 2 w 33"/>
                <a:gd name="T7" fmla="*/ 0 h 5"/>
                <a:gd name="T8" fmla="*/ 30 w 33"/>
                <a:gd name="T9" fmla="*/ 0 h 5"/>
                <a:gd name="T10" fmla="*/ 33 w 33"/>
                <a:gd name="T11" fmla="*/ 2 h 5"/>
                <a:gd name="T12" fmla="*/ 30 w 33"/>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33" h="5">
                  <a:moveTo>
                    <a:pt x="30" y="5"/>
                  </a:moveTo>
                  <a:cubicBezTo>
                    <a:pt x="2" y="5"/>
                    <a:pt x="2" y="5"/>
                    <a:pt x="2" y="5"/>
                  </a:cubicBezTo>
                  <a:cubicBezTo>
                    <a:pt x="1" y="5"/>
                    <a:pt x="0" y="4"/>
                    <a:pt x="0" y="2"/>
                  </a:cubicBezTo>
                  <a:cubicBezTo>
                    <a:pt x="0" y="1"/>
                    <a:pt x="1" y="0"/>
                    <a:pt x="2" y="0"/>
                  </a:cubicBezTo>
                  <a:cubicBezTo>
                    <a:pt x="30" y="0"/>
                    <a:pt x="30" y="0"/>
                    <a:pt x="30" y="0"/>
                  </a:cubicBezTo>
                  <a:cubicBezTo>
                    <a:pt x="32" y="0"/>
                    <a:pt x="33" y="1"/>
                    <a:pt x="33" y="2"/>
                  </a:cubicBezTo>
                  <a:cubicBezTo>
                    <a:pt x="33" y="4"/>
                    <a:pt x="32" y="5"/>
                    <a:pt x="30" y="5"/>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1" name="Freeform 3756"/>
            <p:cNvSpPr>
              <a:spLocks/>
            </p:cNvSpPr>
            <p:nvPr/>
          </p:nvSpPr>
          <p:spPr bwMode="auto">
            <a:xfrm>
              <a:off x="8535693" y="5388704"/>
              <a:ext cx="84683" cy="53672"/>
            </a:xfrm>
            <a:custGeom>
              <a:avLst/>
              <a:gdLst>
                <a:gd name="T0" fmla="*/ 27 w 30"/>
                <a:gd name="T1" fmla="*/ 19 h 19"/>
                <a:gd name="T2" fmla="*/ 25 w 30"/>
                <a:gd name="T3" fmla="*/ 19 h 19"/>
                <a:gd name="T4" fmla="*/ 2 w 30"/>
                <a:gd name="T5" fmla="*/ 5 h 19"/>
                <a:gd name="T6" fmla="*/ 1 w 30"/>
                <a:gd name="T7" fmla="*/ 2 h 19"/>
                <a:gd name="T8" fmla="*/ 4 w 30"/>
                <a:gd name="T9" fmla="*/ 1 h 19"/>
                <a:gd name="T10" fmla="*/ 28 w 30"/>
                <a:gd name="T11" fmla="*/ 14 h 19"/>
                <a:gd name="T12" fmla="*/ 29 w 30"/>
                <a:gd name="T13" fmla="*/ 18 h 19"/>
                <a:gd name="T14" fmla="*/ 27 w 30"/>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19">
                  <a:moveTo>
                    <a:pt x="27" y="19"/>
                  </a:moveTo>
                  <a:cubicBezTo>
                    <a:pt x="26" y="19"/>
                    <a:pt x="26" y="19"/>
                    <a:pt x="25" y="19"/>
                  </a:cubicBezTo>
                  <a:cubicBezTo>
                    <a:pt x="2" y="5"/>
                    <a:pt x="2" y="5"/>
                    <a:pt x="2" y="5"/>
                  </a:cubicBezTo>
                  <a:cubicBezTo>
                    <a:pt x="1" y="5"/>
                    <a:pt x="0" y="3"/>
                    <a:pt x="1" y="2"/>
                  </a:cubicBezTo>
                  <a:cubicBezTo>
                    <a:pt x="2" y="1"/>
                    <a:pt x="3" y="0"/>
                    <a:pt x="4" y="1"/>
                  </a:cubicBezTo>
                  <a:cubicBezTo>
                    <a:pt x="28" y="14"/>
                    <a:pt x="28" y="14"/>
                    <a:pt x="28" y="14"/>
                  </a:cubicBezTo>
                  <a:cubicBezTo>
                    <a:pt x="29" y="15"/>
                    <a:pt x="30" y="17"/>
                    <a:pt x="29" y="18"/>
                  </a:cubicBezTo>
                  <a:cubicBezTo>
                    <a:pt x="28" y="19"/>
                    <a:pt x="28" y="19"/>
                    <a:pt x="27" y="19"/>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2" name="Freeform 3757"/>
            <p:cNvSpPr>
              <a:spLocks/>
            </p:cNvSpPr>
            <p:nvPr/>
          </p:nvSpPr>
          <p:spPr bwMode="auto">
            <a:xfrm>
              <a:off x="8258983" y="5083370"/>
              <a:ext cx="57250" cy="82297"/>
            </a:xfrm>
            <a:custGeom>
              <a:avLst/>
              <a:gdLst>
                <a:gd name="T0" fmla="*/ 17 w 20"/>
                <a:gd name="T1" fmla="*/ 29 h 29"/>
                <a:gd name="T2" fmla="*/ 15 w 20"/>
                <a:gd name="T3" fmla="*/ 28 h 29"/>
                <a:gd name="T4" fmla="*/ 1 w 20"/>
                <a:gd name="T5" fmla="*/ 5 h 29"/>
                <a:gd name="T6" fmla="*/ 2 w 20"/>
                <a:gd name="T7" fmla="*/ 1 h 29"/>
                <a:gd name="T8" fmla="*/ 6 w 20"/>
                <a:gd name="T9" fmla="*/ 2 h 29"/>
                <a:gd name="T10" fmla="*/ 19 w 20"/>
                <a:gd name="T11" fmla="*/ 25 h 29"/>
                <a:gd name="T12" fmla="*/ 18 w 20"/>
                <a:gd name="T13" fmla="*/ 29 h 29"/>
                <a:gd name="T14" fmla="*/ 17 w 2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9">
                  <a:moveTo>
                    <a:pt x="17" y="29"/>
                  </a:moveTo>
                  <a:cubicBezTo>
                    <a:pt x="16" y="29"/>
                    <a:pt x="15" y="29"/>
                    <a:pt x="15" y="28"/>
                  </a:cubicBezTo>
                  <a:cubicBezTo>
                    <a:pt x="1" y="5"/>
                    <a:pt x="1" y="5"/>
                    <a:pt x="1" y="5"/>
                  </a:cubicBezTo>
                  <a:cubicBezTo>
                    <a:pt x="0" y="3"/>
                    <a:pt x="1" y="2"/>
                    <a:pt x="2" y="1"/>
                  </a:cubicBezTo>
                  <a:cubicBezTo>
                    <a:pt x="3" y="0"/>
                    <a:pt x="5" y="1"/>
                    <a:pt x="6" y="2"/>
                  </a:cubicBezTo>
                  <a:cubicBezTo>
                    <a:pt x="19" y="25"/>
                    <a:pt x="19" y="25"/>
                    <a:pt x="19" y="25"/>
                  </a:cubicBezTo>
                  <a:cubicBezTo>
                    <a:pt x="20" y="27"/>
                    <a:pt x="19" y="28"/>
                    <a:pt x="18" y="29"/>
                  </a:cubicBezTo>
                  <a:cubicBezTo>
                    <a:pt x="18" y="29"/>
                    <a:pt x="17" y="29"/>
                    <a:pt x="17" y="29"/>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3" name="Freeform 3758"/>
            <p:cNvSpPr>
              <a:spLocks/>
            </p:cNvSpPr>
            <p:nvPr/>
          </p:nvSpPr>
          <p:spPr bwMode="auto">
            <a:xfrm>
              <a:off x="8169530" y="5176402"/>
              <a:ext cx="81104" cy="53672"/>
            </a:xfrm>
            <a:custGeom>
              <a:avLst/>
              <a:gdLst>
                <a:gd name="T0" fmla="*/ 26 w 29"/>
                <a:gd name="T1" fmla="*/ 19 h 19"/>
                <a:gd name="T2" fmla="*/ 25 w 29"/>
                <a:gd name="T3" fmla="*/ 19 h 19"/>
                <a:gd name="T4" fmla="*/ 2 w 29"/>
                <a:gd name="T5" fmla="*/ 5 h 19"/>
                <a:gd name="T6" fmla="*/ 1 w 29"/>
                <a:gd name="T7" fmla="*/ 2 h 19"/>
                <a:gd name="T8" fmla="*/ 4 w 29"/>
                <a:gd name="T9" fmla="*/ 1 h 19"/>
                <a:gd name="T10" fmla="*/ 28 w 29"/>
                <a:gd name="T11" fmla="*/ 14 h 19"/>
                <a:gd name="T12" fmla="*/ 28 w 29"/>
                <a:gd name="T13" fmla="*/ 18 h 19"/>
                <a:gd name="T14" fmla="*/ 26 w 29"/>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19">
                  <a:moveTo>
                    <a:pt x="26" y="19"/>
                  </a:moveTo>
                  <a:cubicBezTo>
                    <a:pt x="26" y="19"/>
                    <a:pt x="25" y="19"/>
                    <a:pt x="25" y="19"/>
                  </a:cubicBezTo>
                  <a:cubicBezTo>
                    <a:pt x="2" y="5"/>
                    <a:pt x="2" y="5"/>
                    <a:pt x="2" y="5"/>
                  </a:cubicBezTo>
                  <a:cubicBezTo>
                    <a:pt x="0" y="4"/>
                    <a:pt x="0" y="3"/>
                    <a:pt x="1" y="2"/>
                  </a:cubicBezTo>
                  <a:cubicBezTo>
                    <a:pt x="1" y="0"/>
                    <a:pt x="3" y="0"/>
                    <a:pt x="4" y="1"/>
                  </a:cubicBezTo>
                  <a:cubicBezTo>
                    <a:pt x="28" y="14"/>
                    <a:pt x="28" y="14"/>
                    <a:pt x="28" y="14"/>
                  </a:cubicBezTo>
                  <a:cubicBezTo>
                    <a:pt x="29" y="15"/>
                    <a:pt x="29" y="16"/>
                    <a:pt x="28" y="18"/>
                  </a:cubicBezTo>
                  <a:cubicBezTo>
                    <a:pt x="28" y="18"/>
                    <a:pt x="27" y="19"/>
                    <a:pt x="26" y="19"/>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4" name="Freeform 3759"/>
            <p:cNvSpPr>
              <a:spLocks/>
            </p:cNvSpPr>
            <p:nvPr/>
          </p:nvSpPr>
          <p:spPr bwMode="auto">
            <a:xfrm>
              <a:off x="8134941" y="5304022"/>
              <a:ext cx="93032" cy="14313"/>
            </a:xfrm>
            <a:custGeom>
              <a:avLst/>
              <a:gdLst>
                <a:gd name="T0" fmla="*/ 30 w 33"/>
                <a:gd name="T1" fmla="*/ 5 h 5"/>
                <a:gd name="T2" fmla="*/ 3 w 33"/>
                <a:gd name="T3" fmla="*/ 5 h 5"/>
                <a:gd name="T4" fmla="*/ 0 w 33"/>
                <a:gd name="T5" fmla="*/ 2 h 5"/>
                <a:gd name="T6" fmla="*/ 3 w 33"/>
                <a:gd name="T7" fmla="*/ 0 h 5"/>
                <a:gd name="T8" fmla="*/ 30 w 33"/>
                <a:gd name="T9" fmla="*/ 0 h 5"/>
                <a:gd name="T10" fmla="*/ 33 w 33"/>
                <a:gd name="T11" fmla="*/ 2 h 5"/>
                <a:gd name="T12" fmla="*/ 30 w 33"/>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33" h="5">
                  <a:moveTo>
                    <a:pt x="30" y="5"/>
                  </a:moveTo>
                  <a:cubicBezTo>
                    <a:pt x="3" y="5"/>
                    <a:pt x="3" y="5"/>
                    <a:pt x="3" y="5"/>
                  </a:cubicBezTo>
                  <a:cubicBezTo>
                    <a:pt x="1" y="5"/>
                    <a:pt x="0" y="4"/>
                    <a:pt x="0" y="2"/>
                  </a:cubicBezTo>
                  <a:cubicBezTo>
                    <a:pt x="0" y="1"/>
                    <a:pt x="1" y="0"/>
                    <a:pt x="3" y="0"/>
                  </a:cubicBezTo>
                  <a:cubicBezTo>
                    <a:pt x="30" y="0"/>
                    <a:pt x="30" y="0"/>
                    <a:pt x="30" y="0"/>
                  </a:cubicBezTo>
                  <a:cubicBezTo>
                    <a:pt x="31" y="0"/>
                    <a:pt x="33" y="1"/>
                    <a:pt x="33" y="2"/>
                  </a:cubicBezTo>
                  <a:cubicBezTo>
                    <a:pt x="33" y="4"/>
                    <a:pt x="31" y="5"/>
                    <a:pt x="30" y="5"/>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5" name="Freeform 3760"/>
            <p:cNvSpPr>
              <a:spLocks/>
            </p:cNvSpPr>
            <p:nvPr/>
          </p:nvSpPr>
          <p:spPr bwMode="auto">
            <a:xfrm>
              <a:off x="8169530" y="5388704"/>
              <a:ext cx="81104" cy="53672"/>
            </a:xfrm>
            <a:custGeom>
              <a:avLst/>
              <a:gdLst>
                <a:gd name="T0" fmla="*/ 3 w 29"/>
                <a:gd name="T1" fmla="*/ 19 h 19"/>
                <a:gd name="T2" fmla="*/ 1 w 29"/>
                <a:gd name="T3" fmla="*/ 18 h 19"/>
                <a:gd name="T4" fmla="*/ 2 w 29"/>
                <a:gd name="T5" fmla="*/ 14 h 19"/>
                <a:gd name="T6" fmla="*/ 25 w 29"/>
                <a:gd name="T7" fmla="*/ 1 h 19"/>
                <a:gd name="T8" fmla="*/ 28 w 29"/>
                <a:gd name="T9" fmla="*/ 2 h 19"/>
                <a:gd name="T10" fmla="*/ 28 w 29"/>
                <a:gd name="T11" fmla="*/ 5 h 19"/>
                <a:gd name="T12" fmla="*/ 4 w 29"/>
                <a:gd name="T13" fmla="*/ 19 h 19"/>
                <a:gd name="T14" fmla="*/ 3 w 29"/>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19">
                  <a:moveTo>
                    <a:pt x="3" y="19"/>
                  </a:moveTo>
                  <a:cubicBezTo>
                    <a:pt x="2" y="19"/>
                    <a:pt x="1" y="19"/>
                    <a:pt x="1" y="18"/>
                  </a:cubicBezTo>
                  <a:cubicBezTo>
                    <a:pt x="0" y="17"/>
                    <a:pt x="0" y="15"/>
                    <a:pt x="2" y="14"/>
                  </a:cubicBezTo>
                  <a:cubicBezTo>
                    <a:pt x="25" y="1"/>
                    <a:pt x="25" y="1"/>
                    <a:pt x="25" y="1"/>
                  </a:cubicBezTo>
                  <a:cubicBezTo>
                    <a:pt x="26" y="0"/>
                    <a:pt x="28" y="1"/>
                    <a:pt x="28" y="2"/>
                  </a:cubicBezTo>
                  <a:cubicBezTo>
                    <a:pt x="29" y="3"/>
                    <a:pt x="29" y="5"/>
                    <a:pt x="28" y="5"/>
                  </a:cubicBezTo>
                  <a:cubicBezTo>
                    <a:pt x="4" y="19"/>
                    <a:pt x="4" y="19"/>
                    <a:pt x="4" y="19"/>
                  </a:cubicBezTo>
                  <a:cubicBezTo>
                    <a:pt x="4" y="19"/>
                    <a:pt x="3" y="19"/>
                    <a:pt x="3" y="19"/>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6" name="Freeform 3761"/>
            <p:cNvSpPr>
              <a:spLocks noEditPoints="1"/>
            </p:cNvSpPr>
            <p:nvPr/>
          </p:nvSpPr>
          <p:spPr bwMode="auto">
            <a:xfrm>
              <a:off x="8254213" y="5165667"/>
              <a:ext cx="279095" cy="330381"/>
            </a:xfrm>
            <a:custGeom>
              <a:avLst/>
              <a:gdLst>
                <a:gd name="T0" fmla="*/ 73 w 99"/>
                <a:gd name="T1" fmla="*/ 117 h 117"/>
                <a:gd name="T2" fmla="*/ 73 w 99"/>
                <a:gd name="T3" fmla="*/ 117 h 117"/>
                <a:gd name="T4" fmla="*/ 27 w 99"/>
                <a:gd name="T5" fmla="*/ 117 h 117"/>
                <a:gd name="T6" fmla="*/ 22 w 99"/>
                <a:gd name="T7" fmla="*/ 113 h 117"/>
                <a:gd name="T8" fmla="*/ 23 w 99"/>
                <a:gd name="T9" fmla="*/ 112 h 117"/>
                <a:gd name="T10" fmla="*/ 19 w 99"/>
                <a:gd name="T11" fmla="*/ 96 h 117"/>
                <a:gd name="T12" fmla="*/ 0 w 99"/>
                <a:gd name="T13" fmla="*/ 49 h 117"/>
                <a:gd name="T14" fmla="*/ 50 w 99"/>
                <a:gd name="T15" fmla="*/ 0 h 117"/>
                <a:gd name="T16" fmla="*/ 99 w 99"/>
                <a:gd name="T17" fmla="*/ 49 h 117"/>
                <a:gd name="T18" fmla="*/ 80 w 99"/>
                <a:gd name="T19" fmla="*/ 96 h 117"/>
                <a:gd name="T20" fmla="*/ 77 w 99"/>
                <a:gd name="T21" fmla="*/ 112 h 117"/>
                <a:gd name="T22" fmla="*/ 77 w 99"/>
                <a:gd name="T23" fmla="*/ 113 h 117"/>
                <a:gd name="T24" fmla="*/ 73 w 99"/>
                <a:gd name="T25" fmla="*/ 117 h 117"/>
                <a:gd name="T26" fmla="*/ 27 w 99"/>
                <a:gd name="T27" fmla="*/ 109 h 117"/>
                <a:gd name="T28" fmla="*/ 23 w 99"/>
                <a:gd name="T29" fmla="*/ 112 h 117"/>
                <a:gd name="T30" fmla="*/ 27 w 99"/>
                <a:gd name="T31" fmla="*/ 109 h 117"/>
                <a:gd name="T32" fmla="*/ 73 w 99"/>
                <a:gd name="T33" fmla="*/ 109 h 117"/>
                <a:gd name="T34" fmla="*/ 75 w 99"/>
                <a:gd name="T35" fmla="*/ 109 h 117"/>
                <a:gd name="T36" fmla="*/ 73 w 99"/>
                <a:gd name="T37" fmla="*/ 109 h 117"/>
                <a:gd name="T38" fmla="*/ 31 w 99"/>
                <a:gd name="T39" fmla="*/ 109 h 117"/>
                <a:gd name="T40" fmla="*/ 68 w 99"/>
                <a:gd name="T41" fmla="*/ 109 h 117"/>
                <a:gd name="T42" fmla="*/ 68 w 99"/>
                <a:gd name="T43" fmla="*/ 105 h 117"/>
                <a:gd name="T44" fmla="*/ 73 w 99"/>
                <a:gd name="T45" fmla="*/ 90 h 117"/>
                <a:gd name="T46" fmla="*/ 90 w 99"/>
                <a:gd name="T47" fmla="*/ 49 h 117"/>
                <a:gd name="T48" fmla="*/ 50 w 99"/>
                <a:gd name="T49" fmla="*/ 8 h 117"/>
                <a:gd name="T50" fmla="*/ 9 w 99"/>
                <a:gd name="T51" fmla="*/ 49 h 117"/>
                <a:gd name="T52" fmla="*/ 26 w 99"/>
                <a:gd name="T53" fmla="*/ 90 h 117"/>
                <a:gd name="T54" fmla="*/ 31 w 99"/>
                <a:gd name="T55" fmla="*/ 105 h 117"/>
                <a:gd name="T56" fmla="*/ 31 w 99"/>
                <a:gd name="T57" fmla="*/ 10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9" h="117">
                  <a:moveTo>
                    <a:pt x="73" y="117"/>
                  </a:moveTo>
                  <a:cubicBezTo>
                    <a:pt x="73" y="117"/>
                    <a:pt x="73" y="117"/>
                    <a:pt x="73" y="117"/>
                  </a:cubicBezTo>
                  <a:cubicBezTo>
                    <a:pt x="27" y="117"/>
                    <a:pt x="27" y="117"/>
                    <a:pt x="27" y="117"/>
                  </a:cubicBezTo>
                  <a:cubicBezTo>
                    <a:pt x="24" y="117"/>
                    <a:pt x="22" y="115"/>
                    <a:pt x="22" y="113"/>
                  </a:cubicBezTo>
                  <a:cubicBezTo>
                    <a:pt x="22" y="113"/>
                    <a:pt x="22" y="113"/>
                    <a:pt x="23" y="112"/>
                  </a:cubicBezTo>
                  <a:cubicBezTo>
                    <a:pt x="23" y="109"/>
                    <a:pt x="22" y="100"/>
                    <a:pt x="19" y="96"/>
                  </a:cubicBezTo>
                  <a:cubicBezTo>
                    <a:pt x="1" y="72"/>
                    <a:pt x="0" y="49"/>
                    <a:pt x="0" y="49"/>
                  </a:cubicBezTo>
                  <a:cubicBezTo>
                    <a:pt x="0" y="22"/>
                    <a:pt x="23" y="0"/>
                    <a:pt x="50" y="0"/>
                  </a:cubicBezTo>
                  <a:cubicBezTo>
                    <a:pt x="77" y="0"/>
                    <a:pt x="99" y="22"/>
                    <a:pt x="99" y="49"/>
                  </a:cubicBezTo>
                  <a:cubicBezTo>
                    <a:pt x="99" y="49"/>
                    <a:pt x="98" y="72"/>
                    <a:pt x="80" y="96"/>
                  </a:cubicBezTo>
                  <a:cubicBezTo>
                    <a:pt x="77" y="100"/>
                    <a:pt x="77" y="109"/>
                    <a:pt x="77" y="112"/>
                  </a:cubicBezTo>
                  <a:cubicBezTo>
                    <a:pt x="77" y="112"/>
                    <a:pt x="77" y="113"/>
                    <a:pt x="77" y="113"/>
                  </a:cubicBezTo>
                  <a:cubicBezTo>
                    <a:pt x="77" y="115"/>
                    <a:pt x="75" y="117"/>
                    <a:pt x="73" y="117"/>
                  </a:cubicBezTo>
                  <a:close/>
                  <a:moveTo>
                    <a:pt x="27" y="109"/>
                  </a:moveTo>
                  <a:cubicBezTo>
                    <a:pt x="24" y="109"/>
                    <a:pt x="23" y="110"/>
                    <a:pt x="23" y="112"/>
                  </a:cubicBezTo>
                  <a:cubicBezTo>
                    <a:pt x="23" y="110"/>
                    <a:pt x="25" y="109"/>
                    <a:pt x="27" y="109"/>
                  </a:cubicBezTo>
                  <a:close/>
                  <a:moveTo>
                    <a:pt x="73" y="109"/>
                  </a:moveTo>
                  <a:cubicBezTo>
                    <a:pt x="74" y="109"/>
                    <a:pt x="74" y="109"/>
                    <a:pt x="75" y="109"/>
                  </a:cubicBezTo>
                  <a:cubicBezTo>
                    <a:pt x="74" y="109"/>
                    <a:pt x="74" y="109"/>
                    <a:pt x="73" y="109"/>
                  </a:cubicBezTo>
                  <a:close/>
                  <a:moveTo>
                    <a:pt x="31" y="109"/>
                  </a:moveTo>
                  <a:cubicBezTo>
                    <a:pt x="68" y="109"/>
                    <a:pt x="68" y="109"/>
                    <a:pt x="68" y="109"/>
                  </a:cubicBezTo>
                  <a:cubicBezTo>
                    <a:pt x="68" y="107"/>
                    <a:pt x="68" y="105"/>
                    <a:pt x="68" y="105"/>
                  </a:cubicBezTo>
                  <a:cubicBezTo>
                    <a:pt x="69" y="99"/>
                    <a:pt x="71" y="94"/>
                    <a:pt x="73" y="90"/>
                  </a:cubicBezTo>
                  <a:cubicBezTo>
                    <a:pt x="90" y="69"/>
                    <a:pt x="90" y="49"/>
                    <a:pt x="90" y="49"/>
                  </a:cubicBezTo>
                  <a:cubicBezTo>
                    <a:pt x="90" y="27"/>
                    <a:pt x="72" y="8"/>
                    <a:pt x="50" y="8"/>
                  </a:cubicBezTo>
                  <a:cubicBezTo>
                    <a:pt x="27" y="8"/>
                    <a:pt x="9" y="27"/>
                    <a:pt x="9" y="49"/>
                  </a:cubicBezTo>
                  <a:cubicBezTo>
                    <a:pt x="9" y="49"/>
                    <a:pt x="10" y="69"/>
                    <a:pt x="26" y="90"/>
                  </a:cubicBezTo>
                  <a:cubicBezTo>
                    <a:pt x="29" y="94"/>
                    <a:pt x="30" y="99"/>
                    <a:pt x="31" y="105"/>
                  </a:cubicBezTo>
                  <a:cubicBezTo>
                    <a:pt x="31" y="105"/>
                    <a:pt x="31" y="107"/>
                    <a:pt x="31" y="109"/>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7" name="Freeform 3762"/>
            <p:cNvSpPr>
              <a:spLocks/>
            </p:cNvSpPr>
            <p:nvPr/>
          </p:nvSpPr>
          <p:spPr bwMode="auto">
            <a:xfrm>
              <a:off x="8322197" y="5498434"/>
              <a:ext cx="143125" cy="22662"/>
            </a:xfrm>
            <a:custGeom>
              <a:avLst/>
              <a:gdLst>
                <a:gd name="T0" fmla="*/ 47 w 51"/>
                <a:gd name="T1" fmla="*/ 8 h 8"/>
                <a:gd name="T2" fmla="*/ 4 w 51"/>
                <a:gd name="T3" fmla="*/ 8 h 8"/>
                <a:gd name="T4" fmla="*/ 0 w 51"/>
                <a:gd name="T5" fmla="*/ 4 h 8"/>
                <a:gd name="T6" fmla="*/ 4 w 51"/>
                <a:gd name="T7" fmla="*/ 0 h 8"/>
                <a:gd name="T8" fmla="*/ 47 w 51"/>
                <a:gd name="T9" fmla="*/ 0 h 8"/>
                <a:gd name="T10" fmla="*/ 51 w 51"/>
                <a:gd name="T11" fmla="*/ 4 h 8"/>
                <a:gd name="T12" fmla="*/ 47 w 5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51" h="8">
                  <a:moveTo>
                    <a:pt x="47" y="8"/>
                  </a:moveTo>
                  <a:cubicBezTo>
                    <a:pt x="4" y="8"/>
                    <a:pt x="4" y="8"/>
                    <a:pt x="4" y="8"/>
                  </a:cubicBezTo>
                  <a:cubicBezTo>
                    <a:pt x="2" y="8"/>
                    <a:pt x="0" y="6"/>
                    <a:pt x="0" y="4"/>
                  </a:cubicBezTo>
                  <a:cubicBezTo>
                    <a:pt x="0" y="2"/>
                    <a:pt x="2" y="0"/>
                    <a:pt x="4" y="0"/>
                  </a:cubicBezTo>
                  <a:cubicBezTo>
                    <a:pt x="47" y="0"/>
                    <a:pt x="47" y="0"/>
                    <a:pt x="47" y="0"/>
                  </a:cubicBezTo>
                  <a:cubicBezTo>
                    <a:pt x="49" y="0"/>
                    <a:pt x="51" y="2"/>
                    <a:pt x="51" y="4"/>
                  </a:cubicBezTo>
                  <a:cubicBezTo>
                    <a:pt x="51" y="6"/>
                    <a:pt x="49" y="8"/>
                    <a:pt x="47" y="8"/>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8" name="Freeform 3763"/>
            <p:cNvSpPr>
              <a:spLocks/>
            </p:cNvSpPr>
            <p:nvPr/>
          </p:nvSpPr>
          <p:spPr bwMode="auto">
            <a:xfrm>
              <a:off x="8330546" y="5523481"/>
              <a:ext cx="126428" cy="26240"/>
            </a:xfrm>
            <a:custGeom>
              <a:avLst/>
              <a:gdLst>
                <a:gd name="T0" fmla="*/ 41 w 45"/>
                <a:gd name="T1" fmla="*/ 9 h 9"/>
                <a:gd name="T2" fmla="*/ 4 w 45"/>
                <a:gd name="T3" fmla="*/ 9 h 9"/>
                <a:gd name="T4" fmla="*/ 0 w 45"/>
                <a:gd name="T5" fmla="*/ 4 h 9"/>
                <a:gd name="T6" fmla="*/ 4 w 45"/>
                <a:gd name="T7" fmla="*/ 0 h 9"/>
                <a:gd name="T8" fmla="*/ 41 w 45"/>
                <a:gd name="T9" fmla="*/ 0 h 9"/>
                <a:gd name="T10" fmla="*/ 45 w 45"/>
                <a:gd name="T11" fmla="*/ 4 h 9"/>
                <a:gd name="T12" fmla="*/ 41 w 45"/>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45" h="9">
                  <a:moveTo>
                    <a:pt x="41" y="9"/>
                  </a:moveTo>
                  <a:cubicBezTo>
                    <a:pt x="4" y="9"/>
                    <a:pt x="4" y="9"/>
                    <a:pt x="4" y="9"/>
                  </a:cubicBezTo>
                  <a:cubicBezTo>
                    <a:pt x="2" y="9"/>
                    <a:pt x="0" y="7"/>
                    <a:pt x="0" y="4"/>
                  </a:cubicBezTo>
                  <a:cubicBezTo>
                    <a:pt x="0" y="2"/>
                    <a:pt x="2" y="0"/>
                    <a:pt x="4" y="0"/>
                  </a:cubicBezTo>
                  <a:cubicBezTo>
                    <a:pt x="41" y="0"/>
                    <a:pt x="41" y="0"/>
                    <a:pt x="41" y="0"/>
                  </a:cubicBezTo>
                  <a:cubicBezTo>
                    <a:pt x="43" y="0"/>
                    <a:pt x="45" y="2"/>
                    <a:pt x="45" y="4"/>
                  </a:cubicBezTo>
                  <a:cubicBezTo>
                    <a:pt x="45" y="7"/>
                    <a:pt x="43" y="9"/>
                    <a:pt x="41" y="9"/>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9" name="Freeform 3764"/>
            <p:cNvSpPr>
              <a:spLocks/>
            </p:cNvSpPr>
            <p:nvPr/>
          </p:nvSpPr>
          <p:spPr bwMode="auto">
            <a:xfrm>
              <a:off x="8347244" y="5549721"/>
              <a:ext cx="95417" cy="25047"/>
            </a:xfrm>
            <a:custGeom>
              <a:avLst/>
              <a:gdLst>
                <a:gd name="T0" fmla="*/ 30 w 34"/>
                <a:gd name="T1" fmla="*/ 9 h 9"/>
                <a:gd name="T2" fmla="*/ 4 w 34"/>
                <a:gd name="T3" fmla="*/ 9 h 9"/>
                <a:gd name="T4" fmla="*/ 0 w 34"/>
                <a:gd name="T5" fmla="*/ 4 h 9"/>
                <a:gd name="T6" fmla="*/ 4 w 34"/>
                <a:gd name="T7" fmla="*/ 0 h 9"/>
                <a:gd name="T8" fmla="*/ 30 w 34"/>
                <a:gd name="T9" fmla="*/ 0 h 9"/>
                <a:gd name="T10" fmla="*/ 34 w 34"/>
                <a:gd name="T11" fmla="*/ 4 h 9"/>
                <a:gd name="T12" fmla="*/ 30 w 34"/>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0" y="9"/>
                  </a:moveTo>
                  <a:cubicBezTo>
                    <a:pt x="4" y="9"/>
                    <a:pt x="4" y="9"/>
                    <a:pt x="4" y="9"/>
                  </a:cubicBezTo>
                  <a:cubicBezTo>
                    <a:pt x="1" y="9"/>
                    <a:pt x="0" y="7"/>
                    <a:pt x="0" y="4"/>
                  </a:cubicBezTo>
                  <a:cubicBezTo>
                    <a:pt x="0" y="2"/>
                    <a:pt x="1" y="0"/>
                    <a:pt x="4" y="0"/>
                  </a:cubicBezTo>
                  <a:cubicBezTo>
                    <a:pt x="30" y="0"/>
                    <a:pt x="30" y="0"/>
                    <a:pt x="30" y="0"/>
                  </a:cubicBezTo>
                  <a:cubicBezTo>
                    <a:pt x="32" y="0"/>
                    <a:pt x="34" y="2"/>
                    <a:pt x="34" y="4"/>
                  </a:cubicBezTo>
                  <a:cubicBezTo>
                    <a:pt x="34" y="7"/>
                    <a:pt x="32" y="9"/>
                    <a:pt x="30" y="9"/>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1" name="Freeform 3766"/>
            <p:cNvSpPr>
              <a:spLocks/>
            </p:cNvSpPr>
            <p:nvPr/>
          </p:nvSpPr>
          <p:spPr bwMode="auto">
            <a:xfrm>
              <a:off x="7861810" y="4052867"/>
              <a:ext cx="361392" cy="364970"/>
            </a:xfrm>
            <a:custGeom>
              <a:avLst/>
              <a:gdLst>
                <a:gd name="T0" fmla="*/ 94 w 128"/>
                <a:gd name="T1" fmla="*/ 7 h 129"/>
                <a:gd name="T2" fmla="*/ 120 w 128"/>
                <a:gd name="T3" fmla="*/ 58 h 129"/>
                <a:gd name="T4" fmla="*/ 57 w 128"/>
                <a:gd name="T5" fmla="*/ 121 h 129"/>
                <a:gd name="T6" fmla="*/ 7 w 128"/>
                <a:gd name="T7" fmla="*/ 96 h 129"/>
                <a:gd name="T8" fmla="*/ 0 w 128"/>
                <a:gd name="T9" fmla="*/ 101 h 129"/>
                <a:gd name="T10" fmla="*/ 57 w 128"/>
                <a:gd name="T11" fmla="*/ 129 h 129"/>
                <a:gd name="T12" fmla="*/ 128 w 128"/>
                <a:gd name="T13" fmla="*/ 58 h 129"/>
                <a:gd name="T14" fmla="*/ 99 w 128"/>
                <a:gd name="T15" fmla="*/ 0 h 129"/>
                <a:gd name="T16" fmla="*/ 94 w 128"/>
                <a:gd name="T17" fmla="*/ 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29">
                  <a:moveTo>
                    <a:pt x="94" y="7"/>
                  </a:moveTo>
                  <a:cubicBezTo>
                    <a:pt x="110" y="18"/>
                    <a:pt x="120" y="37"/>
                    <a:pt x="120" y="58"/>
                  </a:cubicBezTo>
                  <a:cubicBezTo>
                    <a:pt x="120" y="93"/>
                    <a:pt x="92" y="121"/>
                    <a:pt x="57" y="121"/>
                  </a:cubicBezTo>
                  <a:cubicBezTo>
                    <a:pt x="37" y="121"/>
                    <a:pt x="18" y="111"/>
                    <a:pt x="7" y="96"/>
                  </a:cubicBezTo>
                  <a:cubicBezTo>
                    <a:pt x="0" y="101"/>
                    <a:pt x="0" y="101"/>
                    <a:pt x="0" y="101"/>
                  </a:cubicBezTo>
                  <a:cubicBezTo>
                    <a:pt x="13" y="118"/>
                    <a:pt x="34" y="129"/>
                    <a:pt x="57" y="129"/>
                  </a:cubicBezTo>
                  <a:cubicBezTo>
                    <a:pt x="97" y="129"/>
                    <a:pt x="128" y="97"/>
                    <a:pt x="128" y="58"/>
                  </a:cubicBezTo>
                  <a:cubicBezTo>
                    <a:pt x="128" y="34"/>
                    <a:pt x="117" y="13"/>
                    <a:pt x="99" y="0"/>
                  </a:cubicBezTo>
                  <a:lnTo>
                    <a:pt x="94" y="7"/>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2" name="Freeform 3767"/>
            <p:cNvSpPr>
              <a:spLocks noEditPoints="1"/>
            </p:cNvSpPr>
            <p:nvPr/>
          </p:nvSpPr>
          <p:spPr bwMode="auto">
            <a:xfrm>
              <a:off x="7864196" y="4062408"/>
              <a:ext cx="322032" cy="318454"/>
            </a:xfrm>
            <a:custGeom>
              <a:avLst/>
              <a:gdLst>
                <a:gd name="T0" fmla="*/ 57 w 114"/>
                <a:gd name="T1" fmla="*/ 0 h 113"/>
                <a:gd name="T2" fmla="*/ 0 w 114"/>
                <a:gd name="T3" fmla="*/ 56 h 113"/>
                <a:gd name="T4" fmla="*/ 57 w 114"/>
                <a:gd name="T5" fmla="*/ 113 h 113"/>
                <a:gd name="T6" fmla="*/ 114 w 114"/>
                <a:gd name="T7" fmla="*/ 56 h 113"/>
                <a:gd name="T8" fmla="*/ 57 w 114"/>
                <a:gd name="T9" fmla="*/ 0 h 113"/>
                <a:gd name="T10" fmla="*/ 57 w 114"/>
                <a:gd name="T11" fmla="*/ 110 h 113"/>
                <a:gd name="T12" fmla="*/ 3 w 114"/>
                <a:gd name="T13" fmla="*/ 56 h 113"/>
                <a:gd name="T14" fmla="*/ 57 w 114"/>
                <a:gd name="T15" fmla="*/ 2 h 113"/>
                <a:gd name="T16" fmla="*/ 111 w 114"/>
                <a:gd name="T17" fmla="*/ 56 h 113"/>
                <a:gd name="T18" fmla="*/ 57 w 114"/>
                <a:gd name="T19" fmla="*/ 11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3">
                  <a:moveTo>
                    <a:pt x="57" y="0"/>
                  </a:moveTo>
                  <a:cubicBezTo>
                    <a:pt x="26" y="0"/>
                    <a:pt x="0" y="25"/>
                    <a:pt x="0" y="56"/>
                  </a:cubicBezTo>
                  <a:cubicBezTo>
                    <a:pt x="0" y="87"/>
                    <a:pt x="26" y="113"/>
                    <a:pt x="57" y="113"/>
                  </a:cubicBezTo>
                  <a:cubicBezTo>
                    <a:pt x="88" y="113"/>
                    <a:pt x="114" y="87"/>
                    <a:pt x="114" y="56"/>
                  </a:cubicBezTo>
                  <a:cubicBezTo>
                    <a:pt x="114" y="25"/>
                    <a:pt x="88" y="0"/>
                    <a:pt x="57" y="0"/>
                  </a:cubicBezTo>
                  <a:close/>
                  <a:moveTo>
                    <a:pt x="57" y="110"/>
                  </a:moveTo>
                  <a:cubicBezTo>
                    <a:pt x="27" y="110"/>
                    <a:pt x="3" y="86"/>
                    <a:pt x="3" y="56"/>
                  </a:cubicBezTo>
                  <a:cubicBezTo>
                    <a:pt x="3" y="26"/>
                    <a:pt x="27" y="2"/>
                    <a:pt x="57" y="2"/>
                  </a:cubicBezTo>
                  <a:cubicBezTo>
                    <a:pt x="87" y="2"/>
                    <a:pt x="111" y="26"/>
                    <a:pt x="111" y="56"/>
                  </a:cubicBezTo>
                  <a:cubicBezTo>
                    <a:pt x="111" y="86"/>
                    <a:pt x="87" y="110"/>
                    <a:pt x="57" y="110"/>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3" name="Freeform 3768"/>
            <p:cNvSpPr>
              <a:spLocks/>
            </p:cNvSpPr>
            <p:nvPr/>
          </p:nvSpPr>
          <p:spPr bwMode="auto">
            <a:xfrm>
              <a:off x="7855847" y="4067179"/>
              <a:ext cx="359006" cy="313683"/>
            </a:xfrm>
            <a:custGeom>
              <a:avLst/>
              <a:gdLst>
                <a:gd name="T0" fmla="*/ 37 w 127"/>
                <a:gd name="T1" fmla="*/ 8 h 111"/>
                <a:gd name="T2" fmla="*/ 35 w 127"/>
                <a:gd name="T3" fmla="*/ 13 h 111"/>
                <a:gd name="T4" fmla="*/ 32 w 127"/>
                <a:gd name="T5" fmla="*/ 16 h 111"/>
                <a:gd name="T6" fmla="*/ 30 w 127"/>
                <a:gd name="T7" fmla="*/ 14 h 111"/>
                <a:gd name="T8" fmla="*/ 30 w 127"/>
                <a:gd name="T9" fmla="*/ 18 h 111"/>
                <a:gd name="T10" fmla="*/ 24 w 127"/>
                <a:gd name="T11" fmla="*/ 19 h 111"/>
                <a:gd name="T12" fmla="*/ 20 w 127"/>
                <a:gd name="T13" fmla="*/ 23 h 111"/>
                <a:gd name="T14" fmla="*/ 16 w 127"/>
                <a:gd name="T15" fmla="*/ 30 h 111"/>
                <a:gd name="T16" fmla="*/ 12 w 127"/>
                <a:gd name="T17" fmla="*/ 34 h 111"/>
                <a:gd name="T18" fmla="*/ 15 w 127"/>
                <a:gd name="T19" fmla="*/ 37 h 111"/>
                <a:gd name="T20" fmla="*/ 16 w 127"/>
                <a:gd name="T21" fmla="*/ 39 h 111"/>
                <a:gd name="T22" fmla="*/ 13 w 127"/>
                <a:gd name="T23" fmla="*/ 36 h 111"/>
                <a:gd name="T24" fmla="*/ 11 w 127"/>
                <a:gd name="T25" fmla="*/ 33 h 111"/>
                <a:gd name="T26" fmla="*/ 10 w 127"/>
                <a:gd name="T27" fmla="*/ 38 h 111"/>
                <a:gd name="T28" fmla="*/ 10 w 127"/>
                <a:gd name="T29" fmla="*/ 46 h 111"/>
                <a:gd name="T30" fmla="*/ 14 w 127"/>
                <a:gd name="T31" fmla="*/ 44 h 111"/>
                <a:gd name="T32" fmla="*/ 18 w 127"/>
                <a:gd name="T33" fmla="*/ 49 h 111"/>
                <a:gd name="T34" fmla="*/ 23 w 127"/>
                <a:gd name="T35" fmla="*/ 54 h 111"/>
                <a:gd name="T36" fmla="*/ 28 w 127"/>
                <a:gd name="T37" fmla="*/ 59 h 111"/>
                <a:gd name="T38" fmla="*/ 35 w 127"/>
                <a:gd name="T39" fmla="*/ 65 h 111"/>
                <a:gd name="T40" fmla="*/ 33 w 127"/>
                <a:gd name="T41" fmla="*/ 75 h 111"/>
                <a:gd name="T42" fmla="*/ 28 w 127"/>
                <a:gd name="T43" fmla="*/ 86 h 111"/>
                <a:gd name="T44" fmla="*/ 29 w 127"/>
                <a:gd name="T45" fmla="*/ 94 h 111"/>
                <a:gd name="T46" fmla="*/ 26 w 127"/>
                <a:gd name="T47" fmla="*/ 95 h 111"/>
                <a:gd name="T48" fmla="*/ 18 w 127"/>
                <a:gd name="T49" fmla="*/ 82 h 111"/>
                <a:gd name="T50" fmla="*/ 10 w 127"/>
                <a:gd name="T51" fmla="*/ 63 h 111"/>
                <a:gd name="T52" fmla="*/ 7 w 127"/>
                <a:gd name="T53" fmla="*/ 48 h 111"/>
                <a:gd name="T54" fmla="*/ 41 w 127"/>
                <a:gd name="T55" fmla="*/ 102 h 111"/>
                <a:gd name="T56" fmla="*/ 50 w 127"/>
                <a:gd name="T57" fmla="*/ 101 h 111"/>
                <a:gd name="T58" fmla="*/ 62 w 127"/>
                <a:gd name="T59" fmla="*/ 99 h 111"/>
                <a:gd name="T60" fmla="*/ 61 w 127"/>
                <a:gd name="T61" fmla="*/ 104 h 111"/>
                <a:gd name="T62" fmla="*/ 68 w 127"/>
                <a:gd name="T63" fmla="*/ 104 h 111"/>
                <a:gd name="T64" fmla="*/ 78 w 127"/>
                <a:gd name="T65" fmla="*/ 102 h 111"/>
                <a:gd name="T66" fmla="*/ 77 w 127"/>
                <a:gd name="T67" fmla="*/ 1 h 111"/>
                <a:gd name="T68" fmla="*/ 110 w 127"/>
                <a:gd name="T69" fmla="*/ 35 h 111"/>
                <a:gd name="T70" fmla="*/ 106 w 127"/>
                <a:gd name="T71" fmla="*/ 32 h 111"/>
                <a:gd name="T72" fmla="*/ 101 w 127"/>
                <a:gd name="T73" fmla="*/ 41 h 111"/>
                <a:gd name="T74" fmla="*/ 95 w 127"/>
                <a:gd name="T75" fmla="*/ 33 h 111"/>
                <a:gd name="T76" fmla="*/ 98 w 127"/>
                <a:gd name="T77" fmla="*/ 41 h 111"/>
                <a:gd name="T78" fmla="*/ 104 w 127"/>
                <a:gd name="T79" fmla="*/ 44 h 111"/>
                <a:gd name="T80" fmla="*/ 101 w 127"/>
                <a:gd name="T81" fmla="*/ 56 h 111"/>
                <a:gd name="T82" fmla="*/ 98 w 127"/>
                <a:gd name="T83" fmla="*/ 68 h 111"/>
                <a:gd name="T84" fmla="*/ 94 w 127"/>
                <a:gd name="T85" fmla="*/ 76 h 111"/>
                <a:gd name="T86" fmla="*/ 82 w 127"/>
                <a:gd name="T87" fmla="*/ 86 h 111"/>
                <a:gd name="T88" fmla="*/ 79 w 127"/>
                <a:gd name="T89" fmla="*/ 77 h 111"/>
                <a:gd name="T90" fmla="*/ 80 w 127"/>
                <a:gd name="T91" fmla="*/ 67 h 111"/>
                <a:gd name="T92" fmla="*/ 76 w 127"/>
                <a:gd name="T93" fmla="*/ 56 h 111"/>
                <a:gd name="T94" fmla="*/ 70 w 127"/>
                <a:gd name="T95" fmla="*/ 50 h 111"/>
                <a:gd name="T96" fmla="*/ 56 w 127"/>
                <a:gd name="T97" fmla="*/ 50 h 111"/>
                <a:gd name="T98" fmla="*/ 50 w 127"/>
                <a:gd name="T99" fmla="*/ 42 h 111"/>
                <a:gd name="T100" fmla="*/ 56 w 127"/>
                <a:gd name="T101" fmla="*/ 27 h 111"/>
                <a:gd name="T102" fmla="*/ 67 w 127"/>
                <a:gd name="T103" fmla="*/ 23 h 111"/>
                <a:gd name="T104" fmla="*/ 73 w 127"/>
                <a:gd name="T105" fmla="*/ 26 h 111"/>
                <a:gd name="T106" fmla="*/ 82 w 127"/>
                <a:gd name="T107" fmla="*/ 26 h 111"/>
                <a:gd name="T108" fmla="*/ 91 w 127"/>
                <a:gd name="T109" fmla="*/ 24 h 111"/>
                <a:gd name="T110" fmla="*/ 83 w 127"/>
                <a:gd name="T111" fmla="*/ 21 h 111"/>
                <a:gd name="T112" fmla="*/ 82 w 127"/>
                <a:gd name="T113" fmla="*/ 18 h 111"/>
                <a:gd name="T114" fmla="*/ 71 w 127"/>
                <a:gd name="T115" fmla="*/ 18 h 111"/>
                <a:gd name="T116" fmla="*/ 62 w 127"/>
                <a:gd name="T117" fmla="*/ 21 h 111"/>
                <a:gd name="T118" fmla="*/ 60 w 127"/>
                <a:gd name="T119" fmla="*/ 11 h 111"/>
                <a:gd name="T120" fmla="*/ 54 w 127"/>
                <a:gd name="T121" fmla="*/ 6 h 111"/>
                <a:gd name="T122" fmla="*/ 61 w 127"/>
                <a:gd name="T123" fmla="*/ 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11">
                  <a:moveTo>
                    <a:pt x="52" y="0"/>
                  </a:moveTo>
                  <a:cubicBezTo>
                    <a:pt x="52" y="0"/>
                    <a:pt x="33" y="3"/>
                    <a:pt x="20" y="17"/>
                  </a:cubicBezTo>
                  <a:cubicBezTo>
                    <a:pt x="20" y="17"/>
                    <a:pt x="30" y="7"/>
                    <a:pt x="36" y="7"/>
                  </a:cubicBezTo>
                  <a:cubicBezTo>
                    <a:pt x="37" y="8"/>
                    <a:pt x="37" y="8"/>
                    <a:pt x="37" y="8"/>
                  </a:cubicBezTo>
                  <a:cubicBezTo>
                    <a:pt x="37" y="8"/>
                    <a:pt x="37" y="8"/>
                    <a:pt x="37" y="8"/>
                  </a:cubicBezTo>
                  <a:cubicBezTo>
                    <a:pt x="37" y="9"/>
                    <a:pt x="36" y="10"/>
                    <a:pt x="36" y="10"/>
                  </a:cubicBezTo>
                  <a:cubicBezTo>
                    <a:pt x="36" y="10"/>
                    <a:pt x="36" y="11"/>
                    <a:pt x="36" y="11"/>
                  </a:cubicBezTo>
                  <a:cubicBezTo>
                    <a:pt x="36" y="12"/>
                    <a:pt x="36" y="12"/>
                    <a:pt x="36" y="12"/>
                  </a:cubicBezTo>
                  <a:cubicBezTo>
                    <a:pt x="36" y="12"/>
                    <a:pt x="35" y="12"/>
                    <a:pt x="35" y="12"/>
                  </a:cubicBezTo>
                  <a:cubicBezTo>
                    <a:pt x="35" y="12"/>
                    <a:pt x="35" y="12"/>
                    <a:pt x="35" y="13"/>
                  </a:cubicBezTo>
                  <a:cubicBezTo>
                    <a:pt x="35" y="13"/>
                    <a:pt x="35" y="14"/>
                    <a:pt x="35" y="14"/>
                  </a:cubicBezTo>
                  <a:cubicBezTo>
                    <a:pt x="35" y="15"/>
                    <a:pt x="35" y="15"/>
                    <a:pt x="35" y="15"/>
                  </a:cubicBezTo>
                  <a:cubicBezTo>
                    <a:pt x="35" y="16"/>
                    <a:pt x="35" y="16"/>
                    <a:pt x="35" y="16"/>
                  </a:cubicBezTo>
                  <a:cubicBezTo>
                    <a:pt x="34" y="16"/>
                    <a:pt x="34" y="16"/>
                    <a:pt x="34" y="16"/>
                  </a:cubicBezTo>
                  <a:cubicBezTo>
                    <a:pt x="34" y="16"/>
                    <a:pt x="33" y="16"/>
                    <a:pt x="32" y="16"/>
                  </a:cubicBezTo>
                  <a:cubicBezTo>
                    <a:pt x="32" y="16"/>
                    <a:pt x="32" y="15"/>
                    <a:pt x="32" y="15"/>
                  </a:cubicBezTo>
                  <a:cubicBezTo>
                    <a:pt x="33" y="14"/>
                    <a:pt x="33" y="14"/>
                    <a:pt x="33" y="14"/>
                  </a:cubicBezTo>
                  <a:cubicBezTo>
                    <a:pt x="33" y="14"/>
                    <a:pt x="33" y="14"/>
                    <a:pt x="33" y="14"/>
                  </a:cubicBezTo>
                  <a:cubicBezTo>
                    <a:pt x="32" y="14"/>
                    <a:pt x="32" y="13"/>
                    <a:pt x="32" y="13"/>
                  </a:cubicBezTo>
                  <a:cubicBezTo>
                    <a:pt x="31" y="13"/>
                    <a:pt x="30" y="14"/>
                    <a:pt x="30" y="14"/>
                  </a:cubicBezTo>
                  <a:cubicBezTo>
                    <a:pt x="29" y="15"/>
                    <a:pt x="29" y="15"/>
                    <a:pt x="29" y="15"/>
                  </a:cubicBezTo>
                  <a:cubicBezTo>
                    <a:pt x="29" y="15"/>
                    <a:pt x="29" y="16"/>
                    <a:pt x="29" y="16"/>
                  </a:cubicBezTo>
                  <a:cubicBezTo>
                    <a:pt x="29" y="16"/>
                    <a:pt x="30" y="16"/>
                    <a:pt x="30" y="16"/>
                  </a:cubicBezTo>
                  <a:cubicBezTo>
                    <a:pt x="30" y="16"/>
                    <a:pt x="30" y="17"/>
                    <a:pt x="30" y="17"/>
                  </a:cubicBezTo>
                  <a:cubicBezTo>
                    <a:pt x="30" y="17"/>
                    <a:pt x="30" y="18"/>
                    <a:pt x="30" y="18"/>
                  </a:cubicBezTo>
                  <a:cubicBezTo>
                    <a:pt x="30" y="18"/>
                    <a:pt x="29" y="18"/>
                    <a:pt x="29" y="18"/>
                  </a:cubicBezTo>
                  <a:cubicBezTo>
                    <a:pt x="28" y="18"/>
                    <a:pt x="28" y="18"/>
                    <a:pt x="27" y="18"/>
                  </a:cubicBezTo>
                  <a:cubicBezTo>
                    <a:pt x="27" y="18"/>
                    <a:pt x="26" y="17"/>
                    <a:pt x="26" y="18"/>
                  </a:cubicBezTo>
                  <a:cubicBezTo>
                    <a:pt x="26" y="18"/>
                    <a:pt x="26" y="18"/>
                    <a:pt x="25" y="18"/>
                  </a:cubicBezTo>
                  <a:cubicBezTo>
                    <a:pt x="25" y="18"/>
                    <a:pt x="24" y="19"/>
                    <a:pt x="24" y="19"/>
                  </a:cubicBezTo>
                  <a:cubicBezTo>
                    <a:pt x="24" y="19"/>
                    <a:pt x="24" y="19"/>
                    <a:pt x="24" y="19"/>
                  </a:cubicBezTo>
                  <a:cubicBezTo>
                    <a:pt x="24" y="20"/>
                    <a:pt x="23" y="21"/>
                    <a:pt x="23" y="21"/>
                  </a:cubicBezTo>
                  <a:cubicBezTo>
                    <a:pt x="23" y="21"/>
                    <a:pt x="23" y="21"/>
                    <a:pt x="22" y="21"/>
                  </a:cubicBezTo>
                  <a:cubicBezTo>
                    <a:pt x="21" y="21"/>
                    <a:pt x="21" y="22"/>
                    <a:pt x="21" y="22"/>
                  </a:cubicBezTo>
                  <a:cubicBezTo>
                    <a:pt x="20" y="23"/>
                    <a:pt x="20" y="23"/>
                    <a:pt x="20" y="23"/>
                  </a:cubicBezTo>
                  <a:cubicBezTo>
                    <a:pt x="20" y="23"/>
                    <a:pt x="20" y="23"/>
                    <a:pt x="19" y="24"/>
                  </a:cubicBezTo>
                  <a:cubicBezTo>
                    <a:pt x="19" y="24"/>
                    <a:pt x="17" y="25"/>
                    <a:pt x="17" y="25"/>
                  </a:cubicBezTo>
                  <a:cubicBezTo>
                    <a:pt x="17" y="25"/>
                    <a:pt x="17" y="26"/>
                    <a:pt x="16" y="27"/>
                  </a:cubicBezTo>
                  <a:cubicBezTo>
                    <a:pt x="16" y="27"/>
                    <a:pt x="16" y="28"/>
                    <a:pt x="16" y="28"/>
                  </a:cubicBezTo>
                  <a:cubicBezTo>
                    <a:pt x="16" y="28"/>
                    <a:pt x="16" y="29"/>
                    <a:pt x="16" y="30"/>
                  </a:cubicBezTo>
                  <a:cubicBezTo>
                    <a:pt x="15" y="30"/>
                    <a:pt x="15" y="31"/>
                    <a:pt x="15" y="31"/>
                  </a:cubicBezTo>
                  <a:cubicBezTo>
                    <a:pt x="15" y="31"/>
                    <a:pt x="14" y="32"/>
                    <a:pt x="14" y="32"/>
                  </a:cubicBezTo>
                  <a:cubicBezTo>
                    <a:pt x="14" y="32"/>
                    <a:pt x="13" y="32"/>
                    <a:pt x="12" y="32"/>
                  </a:cubicBezTo>
                  <a:cubicBezTo>
                    <a:pt x="12" y="33"/>
                    <a:pt x="12" y="33"/>
                    <a:pt x="12" y="33"/>
                  </a:cubicBezTo>
                  <a:cubicBezTo>
                    <a:pt x="12" y="34"/>
                    <a:pt x="12" y="34"/>
                    <a:pt x="12" y="34"/>
                  </a:cubicBezTo>
                  <a:cubicBezTo>
                    <a:pt x="13" y="34"/>
                    <a:pt x="13" y="34"/>
                    <a:pt x="13" y="34"/>
                  </a:cubicBezTo>
                  <a:cubicBezTo>
                    <a:pt x="13" y="34"/>
                    <a:pt x="13" y="35"/>
                    <a:pt x="13" y="35"/>
                  </a:cubicBezTo>
                  <a:cubicBezTo>
                    <a:pt x="13" y="36"/>
                    <a:pt x="13" y="37"/>
                    <a:pt x="13" y="37"/>
                  </a:cubicBezTo>
                  <a:cubicBezTo>
                    <a:pt x="14" y="37"/>
                    <a:pt x="14" y="37"/>
                    <a:pt x="14" y="37"/>
                  </a:cubicBezTo>
                  <a:cubicBezTo>
                    <a:pt x="15" y="37"/>
                    <a:pt x="15" y="37"/>
                    <a:pt x="15" y="37"/>
                  </a:cubicBezTo>
                  <a:cubicBezTo>
                    <a:pt x="16" y="38"/>
                    <a:pt x="16" y="38"/>
                    <a:pt x="16" y="38"/>
                  </a:cubicBezTo>
                  <a:cubicBezTo>
                    <a:pt x="17" y="38"/>
                    <a:pt x="17" y="38"/>
                    <a:pt x="17" y="38"/>
                  </a:cubicBezTo>
                  <a:cubicBezTo>
                    <a:pt x="17" y="38"/>
                    <a:pt x="17" y="39"/>
                    <a:pt x="16" y="39"/>
                  </a:cubicBezTo>
                  <a:cubicBezTo>
                    <a:pt x="16" y="39"/>
                    <a:pt x="16" y="39"/>
                    <a:pt x="16" y="39"/>
                  </a:cubicBezTo>
                  <a:cubicBezTo>
                    <a:pt x="16" y="39"/>
                    <a:pt x="16" y="39"/>
                    <a:pt x="16" y="39"/>
                  </a:cubicBezTo>
                  <a:cubicBezTo>
                    <a:pt x="15" y="38"/>
                    <a:pt x="15" y="38"/>
                    <a:pt x="15" y="38"/>
                  </a:cubicBezTo>
                  <a:cubicBezTo>
                    <a:pt x="15" y="38"/>
                    <a:pt x="14" y="38"/>
                    <a:pt x="14" y="38"/>
                  </a:cubicBezTo>
                  <a:cubicBezTo>
                    <a:pt x="14" y="38"/>
                    <a:pt x="13" y="38"/>
                    <a:pt x="13" y="38"/>
                  </a:cubicBezTo>
                  <a:cubicBezTo>
                    <a:pt x="13" y="37"/>
                    <a:pt x="13" y="38"/>
                    <a:pt x="13" y="37"/>
                  </a:cubicBezTo>
                  <a:cubicBezTo>
                    <a:pt x="13" y="37"/>
                    <a:pt x="13" y="37"/>
                    <a:pt x="13" y="36"/>
                  </a:cubicBezTo>
                  <a:cubicBezTo>
                    <a:pt x="13" y="36"/>
                    <a:pt x="12" y="36"/>
                    <a:pt x="12" y="36"/>
                  </a:cubicBezTo>
                  <a:cubicBezTo>
                    <a:pt x="12" y="36"/>
                    <a:pt x="12" y="36"/>
                    <a:pt x="12" y="36"/>
                  </a:cubicBezTo>
                  <a:cubicBezTo>
                    <a:pt x="11" y="35"/>
                    <a:pt x="11" y="35"/>
                    <a:pt x="11" y="35"/>
                  </a:cubicBezTo>
                  <a:cubicBezTo>
                    <a:pt x="11" y="35"/>
                    <a:pt x="11" y="35"/>
                    <a:pt x="11" y="35"/>
                  </a:cubicBezTo>
                  <a:cubicBezTo>
                    <a:pt x="11" y="34"/>
                    <a:pt x="11" y="34"/>
                    <a:pt x="11" y="33"/>
                  </a:cubicBezTo>
                  <a:cubicBezTo>
                    <a:pt x="11" y="33"/>
                    <a:pt x="11" y="33"/>
                    <a:pt x="11" y="32"/>
                  </a:cubicBezTo>
                  <a:cubicBezTo>
                    <a:pt x="11" y="32"/>
                    <a:pt x="11" y="30"/>
                    <a:pt x="11" y="30"/>
                  </a:cubicBezTo>
                  <a:cubicBezTo>
                    <a:pt x="11" y="30"/>
                    <a:pt x="10" y="34"/>
                    <a:pt x="9" y="36"/>
                  </a:cubicBezTo>
                  <a:cubicBezTo>
                    <a:pt x="9" y="36"/>
                    <a:pt x="10" y="36"/>
                    <a:pt x="10" y="37"/>
                  </a:cubicBezTo>
                  <a:cubicBezTo>
                    <a:pt x="10" y="37"/>
                    <a:pt x="10" y="38"/>
                    <a:pt x="10" y="38"/>
                  </a:cubicBezTo>
                  <a:cubicBezTo>
                    <a:pt x="10" y="39"/>
                    <a:pt x="10" y="38"/>
                    <a:pt x="10" y="40"/>
                  </a:cubicBezTo>
                  <a:cubicBezTo>
                    <a:pt x="10" y="41"/>
                    <a:pt x="10" y="42"/>
                    <a:pt x="10" y="42"/>
                  </a:cubicBezTo>
                  <a:cubicBezTo>
                    <a:pt x="10" y="42"/>
                    <a:pt x="9" y="43"/>
                    <a:pt x="9" y="44"/>
                  </a:cubicBezTo>
                  <a:cubicBezTo>
                    <a:pt x="9" y="44"/>
                    <a:pt x="10" y="45"/>
                    <a:pt x="10" y="46"/>
                  </a:cubicBezTo>
                  <a:cubicBezTo>
                    <a:pt x="10" y="46"/>
                    <a:pt x="10" y="46"/>
                    <a:pt x="10" y="46"/>
                  </a:cubicBezTo>
                  <a:cubicBezTo>
                    <a:pt x="10" y="47"/>
                    <a:pt x="10" y="48"/>
                    <a:pt x="10" y="47"/>
                  </a:cubicBezTo>
                  <a:cubicBezTo>
                    <a:pt x="11" y="45"/>
                    <a:pt x="11" y="45"/>
                    <a:pt x="11" y="45"/>
                  </a:cubicBezTo>
                  <a:cubicBezTo>
                    <a:pt x="12" y="45"/>
                    <a:pt x="12" y="45"/>
                    <a:pt x="12" y="45"/>
                  </a:cubicBezTo>
                  <a:cubicBezTo>
                    <a:pt x="12" y="45"/>
                    <a:pt x="12" y="44"/>
                    <a:pt x="13" y="44"/>
                  </a:cubicBezTo>
                  <a:cubicBezTo>
                    <a:pt x="14" y="44"/>
                    <a:pt x="14" y="44"/>
                    <a:pt x="14" y="44"/>
                  </a:cubicBezTo>
                  <a:cubicBezTo>
                    <a:pt x="14" y="45"/>
                    <a:pt x="14" y="46"/>
                    <a:pt x="14" y="46"/>
                  </a:cubicBezTo>
                  <a:cubicBezTo>
                    <a:pt x="14" y="46"/>
                    <a:pt x="16" y="45"/>
                    <a:pt x="16" y="45"/>
                  </a:cubicBezTo>
                  <a:cubicBezTo>
                    <a:pt x="16" y="45"/>
                    <a:pt x="17" y="45"/>
                    <a:pt x="17" y="46"/>
                  </a:cubicBezTo>
                  <a:cubicBezTo>
                    <a:pt x="17" y="47"/>
                    <a:pt x="17" y="47"/>
                    <a:pt x="18" y="48"/>
                  </a:cubicBezTo>
                  <a:cubicBezTo>
                    <a:pt x="18" y="48"/>
                    <a:pt x="18" y="49"/>
                    <a:pt x="18" y="49"/>
                  </a:cubicBezTo>
                  <a:cubicBezTo>
                    <a:pt x="18" y="50"/>
                    <a:pt x="20" y="50"/>
                    <a:pt x="20" y="50"/>
                  </a:cubicBezTo>
                  <a:cubicBezTo>
                    <a:pt x="20" y="50"/>
                    <a:pt x="21" y="50"/>
                    <a:pt x="22" y="50"/>
                  </a:cubicBezTo>
                  <a:cubicBezTo>
                    <a:pt x="22" y="50"/>
                    <a:pt x="22" y="51"/>
                    <a:pt x="22" y="51"/>
                  </a:cubicBezTo>
                  <a:cubicBezTo>
                    <a:pt x="23" y="51"/>
                    <a:pt x="23" y="53"/>
                    <a:pt x="23" y="53"/>
                  </a:cubicBezTo>
                  <a:cubicBezTo>
                    <a:pt x="23" y="53"/>
                    <a:pt x="24" y="54"/>
                    <a:pt x="23" y="54"/>
                  </a:cubicBezTo>
                  <a:cubicBezTo>
                    <a:pt x="23" y="55"/>
                    <a:pt x="23" y="55"/>
                    <a:pt x="24" y="55"/>
                  </a:cubicBezTo>
                  <a:cubicBezTo>
                    <a:pt x="24" y="55"/>
                    <a:pt x="25" y="56"/>
                    <a:pt x="25" y="56"/>
                  </a:cubicBezTo>
                  <a:cubicBezTo>
                    <a:pt x="25" y="56"/>
                    <a:pt x="25" y="57"/>
                    <a:pt x="26" y="57"/>
                  </a:cubicBezTo>
                  <a:cubicBezTo>
                    <a:pt x="27" y="57"/>
                    <a:pt x="27" y="58"/>
                    <a:pt x="28" y="58"/>
                  </a:cubicBezTo>
                  <a:cubicBezTo>
                    <a:pt x="28" y="58"/>
                    <a:pt x="27" y="59"/>
                    <a:pt x="28" y="59"/>
                  </a:cubicBezTo>
                  <a:cubicBezTo>
                    <a:pt x="29" y="59"/>
                    <a:pt x="30" y="58"/>
                    <a:pt x="31" y="59"/>
                  </a:cubicBezTo>
                  <a:cubicBezTo>
                    <a:pt x="31" y="59"/>
                    <a:pt x="31" y="60"/>
                    <a:pt x="32" y="61"/>
                  </a:cubicBezTo>
                  <a:cubicBezTo>
                    <a:pt x="34" y="61"/>
                    <a:pt x="34" y="62"/>
                    <a:pt x="35" y="62"/>
                  </a:cubicBezTo>
                  <a:cubicBezTo>
                    <a:pt x="35" y="62"/>
                    <a:pt x="36" y="62"/>
                    <a:pt x="35" y="63"/>
                  </a:cubicBezTo>
                  <a:cubicBezTo>
                    <a:pt x="35" y="64"/>
                    <a:pt x="35" y="65"/>
                    <a:pt x="35" y="65"/>
                  </a:cubicBezTo>
                  <a:cubicBezTo>
                    <a:pt x="34" y="66"/>
                    <a:pt x="33" y="67"/>
                    <a:pt x="33" y="67"/>
                  </a:cubicBezTo>
                  <a:cubicBezTo>
                    <a:pt x="33" y="68"/>
                    <a:pt x="32" y="69"/>
                    <a:pt x="33" y="69"/>
                  </a:cubicBezTo>
                  <a:cubicBezTo>
                    <a:pt x="33" y="70"/>
                    <a:pt x="33" y="71"/>
                    <a:pt x="33" y="71"/>
                  </a:cubicBezTo>
                  <a:cubicBezTo>
                    <a:pt x="33" y="72"/>
                    <a:pt x="34" y="73"/>
                    <a:pt x="33" y="73"/>
                  </a:cubicBezTo>
                  <a:cubicBezTo>
                    <a:pt x="33" y="74"/>
                    <a:pt x="33" y="75"/>
                    <a:pt x="33" y="75"/>
                  </a:cubicBezTo>
                  <a:cubicBezTo>
                    <a:pt x="33" y="75"/>
                    <a:pt x="34" y="76"/>
                    <a:pt x="33" y="76"/>
                  </a:cubicBezTo>
                  <a:cubicBezTo>
                    <a:pt x="32" y="77"/>
                    <a:pt x="31" y="78"/>
                    <a:pt x="31" y="78"/>
                  </a:cubicBezTo>
                  <a:cubicBezTo>
                    <a:pt x="30" y="78"/>
                    <a:pt x="29" y="79"/>
                    <a:pt x="29" y="79"/>
                  </a:cubicBezTo>
                  <a:cubicBezTo>
                    <a:pt x="29" y="79"/>
                    <a:pt x="29" y="81"/>
                    <a:pt x="29" y="82"/>
                  </a:cubicBezTo>
                  <a:cubicBezTo>
                    <a:pt x="29" y="82"/>
                    <a:pt x="27" y="86"/>
                    <a:pt x="28" y="86"/>
                  </a:cubicBezTo>
                  <a:cubicBezTo>
                    <a:pt x="28" y="87"/>
                    <a:pt x="28" y="88"/>
                    <a:pt x="28" y="89"/>
                  </a:cubicBezTo>
                  <a:cubicBezTo>
                    <a:pt x="28" y="89"/>
                    <a:pt x="28" y="89"/>
                    <a:pt x="28" y="89"/>
                  </a:cubicBezTo>
                  <a:cubicBezTo>
                    <a:pt x="27" y="90"/>
                    <a:pt x="26" y="89"/>
                    <a:pt x="27" y="91"/>
                  </a:cubicBezTo>
                  <a:cubicBezTo>
                    <a:pt x="28" y="92"/>
                    <a:pt x="28" y="92"/>
                    <a:pt x="29" y="93"/>
                  </a:cubicBezTo>
                  <a:cubicBezTo>
                    <a:pt x="29" y="94"/>
                    <a:pt x="29" y="94"/>
                    <a:pt x="29" y="94"/>
                  </a:cubicBezTo>
                  <a:cubicBezTo>
                    <a:pt x="30" y="95"/>
                    <a:pt x="30" y="96"/>
                    <a:pt x="31" y="96"/>
                  </a:cubicBezTo>
                  <a:cubicBezTo>
                    <a:pt x="31" y="97"/>
                    <a:pt x="32" y="97"/>
                    <a:pt x="32" y="98"/>
                  </a:cubicBezTo>
                  <a:cubicBezTo>
                    <a:pt x="32" y="98"/>
                    <a:pt x="33" y="100"/>
                    <a:pt x="32" y="99"/>
                  </a:cubicBezTo>
                  <a:cubicBezTo>
                    <a:pt x="30" y="98"/>
                    <a:pt x="32" y="99"/>
                    <a:pt x="30" y="97"/>
                  </a:cubicBezTo>
                  <a:cubicBezTo>
                    <a:pt x="28" y="95"/>
                    <a:pt x="27" y="96"/>
                    <a:pt x="26" y="95"/>
                  </a:cubicBezTo>
                  <a:cubicBezTo>
                    <a:pt x="25" y="94"/>
                    <a:pt x="27" y="98"/>
                    <a:pt x="25" y="93"/>
                  </a:cubicBezTo>
                  <a:cubicBezTo>
                    <a:pt x="23" y="89"/>
                    <a:pt x="23" y="90"/>
                    <a:pt x="22" y="89"/>
                  </a:cubicBezTo>
                  <a:cubicBezTo>
                    <a:pt x="22" y="88"/>
                    <a:pt x="22" y="89"/>
                    <a:pt x="21" y="87"/>
                  </a:cubicBezTo>
                  <a:cubicBezTo>
                    <a:pt x="20" y="84"/>
                    <a:pt x="21" y="86"/>
                    <a:pt x="20" y="84"/>
                  </a:cubicBezTo>
                  <a:cubicBezTo>
                    <a:pt x="19" y="83"/>
                    <a:pt x="19" y="85"/>
                    <a:pt x="18" y="82"/>
                  </a:cubicBezTo>
                  <a:cubicBezTo>
                    <a:pt x="18" y="80"/>
                    <a:pt x="18" y="82"/>
                    <a:pt x="17" y="79"/>
                  </a:cubicBezTo>
                  <a:cubicBezTo>
                    <a:pt x="16" y="76"/>
                    <a:pt x="18" y="76"/>
                    <a:pt x="16" y="74"/>
                  </a:cubicBezTo>
                  <a:cubicBezTo>
                    <a:pt x="14" y="73"/>
                    <a:pt x="15" y="74"/>
                    <a:pt x="14" y="73"/>
                  </a:cubicBezTo>
                  <a:cubicBezTo>
                    <a:pt x="13" y="72"/>
                    <a:pt x="14" y="73"/>
                    <a:pt x="13" y="70"/>
                  </a:cubicBezTo>
                  <a:cubicBezTo>
                    <a:pt x="11" y="68"/>
                    <a:pt x="10" y="67"/>
                    <a:pt x="10" y="63"/>
                  </a:cubicBezTo>
                  <a:cubicBezTo>
                    <a:pt x="10" y="59"/>
                    <a:pt x="10" y="58"/>
                    <a:pt x="10" y="58"/>
                  </a:cubicBezTo>
                  <a:cubicBezTo>
                    <a:pt x="10" y="58"/>
                    <a:pt x="8" y="56"/>
                    <a:pt x="8" y="54"/>
                  </a:cubicBezTo>
                  <a:cubicBezTo>
                    <a:pt x="9" y="51"/>
                    <a:pt x="9" y="52"/>
                    <a:pt x="9" y="51"/>
                  </a:cubicBezTo>
                  <a:cubicBezTo>
                    <a:pt x="9" y="51"/>
                    <a:pt x="8" y="51"/>
                    <a:pt x="8" y="50"/>
                  </a:cubicBezTo>
                  <a:cubicBezTo>
                    <a:pt x="7" y="49"/>
                    <a:pt x="7" y="49"/>
                    <a:pt x="7" y="48"/>
                  </a:cubicBezTo>
                  <a:cubicBezTo>
                    <a:pt x="7" y="48"/>
                    <a:pt x="6" y="46"/>
                    <a:pt x="6" y="46"/>
                  </a:cubicBezTo>
                  <a:cubicBezTo>
                    <a:pt x="6" y="47"/>
                    <a:pt x="6" y="47"/>
                    <a:pt x="6" y="47"/>
                  </a:cubicBezTo>
                  <a:cubicBezTo>
                    <a:pt x="6" y="47"/>
                    <a:pt x="0" y="101"/>
                    <a:pt x="55" y="110"/>
                  </a:cubicBezTo>
                  <a:cubicBezTo>
                    <a:pt x="55" y="110"/>
                    <a:pt x="42" y="107"/>
                    <a:pt x="41" y="104"/>
                  </a:cubicBezTo>
                  <a:cubicBezTo>
                    <a:pt x="41" y="104"/>
                    <a:pt x="41" y="102"/>
                    <a:pt x="41" y="102"/>
                  </a:cubicBezTo>
                  <a:cubicBezTo>
                    <a:pt x="42" y="102"/>
                    <a:pt x="43" y="102"/>
                    <a:pt x="44" y="102"/>
                  </a:cubicBezTo>
                  <a:cubicBezTo>
                    <a:pt x="44" y="101"/>
                    <a:pt x="45" y="100"/>
                    <a:pt x="45" y="100"/>
                  </a:cubicBezTo>
                  <a:cubicBezTo>
                    <a:pt x="45" y="101"/>
                    <a:pt x="45" y="101"/>
                    <a:pt x="45" y="101"/>
                  </a:cubicBezTo>
                  <a:cubicBezTo>
                    <a:pt x="45" y="101"/>
                    <a:pt x="45" y="101"/>
                    <a:pt x="47" y="101"/>
                  </a:cubicBezTo>
                  <a:cubicBezTo>
                    <a:pt x="49" y="101"/>
                    <a:pt x="49" y="101"/>
                    <a:pt x="50" y="101"/>
                  </a:cubicBezTo>
                  <a:cubicBezTo>
                    <a:pt x="51" y="100"/>
                    <a:pt x="52" y="98"/>
                    <a:pt x="53" y="99"/>
                  </a:cubicBezTo>
                  <a:cubicBezTo>
                    <a:pt x="53" y="101"/>
                    <a:pt x="52" y="100"/>
                    <a:pt x="53" y="101"/>
                  </a:cubicBezTo>
                  <a:cubicBezTo>
                    <a:pt x="55" y="101"/>
                    <a:pt x="57" y="100"/>
                    <a:pt x="57" y="100"/>
                  </a:cubicBezTo>
                  <a:cubicBezTo>
                    <a:pt x="57" y="100"/>
                    <a:pt x="61" y="101"/>
                    <a:pt x="61" y="100"/>
                  </a:cubicBezTo>
                  <a:cubicBezTo>
                    <a:pt x="61" y="100"/>
                    <a:pt x="61" y="99"/>
                    <a:pt x="62" y="99"/>
                  </a:cubicBezTo>
                  <a:cubicBezTo>
                    <a:pt x="63" y="99"/>
                    <a:pt x="63" y="100"/>
                    <a:pt x="63" y="100"/>
                  </a:cubicBezTo>
                  <a:cubicBezTo>
                    <a:pt x="61" y="102"/>
                    <a:pt x="61" y="102"/>
                    <a:pt x="61" y="102"/>
                  </a:cubicBezTo>
                  <a:cubicBezTo>
                    <a:pt x="59" y="103"/>
                    <a:pt x="59" y="103"/>
                    <a:pt x="59" y="103"/>
                  </a:cubicBezTo>
                  <a:cubicBezTo>
                    <a:pt x="59" y="103"/>
                    <a:pt x="58" y="103"/>
                    <a:pt x="59" y="104"/>
                  </a:cubicBezTo>
                  <a:cubicBezTo>
                    <a:pt x="60" y="104"/>
                    <a:pt x="60" y="104"/>
                    <a:pt x="61" y="104"/>
                  </a:cubicBezTo>
                  <a:cubicBezTo>
                    <a:pt x="62" y="104"/>
                    <a:pt x="64" y="106"/>
                    <a:pt x="65" y="105"/>
                  </a:cubicBezTo>
                  <a:cubicBezTo>
                    <a:pt x="65" y="104"/>
                    <a:pt x="65" y="104"/>
                    <a:pt x="66" y="103"/>
                  </a:cubicBezTo>
                  <a:cubicBezTo>
                    <a:pt x="66" y="102"/>
                    <a:pt x="66" y="102"/>
                    <a:pt x="67" y="102"/>
                  </a:cubicBezTo>
                  <a:cubicBezTo>
                    <a:pt x="68" y="102"/>
                    <a:pt x="69" y="102"/>
                    <a:pt x="69" y="102"/>
                  </a:cubicBezTo>
                  <a:cubicBezTo>
                    <a:pt x="68" y="104"/>
                    <a:pt x="68" y="104"/>
                    <a:pt x="68" y="104"/>
                  </a:cubicBezTo>
                  <a:cubicBezTo>
                    <a:pt x="68" y="104"/>
                    <a:pt x="69" y="103"/>
                    <a:pt x="70" y="103"/>
                  </a:cubicBezTo>
                  <a:cubicBezTo>
                    <a:pt x="71" y="103"/>
                    <a:pt x="71" y="104"/>
                    <a:pt x="72" y="104"/>
                  </a:cubicBezTo>
                  <a:cubicBezTo>
                    <a:pt x="73" y="103"/>
                    <a:pt x="73" y="103"/>
                    <a:pt x="74" y="103"/>
                  </a:cubicBezTo>
                  <a:cubicBezTo>
                    <a:pt x="75" y="102"/>
                    <a:pt x="76" y="102"/>
                    <a:pt x="76" y="102"/>
                  </a:cubicBezTo>
                  <a:cubicBezTo>
                    <a:pt x="77" y="102"/>
                    <a:pt x="77" y="102"/>
                    <a:pt x="78" y="102"/>
                  </a:cubicBezTo>
                  <a:cubicBezTo>
                    <a:pt x="78" y="102"/>
                    <a:pt x="80" y="104"/>
                    <a:pt x="80" y="104"/>
                  </a:cubicBezTo>
                  <a:cubicBezTo>
                    <a:pt x="81" y="103"/>
                    <a:pt x="83" y="103"/>
                    <a:pt x="83" y="103"/>
                  </a:cubicBezTo>
                  <a:cubicBezTo>
                    <a:pt x="83" y="103"/>
                    <a:pt x="77" y="109"/>
                    <a:pt x="63" y="110"/>
                  </a:cubicBezTo>
                  <a:cubicBezTo>
                    <a:pt x="63" y="110"/>
                    <a:pt x="94" y="111"/>
                    <a:pt x="110" y="82"/>
                  </a:cubicBezTo>
                  <a:cubicBezTo>
                    <a:pt x="127" y="52"/>
                    <a:pt x="116" y="14"/>
                    <a:pt x="77" y="1"/>
                  </a:cubicBezTo>
                  <a:cubicBezTo>
                    <a:pt x="77" y="1"/>
                    <a:pt x="106" y="12"/>
                    <a:pt x="114" y="40"/>
                  </a:cubicBezTo>
                  <a:cubicBezTo>
                    <a:pt x="113" y="40"/>
                    <a:pt x="113" y="40"/>
                    <a:pt x="113" y="40"/>
                  </a:cubicBezTo>
                  <a:cubicBezTo>
                    <a:pt x="112" y="40"/>
                    <a:pt x="112" y="40"/>
                    <a:pt x="112" y="39"/>
                  </a:cubicBezTo>
                  <a:cubicBezTo>
                    <a:pt x="111" y="37"/>
                    <a:pt x="112" y="38"/>
                    <a:pt x="111" y="37"/>
                  </a:cubicBezTo>
                  <a:cubicBezTo>
                    <a:pt x="111" y="36"/>
                    <a:pt x="111" y="36"/>
                    <a:pt x="110" y="35"/>
                  </a:cubicBezTo>
                  <a:cubicBezTo>
                    <a:pt x="110" y="35"/>
                    <a:pt x="109" y="35"/>
                    <a:pt x="109" y="34"/>
                  </a:cubicBezTo>
                  <a:cubicBezTo>
                    <a:pt x="108" y="34"/>
                    <a:pt x="108" y="32"/>
                    <a:pt x="107" y="31"/>
                  </a:cubicBezTo>
                  <a:cubicBezTo>
                    <a:pt x="107" y="31"/>
                    <a:pt x="106" y="31"/>
                    <a:pt x="105" y="31"/>
                  </a:cubicBezTo>
                  <a:cubicBezTo>
                    <a:pt x="105" y="31"/>
                    <a:pt x="105" y="30"/>
                    <a:pt x="105" y="31"/>
                  </a:cubicBezTo>
                  <a:cubicBezTo>
                    <a:pt x="105" y="31"/>
                    <a:pt x="106" y="32"/>
                    <a:pt x="106" y="32"/>
                  </a:cubicBezTo>
                  <a:cubicBezTo>
                    <a:pt x="106" y="34"/>
                    <a:pt x="106" y="34"/>
                    <a:pt x="106" y="34"/>
                  </a:cubicBezTo>
                  <a:cubicBezTo>
                    <a:pt x="106" y="34"/>
                    <a:pt x="106" y="36"/>
                    <a:pt x="106" y="37"/>
                  </a:cubicBezTo>
                  <a:cubicBezTo>
                    <a:pt x="106" y="37"/>
                    <a:pt x="106" y="39"/>
                    <a:pt x="106" y="39"/>
                  </a:cubicBezTo>
                  <a:cubicBezTo>
                    <a:pt x="106" y="39"/>
                    <a:pt x="105" y="40"/>
                    <a:pt x="105" y="41"/>
                  </a:cubicBezTo>
                  <a:cubicBezTo>
                    <a:pt x="104" y="41"/>
                    <a:pt x="101" y="41"/>
                    <a:pt x="101" y="41"/>
                  </a:cubicBezTo>
                  <a:cubicBezTo>
                    <a:pt x="101" y="41"/>
                    <a:pt x="101" y="40"/>
                    <a:pt x="100" y="39"/>
                  </a:cubicBezTo>
                  <a:cubicBezTo>
                    <a:pt x="100" y="38"/>
                    <a:pt x="98" y="38"/>
                    <a:pt x="98" y="38"/>
                  </a:cubicBezTo>
                  <a:cubicBezTo>
                    <a:pt x="97" y="37"/>
                    <a:pt x="98" y="37"/>
                    <a:pt x="97" y="36"/>
                  </a:cubicBezTo>
                  <a:cubicBezTo>
                    <a:pt x="96" y="35"/>
                    <a:pt x="97" y="35"/>
                    <a:pt x="96" y="34"/>
                  </a:cubicBezTo>
                  <a:cubicBezTo>
                    <a:pt x="95" y="33"/>
                    <a:pt x="95" y="33"/>
                    <a:pt x="95" y="33"/>
                  </a:cubicBezTo>
                  <a:cubicBezTo>
                    <a:pt x="95" y="33"/>
                    <a:pt x="93" y="32"/>
                    <a:pt x="94" y="34"/>
                  </a:cubicBezTo>
                  <a:cubicBezTo>
                    <a:pt x="94" y="35"/>
                    <a:pt x="93" y="36"/>
                    <a:pt x="94" y="36"/>
                  </a:cubicBezTo>
                  <a:cubicBezTo>
                    <a:pt x="95" y="37"/>
                    <a:pt x="95" y="36"/>
                    <a:pt x="96" y="37"/>
                  </a:cubicBezTo>
                  <a:cubicBezTo>
                    <a:pt x="96" y="38"/>
                    <a:pt x="96" y="39"/>
                    <a:pt x="97" y="39"/>
                  </a:cubicBezTo>
                  <a:cubicBezTo>
                    <a:pt x="97" y="40"/>
                    <a:pt x="97" y="41"/>
                    <a:pt x="98" y="41"/>
                  </a:cubicBezTo>
                  <a:cubicBezTo>
                    <a:pt x="98" y="42"/>
                    <a:pt x="100" y="41"/>
                    <a:pt x="100" y="42"/>
                  </a:cubicBezTo>
                  <a:cubicBezTo>
                    <a:pt x="99" y="43"/>
                    <a:pt x="99" y="44"/>
                    <a:pt x="100" y="44"/>
                  </a:cubicBezTo>
                  <a:cubicBezTo>
                    <a:pt x="100" y="44"/>
                    <a:pt x="101" y="45"/>
                    <a:pt x="101" y="44"/>
                  </a:cubicBezTo>
                  <a:cubicBezTo>
                    <a:pt x="102" y="44"/>
                    <a:pt x="101" y="45"/>
                    <a:pt x="102" y="44"/>
                  </a:cubicBezTo>
                  <a:cubicBezTo>
                    <a:pt x="103" y="44"/>
                    <a:pt x="104" y="44"/>
                    <a:pt x="104" y="44"/>
                  </a:cubicBezTo>
                  <a:cubicBezTo>
                    <a:pt x="104" y="44"/>
                    <a:pt x="105" y="45"/>
                    <a:pt x="105" y="45"/>
                  </a:cubicBezTo>
                  <a:cubicBezTo>
                    <a:pt x="105" y="45"/>
                    <a:pt x="105" y="48"/>
                    <a:pt x="105" y="48"/>
                  </a:cubicBezTo>
                  <a:cubicBezTo>
                    <a:pt x="104" y="50"/>
                    <a:pt x="104" y="50"/>
                    <a:pt x="104" y="50"/>
                  </a:cubicBezTo>
                  <a:cubicBezTo>
                    <a:pt x="104" y="50"/>
                    <a:pt x="104" y="54"/>
                    <a:pt x="103" y="54"/>
                  </a:cubicBezTo>
                  <a:cubicBezTo>
                    <a:pt x="103" y="54"/>
                    <a:pt x="102" y="55"/>
                    <a:pt x="101" y="56"/>
                  </a:cubicBezTo>
                  <a:cubicBezTo>
                    <a:pt x="101" y="56"/>
                    <a:pt x="101" y="59"/>
                    <a:pt x="101" y="59"/>
                  </a:cubicBezTo>
                  <a:cubicBezTo>
                    <a:pt x="100" y="60"/>
                    <a:pt x="100" y="60"/>
                    <a:pt x="100" y="60"/>
                  </a:cubicBezTo>
                  <a:cubicBezTo>
                    <a:pt x="100" y="60"/>
                    <a:pt x="100" y="62"/>
                    <a:pt x="100" y="62"/>
                  </a:cubicBezTo>
                  <a:cubicBezTo>
                    <a:pt x="100" y="63"/>
                    <a:pt x="100" y="65"/>
                    <a:pt x="100" y="66"/>
                  </a:cubicBezTo>
                  <a:cubicBezTo>
                    <a:pt x="100" y="67"/>
                    <a:pt x="98" y="68"/>
                    <a:pt x="98" y="68"/>
                  </a:cubicBezTo>
                  <a:cubicBezTo>
                    <a:pt x="98" y="68"/>
                    <a:pt x="100" y="70"/>
                    <a:pt x="99" y="70"/>
                  </a:cubicBezTo>
                  <a:cubicBezTo>
                    <a:pt x="98" y="70"/>
                    <a:pt x="97" y="72"/>
                    <a:pt x="97" y="72"/>
                  </a:cubicBezTo>
                  <a:cubicBezTo>
                    <a:pt x="97" y="73"/>
                    <a:pt x="97" y="74"/>
                    <a:pt x="96" y="74"/>
                  </a:cubicBezTo>
                  <a:cubicBezTo>
                    <a:pt x="95" y="74"/>
                    <a:pt x="94" y="74"/>
                    <a:pt x="94" y="74"/>
                  </a:cubicBezTo>
                  <a:cubicBezTo>
                    <a:pt x="94" y="75"/>
                    <a:pt x="94" y="76"/>
                    <a:pt x="94" y="76"/>
                  </a:cubicBezTo>
                  <a:cubicBezTo>
                    <a:pt x="92" y="79"/>
                    <a:pt x="92" y="79"/>
                    <a:pt x="92" y="79"/>
                  </a:cubicBezTo>
                  <a:cubicBezTo>
                    <a:pt x="90" y="81"/>
                    <a:pt x="90" y="81"/>
                    <a:pt x="90" y="81"/>
                  </a:cubicBezTo>
                  <a:cubicBezTo>
                    <a:pt x="90" y="81"/>
                    <a:pt x="90" y="83"/>
                    <a:pt x="89" y="83"/>
                  </a:cubicBezTo>
                  <a:cubicBezTo>
                    <a:pt x="88" y="83"/>
                    <a:pt x="86" y="84"/>
                    <a:pt x="85" y="85"/>
                  </a:cubicBezTo>
                  <a:cubicBezTo>
                    <a:pt x="85" y="85"/>
                    <a:pt x="83" y="86"/>
                    <a:pt x="82" y="86"/>
                  </a:cubicBezTo>
                  <a:cubicBezTo>
                    <a:pt x="82" y="86"/>
                    <a:pt x="83" y="88"/>
                    <a:pt x="82" y="86"/>
                  </a:cubicBezTo>
                  <a:cubicBezTo>
                    <a:pt x="81" y="84"/>
                    <a:pt x="82" y="85"/>
                    <a:pt x="81" y="83"/>
                  </a:cubicBezTo>
                  <a:cubicBezTo>
                    <a:pt x="80" y="81"/>
                    <a:pt x="80" y="83"/>
                    <a:pt x="80" y="81"/>
                  </a:cubicBezTo>
                  <a:cubicBezTo>
                    <a:pt x="80" y="79"/>
                    <a:pt x="80" y="81"/>
                    <a:pt x="80" y="79"/>
                  </a:cubicBezTo>
                  <a:cubicBezTo>
                    <a:pt x="80" y="78"/>
                    <a:pt x="80" y="79"/>
                    <a:pt x="79" y="77"/>
                  </a:cubicBezTo>
                  <a:cubicBezTo>
                    <a:pt x="79" y="76"/>
                    <a:pt x="79" y="76"/>
                    <a:pt x="78" y="75"/>
                  </a:cubicBezTo>
                  <a:cubicBezTo>
                    <a:pt x="77" y="74"/>
                    <a:pt x="76" y="75"/>
                    <a:pt x="76" y="73"/>
                  </a:cubicBezTo>
                  <a:cubicBezTo>
                    <a:pt x="77" y="72"/>
                    <a:pt x="77" y="73"/>
                    <a:pt x="77" y="72"/>
                  </a:cubicBezTo>
                  <a:cubicBezTo>
                    <a:pt x="77" y="70"/>
                    <a:pt x="77" y="70"/>
                    <a:pt x="78" y="69"/>
                  </a:cubicBezTo>
                  <a:cubicBezTo>
                    <a:pt x="79" y="68"/>
                    <a:pt x="80" y="68"/>
                    <a:pt x="80" y="67"/>
                  </a:cubicBezTo>
                  <a:cubicBezTo>
                    <a:pt x="80" y="66"/>
                    <a:pt x="80" y="66"/>
                    <a:pt x="79" y="65"/>
                  </a:cubicBezTo>
                  <a:cubicBezTo>
                    <a:pt x="79" y="64"/>
                    <a:pt x="78" y="63"/>
                    <a:pt x="78" y="63"/>
                  </a:cubicBezTo>
                  <a:cubicBezTo>
                    <a:pt x="78" y="63"/>
                    <a:pt x="78" y="63"/>
                    <a:pt x="77" y="62"/>
                  </a:cubicBezTo>
                  <a:cubicBezTo>
                    <a:pt x="76" y="61"/>
                    <a:pt x="76" y="60"/>
                    <a:pt x="76" y="60"/>
                  </a:cubicBezTo>
                  <a:cubicBezTo>
                    <a:pt x="76" y="60"/>
                    <a:pt x="76" y="57"/>
                    <a:pt x="76" y="56"/>
                  </a:cubicBezTo>
                  <a:cubicBezTo>
                    <a:pt x="76" y="55"/>
                    <a:pt x="75" y="57"/>
                    <a:pt x="76" y="55"/>
                  </a:cubicBezTo>
                  <a:cubicBezTo>
                    <a:pt x="76" y="53"/>
                    <a:pt x="76" y="52"/>
                    <a:pt x="76" y="52"/>
                  </a:cubicBezTo>
                  <a:cubicBezTo>
                    <a:pt x="76" y="52"/>
                    <a:pt x="74" y="51"/>
                    <a:pt x="73" y="51"/>
                  </a:cubicBezTo>
                  <a:cubicBezTo>
                    <a:pt x="73" y="51"/>
                    <a:pt x="73" y="52"/>
                    <a:pt x="72" y="52"/>
                  </a:cubicBezTo>
                  <a:cubicBezTo>
                    <a:pt x="70" y="51"/>
                    <a:pt x="71" y="50"/>
                    <a:pt x="70" y="50"/>
                  </a:cubicBezTo>
                  <a:cubicBezTo>
                    <a:pt x="70" y="49"/>
                    <a:pt x="69" y="49"/>
                    <a:pt x="68" y="50"/>
                  </a:cubicBezTo>
                  <a:cubicBezTo>
                    <a:pt x="68" y="50"/>
                    <a:pt x="66" y="50"/>
                    <a:pt x="65" y="51"/>
                  </a:cubicBezTo>
                  <a:cubicBezTo>
                    <a:pt x="64" y="51"/>
                    <a:pt x="64" y="51"/>
                    <a:pt x="62" y="51"/>
                  </a:cubicBezTo>
                  <a:cubicBezTo>
                    <a:pt x="61" y="51"/>
                    <a:pt x="59" y="52"/>
                    <a:pt x="58" y="51"/>
                  </a:cubicBezTo>
                  <a:cubicBezTo>
                    <a:pt x="56" y="51"/>
                    <a:pt x="56" y="51"/>
                    <a:pt x="56" y="50"/>
                  </a:cubicBezTo>
                  <a:cubicBezTo>
                    <a:pt x="55" y="49"/>
                    <a:pt x="56" y="49"/>
                    <a:pt x="55" y="48"/>
                  </a:cubicBezTo>
                  <a:cubicBezTo>
                    <a:pt x="53" y="48"/>
                    <a:pt x="53" y="48"/>
                    <a:pt x="53" y="47"/>
                  </a:cubicBezTo>
                  <a:cubicBezTo>
                    <a:pt x="53" y="46"/>
                    <a:pt x="53" y="46"/>
                    <a:pt x="53" y="45"/>
                  </a:cubicBezTo>
                  <a:cubicBezTo>
                    <a:pt x="52" y="44"/>
                    <a:pt x="53" y="46"/>
                    <a:pt x="52" y="44"/>
                  </a:cubicBezTo>
                  <a:cubicBezTo>
                    <a:pt x="50" y="42"/>
                    <a:pt x="50" y="44"/>
                    <a:pt x="50" y="42"/>
                  </a:cubicBezTo>
                  <a:cubicBezTo>
                    <a:pt x="51" y="41"/>
                    <a:pt x="51" y="42"/>
                    <a:pt x="51" y="40"/>
                  </a:cubicBezTo>
                  <a:cubicBezTo>
                    <a:pt x="51" y="39"/>
                    <a:pt x="53" y="41"/>
                    <a:pt x="52" y="38"/>
                  </a:cubicBezTo>
                  <a:cubicBezTo>
                    <a:pt x="51" y="35"/>
                    <a:pt x="50" y="35"/>
                    <a:pt x="52" y="33"/>
                  </a:cubicBezTo>
                  <a:cubicBezTo>
                    <a:pt x="53" y="31"/>
                    <a:pt x="55" y="30"/>
                    <a:pt x="55" y="30"/>
                  </a:cubicBezTo>
                  <a:cubicBezTo>
                    <a:pt x="55" y="29"/>
                    <a:pt x="56" y="28"/>
                    <a:pt x="56" y="27"/>
                  </a:cubicBezTo>
                  <a:cubicBezTo>
                    <a:pt x="57" y="27"/>
                    <a:pt x="56" y="27"/>
                    <a:pt x="58" y="27"/>
                  </a:cubicBezTo>
                  <a:cubicBezTo>
                    <a:pt x="59" y="27"/>
                    <a:pt x="60" y="26"/>
                    <a:pt x="61" y="26"/>
                  </a:cubicBezTo>
                  <a:cubicBezTo>
                    <a:pt x="62" y="25"/>
                    <a:pt x="63" y="24"/>
                    <a:pt x="63" y="23"/>
                  </a:cubicBezTo>
                  <a:cubicBezTo>
                    <a:pt x="64" y="23"/>
                    <a:pt x="63" y="24"/>
                    <a:pt x="65" y="23"/>
                  </a:cubicBezTo>
                  <a:cubicBezTo>
                    <a:pt x="66" y="23"/>
                    <a:pt x="66" y="23"/>
                    <a:pt x="67" y="23"/>
                  </a:cubicBezTo>
                  <a:cubicBezTo>
                    <a:pt x="68" y="23"/>
                    <a:pt x="66" y="23"/>
                    <a:pt x="68" y="23"/>
                  </a:cubicBezTo>
                  <a:cubicBezTo>
                    <a:pt x="70" y="22"/>
                    <a:pt x="70" y="22"/>
                    <a:pt x="70" y="22"/>
                  </a:cubicBezTo>
                  <a:cubicBezTo>
                    <a:pt x="71" y="22"/>
                    <a:pt x="71" y="23"/>
                    <a:pt x="72" y="23"/>
                  </a:cubicBezTo>
                  <a:cubicBezTo>
                    <a:pt x="72" y="23"/>
                    <a:pt x="72" y="21"/>
                    <a:pt x="72" y="23"/>
                  </a:cubicBezTo>
                  <a:cubicBezTo>
                    <a:pt x="73" y="25"/>
                    <a:pt x="72" y="26"/>
                    <a:pt x="73" y="26"/>
                  </a:cubicBezTo>
                  <a:cubicBezTo>
                    <a:pt x="75" y="26"/>
                    <a:pt x="73" y="26"/>
                    <a:pt x="75" y="26"/>
                  </a:cubicBezTo>
                  <a:cubicBezTo>
                    <a:pt x="76" y="26"/>
                    <a:pt x="76" y="26"/>
                    <a:pt x="77" y="27"/>
                  </a:cubicBezTo>
                  <a:cubicBezTo>
                    <a:pt x="77" y="27"/>
                    <a:pt x="78" y="27"/>
                    <a:pt x="79" y="27"/>
                  </a:cubicBezTo>
                  <a:cubicBezTo>
                    <a:pt x="80" y="27"/>
                    <a:pt x="79" y="29"/>
                    <a:pt x="80" y="27"/>
                  </a:cubicBezTo>
                  <a:cubicBezTo>
                    <a:pt x="82" y="26"/>
                    <a:pt x="79" y="26"/>
                    <a:pt x="82" y="26"/>
                  </a:cubicBezTo>
                  <a:cubicBezTo>
                    <a:pt x="85" y="26"/>
                    <a:pt x="85" y="27"/>
                    <a:pt x="86" y="26"/>
                  </a:cubicBezTo>
                  <a:cubicBezTo>
                    <a:pt x="86" y="26"/>
                    <a:pt x="86" y="27"/>
                    <a:pt x="88" y="26"/>
                  </a:cubicBezTo>
                  <a:cubicBezTo>
                    <a:pt x="89" y="25"/>
                    <a:pt x="89" y="25"/>
                    <a:pt x="90" y="26"/>
                  </a:cubicBezTo>
                  <a:cubicBezTo>
                    <a:pt x="90" y="26"/>
                    <a:pt x="90" y="27"/>
                    <a:pt x="91" y="26"/>
                  </a:cubicBezTo>
                  <a:cubicBezTo>
                    <a:pt x="91" y="25"/>
                    <a:pt x="92" y="25"/>
                    <a:pt x="91" y="24"/>
                  </a:cubicBezTo>
                  <a:cubicBezTo>
                    <a:pt x="89" y="24"/>
                    <a:pt x="89" y="24"/>
                    <a:pt x="88" y="23"/>
                  </a:cubicBezTo>
                  <a:cubicBezTo>
                    <a:pt x="88" y="22"/>
                    <a:pt x="90" y="23"/>
                    <a:pt x="88" y="22"/>
                  </a:cubicBezTo>
                  <a:cubicBezTo>
                    <a:pt x="87" y="22"/>
                    <a:pt x="87" y="22"/>
                    <a:pt x="86" y="22"/>
                  </a:cubicBezTo>
                  <a:cubicBezTo>
                    <a:pt x="84" y="21"/>
                    <a:pt x="83" y="23"/>
                    <a:pt x="83" y="22"/>
                  </a:cubicBezTo>
                  <a:cubicBezTo>
                    <a:pt x="83" y="21"/>
                    <a:pt x="80" y="23"/>
                    <a:pt x="83" y="21"/>
                  </a:cubicBezTo>
                  <a:cubicBezTo>
                    <a:pt x="85" y="19"/>
                    <a:pt x="84" y="18"/>
                    <a:pt x="85" y="18"/>
                  </a:cubicBezTo>
                  <a:cubicBezTo>
                    <a:pt x="87" y="19"/>
                    <a:pt x="86" y="20"/>
                    <a:pt x="87" y="19"/>
                  </a:cubicBezTo>
                  <a:cubicBezTo>
                    <a:pt x="88" y="18"/>
                    <a:pt x="90" y="18"/>
                    <a:pt x="88" y="17"/>
                  </a:cubicBezTo>
                  <a:cubicBezTo>
                    <a:pt x="86" y="16"/>
                    <a:pt x="88" y="16"/>
                    <a:pt x="86" y="15"/>
                  </a:cubicBezTo>
                  <a:cubicBezTo>
                    <a:pt x="84" y="14"/>
                    <a:pt x="83" y="18"/>
                    <a:pt x="82" y="18"/>
                  </a:cubicBezTo>
                  <a:cubicBezTo>
                    <a:pt x="81" y="17"/>
                    <a:pt x="81" y="17"/>
                    <a:pt x="80" y="17"/>
                  </a:cubicBezTo>
                  <a:cubicBezTo>
                    <a:pt x="80" y="17"/>
                    <a:pt x="80" y="19"/>
                    <a:pt x="80" y="20"/>
                  </a:cubicBezTo>
                  <a:cubicBezTo>
                    <a:pt x="79" y="21"/>
                    <a:pt x="80" y="21"/>
                    <a:pt x="79" y="20"/>
                  </a:cubicBezTo>
                  <a:cubicBezTo>
                    <a:pt x="77" y="20"/>
                    <a:pt x="81" y="20"/>
                    <a:pt x="77" y="18"/>
                  </a:cubicBezTo>
                  <a:cubicBezTo>
                    <a:pt x="73" y="17"/>
                    <a:pt x="72" y="17"/>
                    <a:pt x="71" y="18"/>
                  </a:cubicBezTo>
                  <a:cubicBezTo>
                    <a:pt x="71" y="18"/>
                    <a:pt x="70" y="18"/>
                    <a:pt x="70" y="19"/>
                  </a:cubicBezTo>
                  <a:cubicBezTo>
                    <a:pt x="69" y="19"/>
                    <a:pt x="71" y="20"/>
                    <a:pt x="69" y="19"/>
                  </a:cubicBezTo>
                  <a:cubicBezTo>
                    <a:pt x="68" y="18"/>
                    <a:pt x="66" y="20"/>
                    <a:pt x="66" y="20"/>
                  </a:cubicBezTo>
                  <a:cubicBezTo>
                    <a:pt x="66" y="20"/>
                    <a:pt x="66" y="19"/>
                    <a:pt x="65" y="20"/>
                  </a:cubicBezTo>
                  <a:cubicBezTo>
                    <a:pt x="64" y="20"/>
                    <a:pt x="63" y="21"/>
                    <a:pt x="62" y="21"/>
                  </a:cubicBezTo>
                  <a:cubicBezTo>
                    <a:pt x="61" y="20"/>
                    <a:pt x="60" y="21"/>
                    <a:pt x="61" y="19"/>
                  </a:cubicBezTo>
                  <a:cubicBezTo>
                    <a:pt x="63" y="17"/>
                    <a:pt x="62" y="18"/>
                    <a:pt x="64" y="17"/>
                  </a:cubicBezTo>
                  <a:cubicBezTo>
                    <a:pt x="66" y="16"/>
                    <a:pt x="69" y="16"/>
                    <a:pt x="66" y="16"/>
                  </a:cubicBezTo>
                  <a:cubicBezTo>
                    <a:pt x="63" y="15"/>
                    <a:pt x="68" y="15"/>
                    <a:pt x="64" y="13"/>
                  </a:cubicBezTo>
                  <a:cubicBezTo>
                    <a:pt x="60" y="11"/>
                    <a:pt x="60" y="14"/>
                    <a:pt x="60" y="11"/>
                  </a:cubicBezTo>
                  <a:cubicBezTo>
                    <a:pt x="61" y="9"/>
                    <a:pt x="60" y="9"/>
                    <a:pt x="59" y="9"/>
                  </a:cubicBezTo>
                  <a:cubicBezTo>
                    <a:pt x="59" y="9"/>
                    <a:pt x="56" y="10"/>
                    <a:pt x="55" y="10"/>
                  </a:cubicBezTo>
                  <a:cubicBezTo>
                    <a:pt x="54" y="10"/>
                    <a:pt x="55" y="11"/>
                    <a:pt x="54" y="10"/>
                  </a:cubicBezTo>
                  <a:cubicBezTo>
                    <a:pt x="52" y="9"/>
                    <a:pt x="51" y="10"/>
                    <a:pt x="52" y="9"/>
                  </a:cubicBezTo>
                  <a:cubicBezTo>
                    <a:pt x="53" y="7"/>
                    <a:pt x="53" y="7"/>
                    <a:pt x="54" y="6"/>
                  </a:cubicBezTo>
                  <a:cubicBezTo>
                    <a:pt x="55" y="5"/>
                    <a:pt x="55" y="2"/>
                    <a:pt x="57" y="3"/>
                  </a:cubicBezTo>
                  <a:cubicBezTo>
                    <a:pt x="60" y="4"/>
                    <a:pt x="59" y="4"/>
                    <a:pt x="61" y="4"/>
                  </a:cubicBezTo>
                  <a:cubicBezTo>
                    <a:pt x="63" y="4"/>
                    <a:pt x="64" y="4"/>
                    <a:pt x="64" y="3"/>
                  </a:cubicBezTo>
                  <a:cubicBezTo>
                    <a:pt x="64" y="3"/>
                    <a:pt x="62" y="2"/>
                    <a:pt x="62" y="2"/>
                  </a:cubicBezTo>
                  <a:cubicBezTo>
                    <a:pt x="62" y="2"/>
                    <a:pt x="61" y="2"/>
                    <a:pt x="61" y="2"/>
                  </a:cubicBezTo>
                  <a:cubicBezTo>
                    <a:pt x="61" y="1"/>
                    <a:pt x="62" y="0"/>
                    <a:pt x="62" y="0"/>
                  </a:cubicBezTo>
                  <a:cubicBezTo>
                    <a:pt x="61" y="0"/>
                    <a:pt x="61" y="0"/>
                    <a:pt x="61" y="0"/>
                  </a:cubicBezTo>
                  <a:cubicBezTo>
                    <a:pt x="61" y="0"/>
                    <a:pt x="54" y="0"/>
                    <a:pt x="52" y="0"/>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4" name="Freeform 3769"/>
            <p:cNvSpPr>
              <a:spLocks/>
            </p:cNvSpPr>
            <p:nvPr/>
          </p:nvSpPr>
          <p:spPr bwMode="auto">
            <a:xfrm>
              <a:off x="7940529" y="4405910"/>
              <a:ext cx="104959" cy="121657"/>
            </a:xfrm>
            <a:custGeom>
              <a:avLst/>
              <a:gdLst>
                <a:gd name="T0" fmla="*/ 26 w 37"/>
                <a:gd name="T1" fmla="*/ 2 h 43"/>
                <a:gd name="T2" fmla="*/ 26 w 37"/>
                <a:gd name="T3" fmla="*/ 16 h 43"/>
                <a:gd name="T4" fmla="*/ 15 w 37"/>
                <a:gd name="T5" fmla="*/ 25 h 43"/>
                <a:gd name="T6" fmla="*/ 1 w 37"/>
                <a:gd name="T7" fmla="*/ 35 h 43"/>
                <a:gd name="T8" fmla="*/ 37 w 37"/>
                <a:gd name="T9" fmla="*/ 43 h 43"/>
                <a:gd name="T10" fmla="*/ 37 w 37"/>
                <a:gd name="T11" fmla="*/ 0 h 43"/>
                <a:gd name="T12" fmla="*/ 26 w 37"/>
                <a:gd name="T13" fmla="*/ 2 h 43"/>
              </a:gdLst>
              <a:ahLst/>
              <a:cxnLst>
                <a:cxn ang="0">
                  <a:pos x="T0" y="T1"/>
                </a:cxn>
                <a:cxn ang="0">
                  <a:pos x="T2" y="T3"/>
                </a:cxn>
                <a:cxn ang="0">
                  <a:pos x="T4" y="T5"/>
                </a:cxn>
                <a:cxn ang="0">
                  <a:pos x="T6" y="T7"/>
                </a:cxn>
                <a:cxn ang="0">
                  <a:pos x="T8" y="T9"/>
                </a:cxn>
                <a:cxn ang="0">
                  <a:pos x="T10" y="T11"/>
                </a:cxn>
                <a:cxn ang="0">
                  <a:pos x="T12" y="T13"/>
                </a:cxn>
              </a:cxnLst>
              <a:rect l="0" t="0" r="r" b="b"/>
              <a:pathLst>
                <a:path w="37" h="43">
                  <a:moveTo>
                    <a:pt x="26" y="2"/>
                  </a:moveTo>
                  <a:cubicBezTo>
                    <a:pt x="26" y="16"/>
                    <a:pt x="26" y="16"/>
                    <a:pt x="26" y="16"/>
                  </a:cubicBezTo>
                  <a:cubicBezTo>
                    <a:pt x="26" y="16"/>
                    <a:pt x="22" y="22"/>
                    <a:pt x="15" y="25"/>
                  </a:cubicBezTo>
                  <a:cubicBezTo>
                    <a:pt x="7" y="27"/>
                    <a:pt x="0" y="31"/>
                    <a:pt x="1" y="35"/>
                  </a:cubicBezTo>
                  <a:cubicBezTo>
                    <a:pt x="2" y="39"/>
                    <a:pt x="11" y="43"/>
                    <a:pt x="37" y="43"/>
                  </a:cubicBezTo>
                  <a:cubicBezTo>
                    <a:pt x="37" y="0"/>
                    <a:pt x="37" y="0"/>
                    <a:pt x="37" y="0"/>
                  </a:cubicBezTo>
                  <a:lnTo>
                    <a:pt x="26" y="2"/>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5" name="Freeform 3770"/>
            <p:cNvSpPr>
              <a:spLocks/>
            </p:cNvSpPr>
            <p:nvPr/>
          </p:nvSpPr>
          <p:spPr bwMode="auto">
            <a:xfrm>
              <a:off x="8033561" y="4405910"/>
              <a:ext cx="96610" cy="121657"/>
            </a:xfrm>
            <a:custGeom>
              <a:avLst/>
              <a:gdLst>
                <a:gd name="T0" fmla="*/ 8 w 34"/>
                <a:gd name="T1" fmla="*/ 2 h 43"/>
                <a:gd name="T2" fmla="*/ 8 w 34"/>
                <a:gd name="T3" fmla="*/ 16 h 43"/>
                <a:gd name="T4" fmla="*/ 18 w 34"/>
                <a:gd name="T5" fmla="*/ 25 h 43"/>
                <a:gd name="T6" fmla="*/ 34 w 34"/>
                <a:gd name="T7" fmla="*/ 35 h 43"/>
                <a:gd name="T8" fmla="*/ 0 w 34"/>
                <a:gd name="T9" fmla="*/ 43 h 43"/>
                <a:gd name="T10" fmla="*/ 0 w 34"/>
                <a:gd name="T11" fmla="*/ 0 h 43"/>
                <a:gd name="T12" fmla="*/ 8 w 34"/>
                <a:gd name="T13" fmla="*/ 2 h 43"/>
              </a:gdLst>
              <a:ahLst/>
              <a:cxnLst>
                <a:cxn ang="0">
                  <a:pos x="T0" y="T1"/>
                </a:cxn>
                <a:cxn ang="0">
                  <a:pos x="T2" y="T3"/>
                </a:cxn>
                <a:cxn ang="0">
                  <a:pos x="T4" y="T5"/>
                </a:cxn>
                <a:cxn ang="0">
                  <a:pos x="T6" y="T7"/>
                </a:cxn>
                <a:cxn ang="0">
                  <a:pos x="T8" y="T9"/>
                </a:cxn>
                <a:cxn ang="0">
                  <a:pos x="T10" y="T11"/>
                </a:cxn>
                <a:cxn ang="0">
                  <a:pos x="T12" y="T13"/>
                </a:cxn>
              </a:cxnLst>
              <a:rect l="0" t="0" r="r" b="b"/>
              <a:pathLst>
                <a:path w="34" h="43">
                  <a:moveTo>
                    <a:pt x="8" y="2"/>
                  </a:moveTo>
                  <a:cubicBezTo>
                    <a:pt x="8" y="16"/>
                    <a:pt x="8" y="16"/>
                    <a:pt x="8" y="16"/>
                  </a:cubicBezTo>
                  <a:cubicBezTo>
                    <a:pt x="8" y="16"/>
                    <a:pt x="10" y="22"/>
                    <a:pt x="18" y="25"/>
                  </a:cubicBezTo>
                  <a:cubicBezTo>
                    <a:pt x="25" y="27"/>
                    <a:pt x="34" y="31"/>
                    <a:pt x="34" y="35"/>
                  </a:cubicBezTo>
                  <a:cubicBezTo>
                    <a:pt x="33" y="39"/>
                    <a:pt x="19" y="43"/>
                    <a:pt x="0" y="43"/>
                  </a:cubicBezTo>
                  <a:cubicBezTo>
                    <a:pt x="0" y="0"/>
                    <a:pt x="0" y="0"/>
                    <a:pt x="0" y="0"/>
                  </a:cubicBezTo>
                  <a:lnTo>
                    <a:pt x="8" y="2"/>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6" name="Freeform 3771"/>
            <p:cNvSpPr>
              <a:spLocks/>
            </p:cNvSpPr>
            <p:nvPr/>
          </p:nvSpPr>
          <p:spPr bwMode="auto">
            <a:xfrm>
              <a:off x="7861810" y="4052867"/>
              <a:ext cx="361392" cy="364970"/>
            </a:xfrm>
            <a:custGeom>
              <a:avLst/>
              <a:gdLst>
                <a:gd name="T0" fmla="*/ 94 w 128"/>
                <a:gd name="T1" fmla="*/ 7 h 129"/>
                <a:gd name="T2" fmla="*/ 120 w 128"/>
                <a:gd name="T3" fmla="*/ 58 h 129"/>
                <a:gd name="T4" fmla="*/ 57 w 128"/>
                <a:gd name="T5" fmla="*/ 121 h 129"/>
                <a:gd name="T6" fmla="*/ 7 w 128"/>
                <a:gd name="T7" fmla="*/ 96 h 129"/>
                <a:gd name="T8" fmla="*/ 0 w 128"/>
                <a:gd name="T9" fmla="*/ 101 h 129"/>
                <a:gd name="T10" fmla="*/ 57 w 128"/>
                <a:gd name="T11" fmla="*/ 129 h 129"/>
                <a:gd name="T12" fmla="*/ 128 w 128"/>
                <a:gd name="T13" fmla="*/ 58 h 129"/>
                <a:gd name="T14" fmla="*/ 99 w 128"/>
                <a:gd name="T15" fmla="*/ 0 h 129"/>
                <a:gd name="T16" fmla="*/ 94 w 128"/>
                <a:gd name="T17" fmla="*/ 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29">
                  <a:moveTo>
                    <a:pt x="94" y="7"/>
                  </a:moveTo>
                  <a:cubicBezTo>
                    <a:pt x="110" y="18"/>
                    <a:pt x="120" y="37"/>
                    <a:pt x="120" y="58"/>
                  </a:cubicBezTo>
                  <a:cubicBezTo>
                    <a:pt x="120" y="93"/>
                    <a:pt x="92" y="121"/>
                    <a:pt x="57" y="121"/>
                  </a:cubicBezTo>
                  <a:cubicBezTo>
                    <a:pt x="37" y="121"/>
                    <a:pt x="18" y="111"/>
                    <a:pt x="7" y="96"/>
                  </a:cubicBezTo>
                  <a:cubicBezTo>
                    <a:pt x="0" y="101"/>
                    <a:pt x="0" y="101"/>
                    <a:pt x="0" y="101"/>
                  </a:cubicBezTo>
                  <a:cubicBezTo>
                    <a:pt x="13" y="118"/>
                    <a:pt x="34" y="129"/>
                    <a:pt x="57" y="129"/>
                  </a:cubicBezTo>
                  <a:cubicBezTo>
                    <a:pt x="97" y="129"/>
                    <a:pt x="128" y="97"/>
                    <a:pt x="128" y="58"/>
                  </a:cubicBezTo>
                  <a:cubicBezTo>
                    <a:pt x="128" y="34"/>
                    <a:pt x="117" y="13"/>
                    <a:pt x="99" y="0"/>
                  </a:cubicBezTo>
                  <a:lnTo>
                    <a:pt x="94" y="7"/>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7" name="Freeform 3772"/>
            <p:cNvSpPr>
              <a:spLocks noEditPoints="1"/>
            </p:cNvSpPr>
            <p:nvPr/>
          </p:nvSpPr>
          <p:spPr bwMode="auto">
            <a:xfrm>
              <a:off x="7864196" y="4062408"/>
              <a:ext cx="322032" cy="318454"/>
            </a:xfrm>
            <a:custGeom>
              <a:avLst/>
              <a:gdLst>
                <a:gd name="T0" fmla="*/ 57 w 114"/>
                <a:gd name="T1" fmla="*/ 0 h 113"/>
                <a:gd name="T2" fmla="*/ 0 w 114"/>
                <a:gd name="T3" fmla="*/ 56 h 113"/>
                <a:gd name="T4" fmla="*/ 57 w 114"/>
                <a:gd name="T5" fmla="*/ 113 h 113"/>
                <a:gd name="T6" fmla="*/ 114 w 114"/>
                <a:gd name="T7" fmla="*/ 56 h 113"/>
                <a:gd name="T8" fmla="*/ 57 w 114"/>
                <a:gd name="T9" fmla="*/ 0 h 113"/>
                <a:gd name="T10" fmla="*/ 57 w 114"/>
                <a:gd name="T11" fmla="*/ 110 h 113"/>
                <a:gd name="T12" fmla="*/ 3 w 114"/>
                <a:gd name="T13" fmla="*/ 56 h 113"/>
                <a:gd name="T14" fmla="*/ 57 w 114"/>
                <a:gd name="T15" fmla="*/ 2 h 113"/>
                <a:gd name="T16" fmla="*/ 111 w 114"/>
                <a:gd name="T17" fmla="*/ 56 h 113"/>
                <a:gd name="T18" fmla="*/ 57 w 114"/>
                <a:gd name="T19" fmla="*/ 11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3">
                  <a:moveTo>
                    <a:pt x="57" y="0"/>
                  </a:moveTo>
                  <a:cubicBezTo>
                    <a:pt x="26" y="0"/>
                    <a:pt x="0" y="25"/>
                    <a:pt x="0" y="56"/>
                  </a:cubicBezTo>
                  <a:cubicBezTo>
                    <a:pt x="0" y="87"/>
                    <a:pt x="26" y="113"/>
                    <a:pt x="57" y="113"/>
                  </a:cubicBezTo>
                  <a:cubicBezTo>
                    <a:pt x="88" y="113"/>
                    <a:pt x="114" y="87"/>
                    <a:pt x="114" y="56"/>
                  </a:cubicBezTo>
                  <a:cubicBezTo>
                    <a:pt x="114" y="25"/>
                    <a:pt x="88" y="0"/>
                    <a:pt x="57" y="0"/>
                  </a:cubicBezTo>
                  <a:close/>
                  <a:moveTo>
                    <a:pt x="57" y="110"/>
                  </a:moveTo>
                  <a:cubicBezTo>
                    <a:pt x="27" y="110"/>
                    <a:pt x="3" y="86"/>
                    <a:pt x="3" y="56"/>
                  </a:cubicBezTo>
                  <a:cubicBezTo>
                    <a:pt x="3" y="26"/>
                    <a:pt x="27" y="2"/>
                    <a:pt x="57" y="2"/>
                  </a:cubicBezTo>
                  <a:cubicBezTo>
                    <a:pt x="87" y="2"/>
                    <a:pt x="111" y="26"/>
                    <a:pt x="111" y="56"/>
                  </a:cubicBezTo>
                  <a:cubicBezTo>
                    <a:pt x="111" y="86"/>
                    <a:pt x="87" y="110"/>
                    <a:pt x="57" y="110"/>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8" name="Freeform 3773"/>
            <p:cNvSpPr>
              <a:spLocks/>
            </p:cNvSpPr>
            <p:nvPr/>
          </p:nvSpPr>
          <p:spPr bwMode="auto">
            <a:xfrm>
              <a:off x="7855847" y="4067179"/>
              <a:ext cx="359006" cy="313683"/>
            </a:xfrm>
            <a:custGeom>
              <a:avLst/>
              <a:gdLst>
                <a:gd name="T0" fmla="*/ 37 w 127"/>
                <a:gd name="T1" fmla="*/ 8 h 111"/>
                <a:gd name="T2" fmla="*/ 35 w 127"/>
                <a:gd name="T3" fmla="*/ 13 h 111"/>
                <a:gd name="T4" fmla="*/ 32 w 127"/>
                <a:gd name="T5" fmla="*/ 16 h 111"/>
                <a:gd name="T6" fmla="*/ 30 w 127"/>
                <a:gd name="T7" fmla="*/ 14 h 111"/>
                <a:gd name="T8" fmla="*/ 30 w 127"/>
                <a:gd name="T9" fmla="*/ 18 h 111"/>
                <a:gd name="T10" fmla="*/ 24 w 127"/>
                <a:gd name="T11" fmla="*/ 19 h 111"/>
                <a:gd name="T12" fmla="*/ 20 w 127"/>
                <a:gd name="T13" fmla="*/ 23 h 111"/>
                <a:gd name="T14" fmla="*/ 16 w 127"/>
                <a:gd name="T15" fmla="*/ 30 h 111"/>
                <a:gd name="T16" fmla="*/ 12 w 127"/>
                <a:gd name="T17" fmla="*/ 34 h 111"/>
                <a:gd name="T18" fmla="*/ 15 w 127"/>
                <a:gd name="T19" fmla="*/ 37 h 111"/>
                <a:gd name="T20" fmla="*/ 16 w 127"/>
                <a:gd name="T21" fmla="*/ 39 h 111"/>
                <a:gd name="T22" fmla="*/ 13 w 127"/>
                <a:gd name="T23" fmla="*/ 36 h 111"/>
                <a:gd name="T24" fmla="*/ 11 w 127"/>
                <a:gd name="T25" fmla="*/ 33 h 111"/>
                <a:gd name="T26" fmla="*/ 10 w 127"/>
                <a:gd name="T27" fmla="*/ 38 h 111"/>
                <a:gd name="T28" fmla="*/ 10 w 127"/>
                <a:gd name="T29" fmla="*/ 46 h 111"/>
                <a:gd name="T30" fmla="*/ 14 w 127"/>
                <a:gd name="T31" fmla="*/ 44 h 111"/>
                <a:gd name="T32" fmla="*/ 18 w 127"/>
                <a:gd name="T33" fmla="*/ 49 h 111"/>
                <a:gd name="T34" fmla="*/ 23 w 127"/>
                <a:gd name="T35" fmla="*/ 54 h 111"/>
                <a:gd name="T36" fmla="*/ 28 w 127"/>
                <a:gd name="T37" fmla="*/ 59 h 111"/>
                <a:gd name="T38" fmla="*/ 35 w 127"/>
                <a:gd name="T39" fmla="*/ 65 h 111"/>
                <a:gd name="T40" fmla="*/ 33 w 127"/>
                <a:gd name="T41" fmla="*/ 75 h 111"/>
                <a:gd name="T42" fmla="*/ 28 w 127"/>
                <a:gd name="T43" fmla="*/ 86 h 111"/>
                <a:gd name="T44" fmla="*/ 29 w 127"/>
                <a:gd name="T45" fmla="*/ 94 h 111"/>
                <a:gd name="T46" fmla="*/ 26 w 127"/>
                <a:gd name="T47" fmla="*/ 95 h 111"/>
                <a:gd name="T48" fmla="*/ 18 w 127"/>
                <a:gd name="T49" fmla="*/ 82 h 111"/>
                <a:gd name="T50" fmla="*/ 10 w 127"/>
                <a:gd name="T51" fmla="*/ 63 h 111"/>
                <a:gd name="T52" fmla="*/ 7 w 127"/>
                <a:gd name="T53" fmla="*/ 48 h 111"/>
                <a:gd name="T54" fmla="*/ 41 w 127"/>
                <a:gd name="T55" fmla="*/ 102 h 111"/>
                <a:gd name="T56" fmla="*/ 50 w 127"/>
                <a:gd name="T57" fmla="*/ 101 h 111"/>
                <a:gd name="T58" fmla="*/ 62 w 127"/>
                <a:gd name="T59" fmla="*/ 99 h 111"/>
                <a:gd name="T60" fmla="*/ 61 w 127"/>
                <a:gd name="T61" fmla="*/ 104 h 111"/>
                <a:gd name="T62" fmla="*/ 68 w 127"/>
                <a:gd name="T63" fmla="*/ 104 h 111"/>
                <a:gd name="T64" fmla="*/ 78 w 127"/>
                <a:gd name="T65" fmla="*/ 102 h 111"/>
                <a:gd name="T66" fmla="*/ 77 w 127"/>
                <a:gd name="T67" fmla="*/ 1 h 111"/>
                <a:gd name="T68" fmla="*/ 110 w 127"/>
                <a:gd name="T69" fmla="*/ 35 h 111"/>
                <a:gd name="T70" fmla="*/ 106 w 127"/>
                <a:gd name="T71" fmla="*/ 32 h 111"/>
                <a:gd name="T72" fmla="*/ 101 w 127"/>
                <a:gd name="T73" fmla="*/ 41 h 111"/>
                <a:gd name="T74" fmla="*/ 95 w 127"/>
                <a:gd name="T75" fmla="*/ 33 h 111"/>
                <a:gd name="T76" fmla="*/ 98 w 127"/>
                <a:gd name="T77" fmla="*/ 41 h 111"/>
                <a:gd name="T78" fmla="*/ 104 w 127"/>
                <a:gd name="T79" fmla="*/ 44 h 111"/>
                <a:gd name="T80" fmla="*/ 101 w 127"/>
                <a:gd name="T81" fmla="*/ 56 h 111"/>
                <a:gd name="T82" fmla="*/ 98 w 127"/>
                <a:gd name="T83" fmla="*/ 68 h 111"/>
                <a:gd name="T84" fmla="*/ 94 w 127"/>
                <a:gd name="T85" fmla="*/ 76 h 111"/>
                <a:gd name="T86" fmla="*/ 82 w 127"/>
                <a:gd name="T87" fmla="*/ 86 h 111"/>
                <a:gd name="T88" fmla="*/ 79 w 127"/>
                <a:gd name="T89" fmla="*/ 77 h 111"/>
                <a:gd name="T90" fmla="*/ 80 w 127"/>
                <a:gd name="T91" fmla="*/ 67 h 111"/>
                <a:gd name="T92" fmla="*/ 76 w 127"/>
                <a:gd name="T93" fmla="*/ 56 h 111"/>
                <a:gd name="T94" fmla="*/ 70 w 127"/>
                <a:gd name="T95" fmla="*/ 50 h 111"/>
                <a:gd name="T96" fmla="*/ 56 w 127"/>
                <a:gd name="T97" fmla="*/ 50 h 111"/>
                <a:gd name="T98" fmla="*/ 50 w 127"/>
                <a:gd name="T99" fmla="*/ 42 h 111"/>
                <a:gd name="T100" fmla="*/ 56 w 127"/>
                <a:gd name="T101" fmla="*/ 27 h 111"/>
                <a:gd name="T102" fmla="*/ 67 w 127"/>
                <a:gd name="T103" fmla="*/ 23 h 111"/>
                <a:gd name="T104" fmla="*/ 73 w 127"/>
                <a:gd name="T105" fmla="*/ 26 h 111"/>
                <a:gd name="T106" fmla="*/ 82 w 127"/>
                <a:gd name="T107" fmla="*/ 26 h 111"/>
                <a:gd name="T108" fmla="*/ 91 w 127"/>
                <a:gd name="T109" fmla="*/ 24 h 111"/>
                <a:gd name="T110" fmla="*/ 83 w 127"/>
                <a:gd name="T111" fmla="*/ 21 h 111"/>
                <a:gd name="T112" fmla="*/ 82 w 127"/>
                <a:gd name="T113" fmla="*/ 18 h 111"/>
                <a:gd name="T114" fmla="*/ 71 w 127"/>
                <a:gd name="T115" fmla="*/ 18 h 111"/>
                <a:gd name="T116" fmla="*/ 62 w 127"/>
                <a:gd name="T117" fmla="*/ 21 h 111"/>
                <a:gd name="T118" fmla="*/ 60 w 127"/>
                <a:gd name="T119" fmla="*/ 11 h 111"/>
                <a:gd name="T120" fmla="*/ 54 w 127"/>
                <a:gd name="T121" fmla="*/ 6 h 111"/>
                <a:gd name="T122" fmla="*/ 61 w 127"/>
                <a:gd name="T123" fmla="*/ 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11">
                  <a:moveTo>
                    <a:pt x="52" y="0"/>
                  </a:moveTo>
                  <a:cubicBezTo>
                    <a:pt x="52" y="0"/>
                    <a:pt x="33" y="3"/>
                    <a:pt x="20" y="17"/>
                  </a:cubicBezTo>
                  <a:cubicBezTo>
                    <a:pt x="20" y="17"/>
                    <a:pt x="30" y="7"/>
                    <a:pt x="36" y="7"/>
                  </a:cubicBezTo>
                  <a:cubicBezTo>
                    <a:pt x="37" y="8"/>
                    <a:pt x="37" y="8"/>
                    <a:pt x="37" y="8"/>
                  </a:cubicBezTo>
                  <a:cubicBezTo>
                    <a:pt x="37" y="8"/>
                    <a:pt x="37" y="8"/>
                    <a:pt x="37" y="8"/>
                  </a:cubicBezTo>
                  <a:cubicBezTo>
                    <a:pt x="37" y="9"/>
                    <a:pt x="36" y="10"/>
                    <a:pt x="36" y="10"/>
                  </a:cubicBezTo>
                  <a:cubicBezTo>
                    <a:pt x="36" y="10"/>
                    <a:pt x="36" y="11"/>
                    <a:pt x="36" y="11"/>
                  </a:cubicBezTo>
                  <a:cubicBezTo>
                    <a:pt x="36" y="12"/>
                    <a:pt x="36" y="12"/>
                    <a:pt x="36" y="12"/>
                  </a:cubicBezTo>
                  <a:cubicBezTo>
                    <a:pt x="36" y="12"/>
                    <a:pt x="35" y="12"/>
                    <a:pt x="35" y="12"/>
                  </a:cubicBezTo>
                  <a:cubicBezTo>
                    <a:pt x="35" y="12"/>
                    <a:pt x="35" y="12"/>
                    <a:pt x="35" y="13"/>
                  </a:cubicBezTo>
                  <a:cubicBezTo>
                    <a:pt x="35" y="13"/>
                    <a:pt x="35" y="14"/>
                    <a:pt x="35" y="14"/>
                  </a:cubicBezTo>
                  <a:cubicBezTo>
                    <a:pt x="35" y="15"/>
                    <a:pt x="35" y="15"/>
                    <a:pt x="35" y="15"/>
                  </a:cubicBezTo>
                  <a:cubicBezTo>
                    <a:pt x="35" y="16"/>
                    <a:pt x="35" y="16"/>
                    <a:pt x="35" y="16"/>
                  </a:cubicBezTo>
                  <a:cubicBezTo>
                    <a:pt x="34" y="16"/>
                    <a:pt x="34" y="16"/>
                    <a:pt x="34" y="16"/>
                  </a:cubicBezTo>
                  <a:cubicBezTo>
                    <a:pt x="34" y="16"/>
                    <a:pt x="33" y="16"/>
                    <a:pt x="32" y="16"/>
                  </a:cubicBezTo>
                  <a:cubicBezTo>
                    <a:pt x="32" y="16"/>
                    <a:pt x="32" y="15"/>
                    <a:pt x="32" y="15"/>
                  </a:cubicBezTo>
                  <a:cubicBezTo>
                    <a:pt x="33" y="14"/>
                    <a:pt x="33" y="14"/>
                    <a:pt x="33" y="14"/>
                  </a:cubicBezTo>
                  <a:cubicBezTo>
                    <a:pt x="33" y="14"/>
                    <a:pt x="33" y="14"/>
                    <a:pt x="33" y="14"/>
                  </a:cubicBezTo>
                  <a:cubicBezTo>
                    <a:pt x="32" y="14"/>
                    <a:pt x="32" y="13"/>
                    <a:pt x="32" y="13"/>
                  </a:cubicBezTo>
                  <a:cubicBezTo>
                    <a:pt x="31" y="13"/>
                    <a:pt x="30" y="14"/>
                    <a:pt x="30" y="14"/>
                  </a:cubicBezTo>
                  <a:cubicBezTo>
                    <a:pt x="29" y="15"/>
                    <a:pt x="29" y="15"/>
                    <a:pt x="29" y="15"/>
                  </a:cubicBezTo>
                  <a:cubicBezTo>
                    <a:pt x="29" y="15"/>
                    <a:pt x="29" y="16"/>
                    <a:pt x="29" y="16"/>
                  </a:cubicBezTo>
                  <a:cubicBezTo>
                    <a:pt x="29" y="16"/>
                    <a:pt x="30" y="16"/>
                    <a:pt x="30" y="16"/>
                  </a:cubicBezTo>
                  <a:cubicBezTo>
                    <a:pt x="30" y="16"/>
                    <a:pt x="30" y="17"/>
                    <a:pt x="30" y="17"/>
                  </a:cubicBezTo>
                  <a:cubicBezTo>
                    <a:pt x="30" y="17"/>
                    <a:pt x="30" y="18"/>
                    <a:pt x="30" y="18"/>
                  </a:cubicBezTo>
                  <a:cubicBezTo>
                    <a:pt x="30" y="18"/>
                    <a:pt x="29" y="18"/>
                    <a:pt x="29" y="18"/>
                  </a:cubicBezTo>
                  <a:cubicBezTo>
                    <a:pt x="28" y="18"/>
                    <a:pt x="28" y="18"/>
                    <a:pt x="27" y="18"/>
                  </a:cubicBezTo>
                  <a:cubicBezTo>
                    <a:pt x="27" y="18"/>
                    <a:pt x="26" y="17"/>
                    <a:pt x="26" y="18"/>
                  </a:cubicBezTo>
                  <a:cubicBezTo>
                    <a:pt x="26" y="18"/>
                    <a:pt x="26" y="18"/>
                    <a:pt x="25" y="18"/>
                  </a:cubicBezTo>
                  <a:cubicBezTo>
                    <a:pt x="25" y="18"/>
                    <a:pt x="24" y="19"/>
                    <a:pt x="24" y="19"/>
                  </a:cubicBezTo>
                  <a:cubicBezTo>
                    <a:pt x="24" y="19"/>
                    <a:pt x="24" y="19"/>
                    <a:pt x="24" y="19"/>
                  </a:cubicBezTo>
                  <a:cubicBezTo>
                    <a:pt x="24" y="20"/>
                    <a:pt x="23" y="21"/>
                    <a:pt x="23" y="21"/>
                  </a:cubicBezTo>
                  <a:cubicBezTo>
                    <a:pt x="23" y="21"/>
                    <a:pt x="23" y="21"/>
                    <a:pt x="22" y="21"/>
                  </a:cubicBezTo>
                  <a:cubicBezTo>
                    <a:pt x="21" y="21"/>
                    <a:pt x="21" y="22"/>
                    <a:pt x="21" y="22"/>
                  </a:cubicBezTo>
                  <a:cubicBezTo>
                    <a:pt x="20" y="23"/>
                    <a:pt x="20" y="23"/>
                    <a:pt x="20" y="23"/>
                  </a:cubicBezTo>
                  <a:cubicBezTo>
                    <a:pt x="20" y="23"/>
                    <a:pt x="20" y="23"/>
                    <a:pt x="19" y="24"/>
                  </a:cubicBezTo>
                  <a:cubicBezTo>
                    <a:pt x="19" y="24"/>
                    <a:pt x="17" y="25"/>
                    <a:pt x="17" y="25"/>
                  </a:cubicBezTo>
                  <a:cubicBezTo>
                    <a:pt x="17" y="25"/>
                    <a:pt x="17" y="26"/>
                    <a:pt x="16" y="27"/>
                  </a:cubicBezTo>
                  <a:cubicBezTo>
                    <a:pt x="16" y="27"/>
                    <a:pt x="16" y="28"/>
                    <a:pt x="16" y="28"/>
                  </a:cubicBezTo>
                  <a:cubicBezTo>
                    <a:pt x="16" y="28"/>
                    <a:pt x="16" y="29"/>
                    <a:pt x="16" y="30"/>
                  </a:cubicBezTo>
                  <a:cubicBezTo>
                    <a:pt x="15" y="30"/>
                    <a:pt x="15" y="31"/>
                    <a:pt x="15" y="31"/>
                  </a:cubicBezTo>
                  <a:cubicBezTo>
                    <a:pt x="15" y="31"/>
                    <a:pt x="14" y="32"/>
                    <a:pt x="14" y="32"/>
                  </a:cubicBezTo>
                  <a:cubicBezTo>
                    <a:pt x="14" y="32"/>
                    <a:pt x="13" y="32"/>
                    <a:pt x="12" y="32"/>
                  </a:cubicBezTo>
                  <a:cubicBezTo>
                    <a:pt x="12" y="33"/>
                    <a:pt x="12" y="33"/>
                    <a:pt x="12" y="33"/>
                  </a:cubicBezTo>
                  <a:cubicBezTo>
                    <a:pt x="12" y="34"/>
                    <a:pt x="12" y="34"/>
                    <a:pt x="12" y="34"/>
                  </a:cubicBezTo>
                  <a:cubicBezTo>
                    <a:pt x="13" y="34"/>
                    <a:pt x="13" y="34"/>
                    <a:pt x="13" y="34"/>
                  </a:cubicBezTo>
                  <a:cubicBezTo>
                    <a:pt x="13" y="34"/>
                    <a:pt x="13" y="35"/>
                    <a:pt x="13" y="35"/>
                  </a:cubicBezTo>
                  <a:cubicBezTo>
                    <a:pt x="13" y="36"/>
                    <a:pt x="13" y="37"/>
                    <a:pt x="13" y="37"/>
                  </a:cubicBezTo>
                  <a:cubicBezTo>
                    <a:pt x="14" y="37"/>
                    <a:pt x="14" y="37"/>
                    <a:pt x="14" y="37"/>
                  </a:cubicBezTo>
                  <a:cubicBezTo>
                    <a:pt x="15" y="37"/>
                    <a:pt x="15" y="37"/>
                    <a:pt x="15" y="37"/>
                  </a:cubicBezTo>
                  <a:cubicBezTo>
                    <a:pt x="16" y="38"/>
                    <a:pt x="16" y="38"/>
                    <a:pt x="16" y="38"/>
                  </a:cubicBezTo>
                  <a:cubicBezTo>
                    <a:pt x="17" y="38"/>
                    <a:pt x="17" y="38"/>
                    <a:pt x="17" y="38"/>
                  </a:cubicBezTo>
                  <a:cubicBezTo>
                    <a:pt x="17" y="38"/>
                    <a:pt x="17" y="39"/>
                    <a:pt x="16" y="39"/>
                  </a:cubicBezTo>
                  <a:cubicBezTo>
                    <a:pt x="16" y="39"/>
                    <a:pt x="16" y="39"/>
                    <a:pt x="16" y="39"/>
                  </a:cubicBezTo>
                  <a:cubicBezTo>
                    <a:pt x="16" y="39"/>
                    <a:pt x="16" y="39"/>
                    <a:pt x="16" y="39"/>
                  </a:cubicBezTo>
                  <a:cubicBezTo>
                    <a:pt x="15" y="38"/>
                    <a:pt x="15" y="38"/>
                    <a:pt x="15" y="38"/>
                  </a:cubicBezTo>
                  <a:cubicBezTo>
                    <a:pt x="15" y="38"/>
                    <a:pt x="14" y="38"/>
                    <a:pt x="14" y="38"/>
                  </a:cubicBezTo>
                  <a:cubicBezTo>
                    <a:pt x="14" y="38"/>
                    <a:pt x="13" y="38"/>
                    <a:pt x="13" y="38"/>
                  </a:cubicBezTo>
                  <a:cubicBezTo>
                    <a:pt x="13" y="37"/>
                    <a:pt x="13" y="38"/>
                    <a:pt x="13" y="37"/>
                  </a:cubicBezTo>
                  <a:cubicBezTo>
                    <a:pt x="13" y="37"/>
                    <a:pt x="13" y="37"/>
                    <a:pt x="13" y="36"/>
                  </a:cubicBezTo>
                  <a:cubicBezTo>
                    <a:pt x="13" y="36"/>
                    <a:pt x="12" y="36"/>
                    <a:pt x="12" y="36"/>
                  </a:cubicBezTo>
                  <a:cubicBezTo>
                    <a:pt x="12" y="36"/>
                    <a:pt x="12" y="36"/>
                    <a:pt x="12" y="36"/>
                  </a:cubicBezTo>
                  <a:cubicBezTo>
                    <a:pt x="11" y="35"/>
                    <a:pt x="11" y="35"/>
                    <a:pt x="11" y="35"/>
                  </a:cubicBezTo>
                  <a:cubicBezTo>
                    <a:pt x="11" y="35"/>
                    <a:pt x="11" y="35"/>
                    <a:pt x="11" y="35"/>
                  </a:cubicBezTo>
                  <a:cubicBezTo>
                    <a:pt x="11" y="34"/>
                    <a:pt x="11" y="34"/>
                    <a:pt x="11" y="33"/>
                  </a:cubicBezTo>
                  <a:cubicBezTo>
                    <a:pt x="11" y="33"/>
                    <a:pt x="11" y="33"/>
                    <a:pt x="11" y="32"/>
                  </a:cubicBezTo>
                  <a:cubicBezTo>
                    <a:pt x="11" y="32"/>
                    <a:pt x="11" y="30"/>
                    <a:pt x="11" y="30"/>
                  </a:cubicBezTo>
                  <a:cubicBezTo>
                    <a:pt x="11" y="30"/>
                    <a:pt x="10" y="34"/>
                    <a:pt x="9" y="36"/>
                  </a:cubicBezTo>
                  <a:cubicBezTo>
                    <a:pt x="9" y="36"/>
                    <a:pt x="10" y="36"/>
                    <a:pt x="10" y="37"/>
                  </a:cubicBezTo>
                  <a:cubicBezTo>
                    <a:pt x="10" y="37"/>
                    <a:pt x="10" y="38"/>
                    <a:pt x="10" y="38"/>
                  </a:cubicBezTo>
                  <a:cubicBezTo>
                    <a:pt x="10" y="39"/>
                    <a:pt x="10" y="38"/>
                    <a:pt x="10" y="40"/>
                  </a:cubicBezTo>
                  <a:cubicBezTo>
                    <a:pt x="10" y="41"/>
                    <a:pt x="10" y="42"/>
                    <a:pt x="10" y="42"/>
                  </a:cubicBezTo>
                  <a:cubicBezTo>
                    <a:pt x="10" y="42"/>
                    <a:pt x="9" y="43"/>
                    <a:pt x="9" y="44"/>
                  </a:cubicBezTo>
                  <a:cubicBezTo>
                    <a:pt x="9" y="44"/>
                    <a:pt x="10" y="45"/>
                    <a:pt x="10" y="46"/>
                  </a:cubicBezTo>
                  <a:cubicBezTo>
                    <a:pt x="10" y="46"/>
                    <a:pt x="10" y="46"/>
                    <a:pt x="10" y="46"/>
                  </a:cubicBezTo>
                  <a:cubicBezTo>
                    <a:pt x="10" y="47"/>
                    <a:pt x="10" y="48"/>
                    <a:pt x="10" y="47"/>
                  </a:cubicBezTo>
                  <a:cubicBezTo>
                    <a:pt x="11" y="45"/>
                    <a:pt x="11" y="45"/>
                    <a:pt x="11" y="45"/>
                  </a:cubicBezTo>
                  <a:cubicBezTo>
                    <a:pt x="12" y="45"/>
                    <a:pt x="12" y="45"/>
                    <a:pt x="12" y="45"/>
                  </a:cubicBezTo>
                  <a:cubicBezTo>
                    <a:pt x="12" y="45"/>
                    <a:pt x="12" y="44"/>
                    <a:pt x="13" y="44"/>
                  </a:cubicBezTo>
                  <a:cubicBezTo>
                    <a:pt x="14" y="44"/>
                    <a:pt x="14" y="44"/>
                    <a:pt x="14" y="44"/>
                  </a:cubicBezTo>
                  <a:cubicBezTo>
                    <a:pt x="14" y="45"/>
                    <a:pt x="14" y="46"/>
                    <a:pt x="14" y="46"/>
                  </a:cubicBezTo>
                  <a:cubicBezTo>
                    <a:pt x="14" y="46"/>
                    <a:pt x="16" y="45"/>
                    <a:pt x="16" y="45"/>
                  </a:cubicBezTo>
                  <a:cubicBezTo>
                    <a:pt x="16" y="45"/>
                    <a:pt x="17" y="45"/>
                    <a:pt x="17" y="46"/>
                  </a:cubicBezTo>
                  <a:cubicBezTo>
                    <a:pt x="17" y="47"/>
                    <a:pt x="17" y="47"/>
                    <a:pt x="18" y="48"/>
                  </a:cubicBezTo>
                  <a:cubicBezTo>
                    <a:pt x="18" y="48"/>
                    <a:pt x="18" y="49"/>
                    <a:pt x="18" y="49"/>
                  </a:cubicBezTo>
                  <a:cubicBezTo>
                    <a:pt x="18" y="50"/>
                    <a:pt x="20" y="50"/>
                    <a:pt x="20" y="50"/>
                  </a:cubicBezTo>
                  <a:cubicBezTo>
                    <a:pt x="20" y="50"/>
                    <a:pt x="21" y="50"/>
                    <a:pt x="22" y="50"/>
                  </a:cubicBezTo>
                  <a:cubicBezTo>
                    <a:pt x="22" y="50"/>
                    <a:pt x="22" y="51"/>
                    <a:pt x="22" y="51"/>
                  </a:cubicBezTo>
                  <a:cubicBezTo>
                    <a:pt x="23" y="51"/>
                    <a:pt x="23" y="53"/>
                    <a:pt x="23" y="53"/>
                  </a:cubicBezTo>
                  <a:cubicBezTo>
                    <a:pt x="23" y="53"/>
                    <a:pt x="24" y="54"/>
                    <a:pt x="23" y="54"/>
                  </a:cubicBezTo>
                  <a:cubicBezTo>
                    <a:pt x="23" y="55"/>
                    <a:pt x="23" y="55"/>
                    <a:pt x="24" y="55"/>
                  </a:cubicBezTo>
                  <a:cubicBezTo>
                    <a:pt x="24" y="55"/>
                    <a:pt x="25" y="56"/>
                    <a:pt x="25" y="56"/>
                  </a:cubicBezTo>
                  <a:cubicBezTo>
                    <a:pt x="25" y="56"/>
                    <a:pt x="25" y="57"/>
                    <a:pt x="26" y="57"/>
                  </a:cubicBezTo>
                  <a:cubicBezTo>
                    <a:pt x="27" y="57"/>
                    <a:pt x="27" y="58"/>
                    <a:pt x="28" y="58"/>
                  </a:cubicBezTo>
                  <a:cubicBezTo>
                    <a:pt x="28" y="58"/>
                    <a:pt x="27" y="59"/>
                    <a:pt x="28" y="59"/>
                  </a:cubicBezTo>
                  <a:cubicBezTo>
                    <a:pt x="29" y="59"/>
                    <a:pt x="30" y="58"/>
                    <a:pt x="31" y="59"/>
                  </a:cubicBezTo>
                  <a:cubicBezTo>
                    <a:pt x="31" y="59"/>
                    <a:pt x="31" y="60"/>
                    <a:pt x="32" y="61"/>
                  </a:cubicBezTo>
                  <a:cubicBezTo>
                    <a:pt x="34" y="61"/>
                    <a:pt x="34" y="62"/>
                    <a:pt x="35" y="62"/>
                  </a:cubicBezTo>
                  <a:cubicBezTo>
                    <a:pt x="35" y="62"/>
                    <a:pt x="36" y="62"/>
                    <a:pt x="35" y="63"/>
                  </a:cubicBezTo>
                  <a:cubicBezTo>
                    <a:pt x="35" y="64"/>
                    <a:pt x="35" y="65"/>
                    <a:pt x="35" y="65"/>
                  </a:cubicBezTo>
                  <a:cubicBezTo>
                    <a:pt x="34" y="66"/>
                    <a:pt x="33" y="67"/>
                    <a:pt x="33" y="67"/>
                  </a:cubicBezTo>
                  <a:cubicBezTo>
                    <a:pt x="33" y="68"/>
                    <a:pt x="32" y="69"/>
                    <a:pt x="33" y="69"/>
                  </a:cubicBezTo>
                  <a:cubicBezTo>
                    <a:pt x="33" y="70"/>
                    <a:pt x="33" y="71"/>
                    <a:pt x="33" y="71"/>
                  </a:cubicBezTo>
                  <a:cubicBezTo>
                    <a:pt x="33" y="72"/>
                    <a:pt x="34" y="73"/>
                    <a:pt x="33" y="73"/>
                  </a:cubicBezTo>
                  <a:cubicBezTo>
                    <a:pt x="33" y="74"/>
                    <a:pt x="33" y="75"/>
                    <a:pt x="33" y="75"/>
                  </a:cubicBezTo>
                  <a:cubicBezTo>
                    <a:pt x="33" y="75"/>
                    <a:pt x="34" y="76"/>
                    <a:pt x="33" y="76"/>
                  </a:cubicBezTo>
                  <a:cubicBezTo>
                    <a:pt x="32" y="77"/>
                    <a:pt x="31" y="78"/>
                    <a:pt x="31" y="78"/>
                  </a:cubicBezTo>
                  <a:cubicBezTo>
                    <a:pt x="30" y="78"/>
                    <a:pt x="29" y="79"/>
                    <a:pt x="29" y="79"/>
                  </a:cubicBezTo>
                  <a:cubicBezTo>
                    <a:pt x="29" y="79"/>
                    <a:pt x="29" y="81"/>
                    <a:pt x="29" y="82"/>
                  </a:cubicBezTo>
                  <a:cubicBezTo>
                    <a:pt x="29" y="82"/>
                    <a:pt x="27" y="86"/>
                    <a:pt x="28" y="86"/>
                  </a:cubicBezTo>
                  <a:cubicBezTo>
                    <a:pt x="28" y="87"/>
                    <a:pt x="28" y="88"/>
                    <a:pt x="28" y="89"/>
                  </a:cubicBezTo>
                  <a:cubicBezTo>
                    <a:pt x="28" y="89"/>
                    <a:pt x="28" y="89"/>
                    <a:pt x="28" y="89"/>
                  </a:cubicBezTo>
                  <a:cubicBezTo>
                    <a:pt x="27" y="90"/>
                    <a:pt x="26" y="89"/>
                    <a:pt x="27" y="91"/>
                  </a:cubicBezTo>
                  <a:cubicBezTo>
                    <a:pt x="28" y="92"/>
                    <a:pt x="28" y="92"/>
                    <a:pt x="29" y="93"/>
                  </a:cubicBezTo>
                  <a:cubicBezTo>
                    <a:pt x="29" y="94"/>
                    <a:pt x="29" y="94"/>
                    <a:pt x="29" y="94"/>
                  </a:cubicBezTo>
                  <a:cubicBezTo>
                    <a:pt x="30" y="95"/>
                    <a:pt x="30" y="96"/>
                    <a:pt x="31" y="96"/>
                  </a:cubicBezTo>
                  <a:cubicBezTo>
                    <a:pt x="31" y="97"/>
                    <a:pt x="32" y="97"/>
                    <a:pt x="32" y="98"/>
                  </a:cubicBezTo>
                  <a:cubicBezTo>
                    <a:pt x="32" y="98"/>
                    <a:pt x="33" y="100"/>
                    <a:pt x="32" y="99"/>
                  </a:cubicBezTo>
                  <a:cubicBezTo>
                    <a:pt x="30" y="98"/>
                    <a:pt x="32" y="99"/>
                    <a:pt x="30" y="97"/>
                  </a:cubicBezTo>
                  <a:cubicBezTo>
                    <a:pt x="28" y="95"/>
                    <a:pt x="27" y="96"/>
                    <a:pt x="26" y="95"/>
                  </a:cubicBezTo>
                  <a:cubicBezTo>
                    <a:pt x="25" y="94"/>
                    <a:pt x="27" y="98"/>
                    <a:pt x="25" y="93"/>
                  </a:cubicBezTo>
                  <a:cubicBezTo>
                    <a:pt x="23" y="89"/>
                    <a:pt x="23" y="90"/>
                    <a:pt x="22" y="89"/>
                  </a:cubicBezTo>
                  <a:cubicBezTo>
                    <a:pt x="22" y="88"/>
                    <a:pt x="22" y="89"/>
                    <a:pt x="21" y="87"/>
                  </a:cubicBezTo>
                  <a:cubicBezTo>
                    <a:pt x="20" y="84"/>
                    <a:pt x="21" y="86"/>
                    <a:pt x="20" y="84"/>
                  </a:cubicBezTo>
                  <a:cubicBezTo>
                    <a:pt x="19" y="83"/>
                    <a:pt x="19" y="85"/>
                    <a:pt x="18" y="82"/>
                  </a:cubicBezTo>
                  <a:cubicBezTo>
                    <a:pt x="18" y="80"/>
                    <a:pt x="18" y="82"/>
                    <a:pt x="17" y="79"/>
                  </a:cubicBezTo>
                  <a:cubicBezTo>
                    <a:pt x="16" y="76"/>
                    <a:pt x="18" y="76"/>
                    <a:pt x="16" y="74"/>
                  </a:cubicBezTo>
                  <a:cubicBezTo>
                    <a:pt x="14" y="73"/>
                    <a:pt x="15" y="74"/>
                    <a:pt x="14" y="73"/>
                  </a:cubicBezTo>
                  <a:cubicBezTo>
                    <a:pt x="13" y="72"/>
                    <a:pt x="14" y="73"/>
                    <a:pt x="13" y="70"/>
                  </a:cubicBezTo>
                  <a:cubicBezTo>
                    <a:pt x="11" y="68"/>
                    <a:pt x="10" y="67"/>
                    <a:pt x="10" y="63"/>
                  </a:cubicBezTo>
                  <a:cubicBezTo>
                    <a:pt x="10" y="59"/>
                    <a:pt x="10" y="58"/>
                    <a:pt x="10" y="58"/>
                  </a:cubicBezTo>
                  <a:cubicBezTo>
                    <a:pt x="10" y="58"/>
                    <a:pt x="8" y="56"/>
                    <a:pt x="8" y="54"/>
                  </a:cubicBezTo>
                  <a:cubicBezTo>
                    <a:pt x="9" y="51"/>
                    <a:pt x="9" y="52"/>
                    <a:pt x="9" y="51"/>
                  </a:cubicBezTo>
                  <a:cubicBezTo>
                    <a:pt x="9" y="51"/>
                    <a:pt x="8" y="51"/>
                    <a:pt x="8" y="50"/>
                  </a:cubicBezTo>
                  <a:cubicBezTo>
                    <a:pt x="7" y="49"/>
                    <a:pt x="7" y="49"/>
                    <a:pt x="7" y="48"/>
                  </a:cubicBezTo>
                  <a:cubicBezTo>
                    <a:pt x="7" y="48"/>
                    <a:pt x="6" y="46"/>
                    <a:pt x="6" y="46"/>
                  </a:cubicBezTo>
                  <a:cubicBezTo>
                    <a:pt x="6" y="47"/>
                    <a:pt x="6" y="47"/>
                    <a:pt x="6" y="47"/>
                  </a:cubicBezTo>
                  <a:cubicBezTo>
                    <a:pt x="6" y="47"/>
                    <a:pt x="0" y="101"/>
                    <a:pt x="55" y="110"/>
                  </a:cubicBezTo>
                  <a:cubicBezTo>
                    <a:pt x="55" y="110"/>
                    <a:pt x="42" y="107"/>
                    <a:pt x="41" y="104"/>
                  </a:cubicBezTo>
                  <a:cubicBezTo>
                    <a:pt x="41" y="104"/>
                    <a:pt x="41" y="102"/>
                    <a:pt x="41" y="102"/>
                  </a:cubicBezTo>
                  <a:cubicBezTo>
                    <a:pt x="42" y="102"/>
                    <a:pt x="43" y="102"/>
                    <a:pt x="44" y="102"/>
                  </a:cubicBezTo>
                  <a:cubicBezTo>
                    <a:pt x="44" y="101"/>
                    <a:pt x="45" y="100"/>
                    <a:pt x="45" y="100"/>
                  </a:cubicBezTo>
                  <a:cubicBezTo>
                    <a:pt x="45" y="101"/>
                    <a:pt x="45" y="101"/>
                    <a:pt x="45" y="101"/>
                  </a:cubicBezTo>
                  <a:cubicBezTo>
                    <a:pt x="45" y="101"/>
                    <a:pt x="45" y="101"/>
                    <a:pt x="47" y="101"/>
                  </a:cubicBezTo>
                  <a:cubicBezTo>
                    <a:pt x="49" y="101"/>
                    <a:pt x="49" y="101"/>
                    <a:pt x="50" y="101"/>
                  </a:cubicBezTo>
                  <a:cubicBezTo>
                    <a:pt x="51" y="100"/>
                    <a:pt x="52" y="98"/>
                    <a:pt x="53" y="99"/>
                  </a:cubicBezTo>
                  <a:cubicBezTo>
                    <a:pt x="53" y="101"/>
                    <a:pt x="52" y="100"/>
                    <a:pt x="53" y="101"/>
                  </a:cubicBezTo>
                  <a:cubicBezTo>
                    <a:pt x="55" y="101"/>
                    <a:pt x="57" y="100"/>
                    <a:pt x="57" y="100"/>
                  </a:cubicBezTo>
                  <a:cubicBezTo>
                    <a:pt x="57" y="100"/>
                    <a:pt x="61" y="101"/>
                    <a:pt x="61" y="100"/>
                  </a:cubicBezTo>
                  <a:cubicBezTo>
                    <a:pt x="61" y="100"/>
                    <a:pt x="61" y="99"/>
                    <a:pt x="62" y="99"/>
                  </a:cubicBezTo>
                  <a:cubicBezTo>
                    <a:pt x="63" y="99"/>
                    <a:pt x="63" y="100"/>
                    <a:pt x="63" y="100"/>
                  </a:cubicBezTo>
                  <a:cubicBezTo>
                    <a:pt x="61" y="102"/>
                    <a:pt x="61" y="102"/>
                    <a:pt x="61" y="102"/>
                  </a:cubicBezTo>
                  <a:cubicBezTo>
                    <a:pt x="59" y="103"/>
                    <a:pt x="59" y="103"/>
                    <a:pt x="59" y="103"/>
                  </a:cubicBezTo>
                  <a:cubicBezTo>
                    <a:pt x="59" y="103"/>
                    <a:pt x="58" y="103"/>
                    <a:pt x="59" y="104"/>
                  </a:cubicBezTo>
                  <a:cubicBezTo>
                    <a:pt x="60" y="104"/>
                    <a:pt x="60" y="104"/>
                    <a:pt x="61" y="104"/>
                  </a:cubicBezTo>
                  <a:cubicBezTo>
                    <a:pt x="62" y="104"/>
                    <a:pt x="64" y="106"/>
                    <a:pt x="65" y="105"/>
                  </a:cubicBezTo>
                  <a:cubicBezTo>
                    <a:pt x="65" y="104"/>
                    <a:pt x="65" y="104"/>
                    <a:pt x="66" y="103"/>
                  </a:cubicBezTo>
                  <a:cubicBezTo>
                    <a:pt x="66" y="102"/>
                    <a:pt x="66" y="102"/>
                    <a:pt x="67" y="102"/>
                  </a:cubicBezTo>
                  <a:cubicBezTo>
                    <a:pt x="68" y="102"/>
                    <a:pt x="69" y="102"/>
                    <a:pt x="69" y="102"/>
                  </a:cubicBezTo>
                  <a:cubicBezTo>
                    <a:pt x="68" y="104"/>
                    <a:pt x="68" y="104"/>
                    <a:pt x="68" y="104"/>
                  </a:cubicBezTo>
                  <a:cubicBezTo>
                    <a:pt x="68" y="104"/>
                    <a:pt x="69" y="103"/>
                    <a:pt x="70" y="103"/>
                  </a:cubicBezTo>
                  <a:cubicBezTo>
                    <a:pt x="71" y="103"/>
                    <a:pt x="71" y="104"/>
                    <a:pt x="72" y="104"/>
                  </a:cubicBezTo>
                  <a:cubicBezTo>
                    <a:pt x="73" y="103"/>
                    <a:pt x="73" y="103"/>
                    <a:pt x="74" y="103"/>
                  </a:cubicBezTo>
                  <a:cubicBezTo>
                    <a:pt x="75" y="102"/>
                    <a:pt x="76" y="102"/>
                    <a:pt x="76" y="102"/>
                  </a:cubicBezTo>
                  <a:cubicBezTo>
                    <a:pt x="77" y="102"/>
                    <a:pt x="77" y="102"/>
                    <a:pt x="78" y="102"/>
                  </a:cubicBezTo>
                  <a:cubicBezTo>
                    <a:pt x="78" y="102"/>
                    <a:pt x="80" y="104"/>
                    <a:pt x="80" y="104"/>
                  </a:cubicBezTo>
                  <a:cubicBezTo>
                    <a:pt x="81" y="103"/>
                    <a:pt x="83" y="103"/>
                    <a:pt x="83" y="103"/>
                  </a:cubicBezTo>
                  <a:cubicBezTo>
                    <a:pt x="83" y="103"/>
                    <a:pt x="77" y="109"/>
                    <a:pt x="63" y="110"/>
                  </a:cubicBezTo>
                  <a:cubicBezTo>
                    <a:pt x="63" y="110"/>
                    <a:pt x="94" y="111"/>
                    <a:pt x="110" y="82"/>
                  </a:cubicBezTo>
                  <a:cubicBezTo>
                    <a:pt x="127" y="52"/>
                    <a:pt x="116" y="14"/>
                    <a:pt x="77" y="1"/>
                  </a:cubicBezTo>
                  <a:cubicBezTo>
                    <a:pt x="77" y="1"/>
                    <a:pt x="106" y="12"/>
                    <a:pt x="114" y="40"/>
                  </a:cubicBezTo>
                  <a:cubicBezTo>
                    <a:pt x="113" y="40"/>
                    <a:pt x="113" y="40"/>
                    <a:pt x="113" y="40"/>
                  </a:cubicBezTo>
                  <a:cubicBezTo>
                    <a:pt x="112" y="40"/>
                    <a:pt x="112" y="40"/>
                    <a:pt x="112" y="39"/>
                  </a:cubicBezTo>
                  <a:cubicBezTo>
                    <a:pt x="111" y="37"/>
                    <a:pt x="112" y="38"/>
                    <a:pt x="111" y="37"/>
                  </a:cubicBezTo>
                  <a:cubicBezTo>
                    <a:pt x="111" y="36"/>
                    <a:pt x="111" y="36"/>
                    <a:pt x="110" y="35"/>
                  </a:cubicBezTo>
                  <a:cubicBezTo>
                    <a:pt x="110" y="35"/>
                    <a:pt x="109" y="35"/>
                    <a:pt x="109" y="34"/>
                  </a:cubicBezTo>
                  <a:cubicBezTo>
                    <a:pt x="108" y="34"/>
                    <a:pt x="108" y="32"/>
                    <a:pt x="107" y="31"/>
                  </a:cubicBezTo>
                  <a:cubicBezTo>
                    <a:pt x="107" y="31"/>
                    <a:pt x="106" y="31"/>
                    <a:pt x="105" y="31"/>
                  </a:cubicBezTo>
                  <a:cubicBezTo>
                    <a:pt x="105" y="31"/>
                    <a:pt x="105" y="30"/>
                    <a:pt x="105" y="31"/>
                  </a:cubicBezTo>
                  <a:cubicBezTo>
                    <a:pt x="105" y="31"/>
                    <a:pt x="106" y="32"/>
                    <a:pt x="106" y="32"/>
                  </a:cubicBezTo>
                  <a:cubicBezTo>
                    <a:pt x="106" y="34"/>
                    <a:pt x="106" y="34"/>
                    <a:pt x="106" y="34"/>
                  </a:cubicBezTo>
                  <a:cubicBezTo>
                    <a:pt x="106" y="34"/>
                    <a:pt x="106" y="36"/>
                    <a:pt x="106" y="37"/>
                  </a:cubicBezTo>
                  <a:cubicBezTo>
                    <a:pt x="106" y="37"/>
                    <a:pt x="106" y="39"/>
                    <a:pt x="106" y="39"/>
                  </a:cubicBezTo>
                  <a:cubicBezTo>
                    <a:pt x="106" y="39"/>
                    <a:pt x="105" y="40"/>
                    <a:pt x="105" y="41"/>
                  </a:cubicBezTo>
                  <a:cubicBezTo>
                    <a:pt x="104" y="41"/>
                    <a:pt x="101" y="41"/>
                    <a:pt x="101" y="41"/>
                  </a:cubicBezTo>
                  <a:cubicBezTo>
                    <a:pt x="101" y="41"/>
                    <a:pt x="101" y="40"/>
                    <a:pt x="100" y="39"/>
                  </a:cubicBezTo>
                  <a:cubicBezTo>
                    <a:pt x="100" y="38"/>
                    <a:pt x="98" y="38"/>
                    <a:pt x="98" y="38"/>
                  </a:cubicBezTo>
                  <a:cubicBezTo>
                    <a:pt x="97" y="37"/>
                    <a:pt x="98" y="37"/>
                    <a:pt x="97" y="36"/>
                  </a:cubicBezTo>
                  <a:cubicBezTo>
                    <a:pt x="96" y="35"/>
                    <a:pt x="97" y="35"/>
                    <a:pt x="96" y="34"/>
                  </a:cubicBezTo>
                  <a:cubicBezTo>
                    <a:pt x="95" y="33"/>
                    <a:pt x="95" y="33"/>
                    <a:pt x="95" y="33"/>
                  </a:cubicBezTo>
                  <a:cubicBezTo>
                    <a:pt x="95" y="33"/>
                    <a:pt x="93" y="32"/>
                    <a:pt x="94" y="34"/>
                  </a:cubicBezTo>
                  <a:cubicBezTo>
                    <a:pt x="94" y="35"/>
                    <a:pt x="93" y="36"/>
                    <a:pt x="94" y="36"/>
                  </a:cubicBezTo>
                  <a:cubicBezTo>
                    <a:pt x="95" y="37"/>
                    <a:pt x="95" y="36"/>
                    <a:pt x="96" y="37"/>
                  </a:cubicBezTo>
                  <a:cubicBezTo>
                    <a:pt x="96" y="38"/>
                    <a:pt x="96" y="39"/>
                    <a:pt x="97" y="39"/>
                  </a:cubicBezTo>
                  <a:cubicBezTo>
                    <a:pt x="97" y="40"/>
                    <a:pt x="97" y="41"/>
                    <a:pt x="98" y="41"/>
                  </a:cubicBezTo>
                  <a:cubicBezTo>
                    <a:pt x="98" y="42"/>
                    <a:pt x="100" y="41"/>
                    <a:pt x="100" y="42"/>
                  </a:cubicBezTo>
                  <a:cubicBezTo>
                    <a:pt x="99" y="43"/>
                    <a:pt x="99" y="44"/>
                    <a:pt x="100" y="44"/>
                  </a:cubicBezTo>
                  <a:cubicBezTo>
                    <a:pt x="100" y="44"/>
                    <a:pt x="101" y="45"/>
                    <a:pt x="101" y="44"/>
                  </a:cubicBezTo>
                  <a:cubicBezTo>
                    <a:pt x="102" y="44"/>
                    <a:pt x="101" y="45"/>
                    <a:pt x="102" y="44"/>
                  </a:cubicBezTo>
                  <a:cubicBezTo>
                    <a:pt x="103" y="44"/>
                    <a:pt x="104" y="44"/>
                    <a:pt x="104" y="44"/>
                  </a:cubicBezTo>
                  <a:cubicBezTo>
                    <a:pt x="104" y="44"/>
                    <a:pt x="105" y="45"/>
                    <a:pt x="105" y="45"/>
                  </a:cubicBezTo>
                  <a:cubicBezTo>
                    <a:pt x="105" y="45"/>
                    <a:pt x="105" y="48"/>
                    <a:pt x="105" y="48"/>
                  </a:cubicBezTo>
                  <a:cubicBezTo>
                    <a:pt x="104" y="50"/>
                    <a:pt x="104" y="50"/>
                    <a:pt x="104" y="50"/>
                  </a:cubicBezTo>
                  <a:cubicBezTo>
                    <a:pt x="104" y="50"/>
                    <a:pt x="104" y="54"/>
                    <a:pt x="103" y="54"/>
                  </a:cubicBezTo>
                  <a:cubicBezTo>
                    <a:pt x="103" y="54"/>
                    <a:pt x="102" y="55"/>
                    <a:pt x="101" y="56"/>
                  </a:cubicBezTo>
                  <a:cubicBezTo>
                    <a:pt x="101" y="56"/>
                    <a:pt x="101" y="59"/>
                    <a:pt x="101" y="59"/>
                  </a:cubicBezTo>
                  <a:cubicBezTo>
                    <a:pt x="100" y="60"/>
                    <a:pt x="100" y="60"/>
                    <a:pt x="100" y="60"/>
                  </a:cubicBezTo>
                  <a:cubicBezTo>
                    <a:pt x="100" y="60"/>
                    <a:pt x="100" y="62"/>
                    <a:pt x="100" y="62"/>
                  </a:cubicBezTo>
                  <a:cubicBezTo>
                    <a:pt x="100" y="63"/>
                    <a:pt x="100" y="65"/>
                    <a:pt x="100" y="66"/>
                  </a:cubicBezTo>
                  <a:cubicBezTo>
                    <a:pt x="100" y="67"/>
                    <a:pt x="98" y="68"/>
                    <a:pt x="98" y="68"/>
                  </a:cubicBezTo>
                  <a:cubicBezTo>
                    <a:pt x="98" y="68"/>
                    <a:pt x="100" y="70"/>
                    <a:pt x="99" y="70"/>
                  </a:cubicBezTo>
                  <a:cubicBezTo>
                    <a:pt x="98" y="70"/>
                    <a:pt x="97" y="72"/>
                    <a:pt x="97" y="72"/>
                  </a:cubicBezTo>
                  <a:cubicBezTo>
                    <a:pt x="97" y="73"/>
                    <a:pt x="97" y="74"/>
                    <a:pt x="96" y="74"/>
                  </a:cubicBezTo>
                  <a:cubicBezTo>
                    <a:pt x="95" y="74"/>
                    <a:pt x="94" y="74"/>
                    <a:pt x="94" y="74"/>
                  </a:cubicBezTo>
                  <a:cubicBezTo>
                    <a:pt x="94" y="75"/>
                    <a:pt x="94" y="76"/>
                    <a:pt x="94" y="76"/>
                  </a:cubicBezTo>
                  <a:cubicBezTo>
                    <a:pt x="92" y="79"/>
                    <a:pt x="92" y="79"/>
                    <a:pt x="92" y="79"/>
                  </a:cubicBezTo>
                  <a:cubicBezTo>
                    <a:pt x="90" y="81"/>
                    <a:pt x="90" y="81"/>
                    <a:pt x="90" y="81"/>
                  </a:cubicBezTo>
                  <a:cubicBezTo>
                    <a:pt x="90" y="81"/>
                    <a:pt x="90" y="83"/>
                    <a:pt x="89" y="83"/>
                  </a:cubicBezTo>
                  <a:cubicBezTo>
                    <a:pt x="88" y="83"/>
                    <a:pt x="86" y="84"/>
                    <a:pt x="85" y="85"/>
                  </a:cubicBezTo>
                  <a:cubicBezTo>
                    <a:pt x="85" y="85"/>
                    <a:pt x="83" y="86"/>
                    <a:pt x="82" y="86"/>
                  </a:cubicBezTo>
                  <a:cubicBezTo>
                    <a:pt x="82" y="86"/>
                    <a:pt x="83" y="88"/>
                    <a:pt x="82" y="86"/>
                  </a:cubicBezTo>
                  <a:cubicBezTo>
                    <a:pt x="81" y="84"/>
                    <a:pt x="82" y="85"/>
                    <a:pt x="81" y="83"/>
                  </a:cubicBezTo>
                  <a:cubicBezTo>
                    <a:pt x="80" y="81"/>
                    <a:pt x="80" y="83"/>
                    <a:pt x="80" y="81"/>
                  </a:cubicBezTo>
                  <a:cubicBezTo>
                    <a:pt x="80" y="79"/>
                    <a:pt x="80" y="81"/>
                    <a:pt x="80" y="79"/>
                  </a:cubicBezTo>
                  <a:cubicBezTo>
                    <a:pt x="80" y="78"/>
                    <a:pt x="80" y="79"/>
                    <a:pt x="79" y="77"/>
                  </a:cubicBezTo>
                  <a:cubicBezTo>
                    <a:pt x="79" y="76"/>
                    <a:pt x="79" y="76"/>
                    <a:pt x="78" y="75"/>
                  </a:cubicBezTo>
                  <a:cubicBezTo>
                    <a:pt x="77" y="74"/>
                    <a:pt x="76" y="75"/>
                    <a:pt x="76" y="73"/>
                  </a:cubicBezTo>
                  <a:cubicBezTo>
                    <a:pt x="77" y="72"/>
                    <a:pt x="77" y="73"/>
                    <a:pt x="77" y="72"/>
                  </a:cubicBezTo>
                  <a:cubicBezTo>
                    <a:pt x="77" y="70"/>
                    <a:pt x="77" y="70"/>
                    <a:pt x="78" y="69"/>
                  </a:cubicBezTo>
                  <a:cubicBezTo>
                    <a:pt x="79" y="68"/>
                    <a:pt x="80" y="68"/>
                    <a:pt x="80" y="67"/>
                  </a:cubicBezTo>
                  <a:cubicBezTo>
                    <a:pt x="80" y="66"/>
                    <a:pt x="80" y="66"/>
                    <a:pt x="79" y="65"/>
                  </a:cubicBezTo>
                  <a:cubicBezTo>
                    <a:pt x="79" y="64"/>
                    <a:pt x="78" y="63"/>
                    <a:pt x="78" y="63"/>
                  </a:cubicBezTo>
                  <a:cubicBezTo>
                    <a:pt x="78" y="63"/>
                    <a:pt x="78" y="63"/>
                    <a:pt x="77" y="62"/>
                  </a:cubicBezTo>
                  <a:cubicBezTo>
                    <a:pt x="76" y="61"/>
                    <a:pt x="76" y="60"/>
                    <a:pt x="76" y="60"/>
                  </a:cubicBezTo>
                  <a:cubicBezTo>
                    <a:pt x="76" y="60"/>
                    <a:pt x="76" y="57"/>
                    <a:pt x="76" y="56"/>
                  </a:cubicBezTo>
                  <a:cubicBezTo>
                    <a:pt x="76" y="55"/>
                    <a:pt x="75" y="57"/>
                    <a:pt x="76" y="55"/>
                  </a:cubicBezTo>
                  <a:cubicBezTo>
                    <a:pt x="76" y="53"/>
                    <a:pt x="76" y="52"/>
                    <a:pt x="76" y="52"/>
                  </a:cubicBezTo>
                  <a:cubicBezTo>
                    <a:pt x="76" y="52"/>
                    <a:pt x="74" y="51"/>
                    <a:pt x="73" y="51"/>
                  </a:cubicBezTo>
                  <a:cubicBezTo>
                    <a:pt x="73" y="51"/>
                    <a:pt x="73" y="52"/>
                    <a:pt x="72" y="52"/>
                  </a:cubicBezTo>
                  <a:cubicBezTo>
                    <a:pt x="70" y="51"/>
                    <a:pt x="71" y="50"/>
                    <a:pt x="70" y="50"/>
                  </a:cubicBezTo>
                  <a:cubicBezTo>
                    <a:pt x="70" y="49"/>
                    <a:pt x="69" y="49"/>
                    <a:pt x="68" y="50"/>
                  </a:cubicBezTo>
                  <a:cubicBezTo>
                    <a:pt x="68" y="50"/>
                    <a:pt x="66" y="50"/>
                    <a:pt x="65" y="51"/>
                  </a:cubicBezTo>
                  <a:cubicBezTo>
                    <a:pt x="64" y="51"/>
                    <a:pt x="64" y="51"/>
                    <a:pt x="62" y="51"/>
                  </a:cubicBezTo>
                  <a:cubicBezTo>
                    <a:pt x="61" y="51"/>
                    <a:pt x="59" y="52"/>
                    <a:pt x="58" y="51"/>
                  </a:cubicBezTo>
                  <a:cubicBezTo>
                    <a:pt x="56" y="51"/>
                    <a:pt x="56" y="51"/>
                    <a:pt x="56" y="50"/>
                  </a:cubicBezTo>
                  <a:cubicBezTo>
                    <a:pt x="55" y="49"/>
                    <a:pt x="56" y="49"/>
                    <a:pt x="55" y="48"/>
                  </a:cubicBezTo>
                  <a:cubicBezTo>
                    <a:pt x="53" y="48"/>
                    <a:pt x="53" y="48"/>
                    <a:pt x="53" y="47"/>
                  </a:cubicBezTo>
                  <a:cubicBezTo>
                    <a:pt x="53" y="46"/>
                    <a:pt x="53" y="46"/>
                    <a:pt x="53" y="45"/>
                  </a:cubicBezTo>
                  <a:cubicBezTo>
                    <a:pt x="52" y="44"/>
                    <a:pt x="53" y="46"/>
                    <a:pt x="52" y="44"/>
                  </a:cubicBezTo>
                  <a:cubicBezTo>
                    <a:pt x="50" y="42"/>
                    <a:pt x="50" y="44"/>
                    <a:pt x="50" y="42"/>
                  </a:cubicBezTo>
                  <a:cubicBezTo>
                    <a:pt x="51" y="41"/>
                    <a:pt x="51" y="42"/>
                    <a:pt x="51" y="40"/>
                  </a:cubicBezTo>
                  <a:cubicBezTo>
                    <a:pt x="51" y="39"/>
                    <a:pt x="53" y="41"/>
                    <a:pt x="52" y="38"/>
                  </a:cubicBezTo>
                  <a:cubicBezTo>
                    <a:pt x="51" y="35"/>
                    <a:pt x="50" y="35"/>
                    <a:pt x="52" y="33"/>
                  </a:cubicBezTo>
                  <a:cubicBezTo>
                    <a:pt x="53" y="31"/>
                    <a:pt x="55" y="30"/>
                    <a:pt x="55" y="30"/>
                  </a:cubicBezTo>
                  <a:cubicBezTo>
                    <a:pt x="55" y="29"/>
                    <a:pt x="56" y="28"/>
                    <a:pt x="56" y="27"/>
                  </a:cubicBezTo>
                  <a:cubicBezTo>
                    <a:pt x="57" y="27"/>
                    <a:pt x="56" y="27"/>
                    <a:pt x="58" y="27"/>
                  </a:cubicBezTo>
                  <a:cubicBezTo>
                    <a:pt x="59" y="27"/>
                    <a:pt x="60" y="26"/>
                    <a:pt x="61" y="26"/>
                  </a:cubicBezTo>
                  <a:cubicBezTo>
                    <a:pt x="62" y="25"/>
                    <a:pt x="63" y="24"/>
                    <a:pt x="63" y="23"/>
                  </a:cubicBezTo>
                  <a:cubicBezTo>
                    <a:pt x="64" y="23"/>
                    <a:pt x="63" y="24"/>
                    <a:pt x="65" y="23"/>
                  </a:cubicBezTo>
                  <a:cubicBezTo>
                    <a:pt x="66" y="23"/>
                    <a:pt x="66" y="23"/>
                    <a:pt x="67" y="23"/>
                  </a:cubicBezTo>
                  <a:cubicBezTo>
                    <a:pt x="68" y="23"/>
                    <a:pt x="66" y="23"/>
                    <a:pt x="68" y="23"/>
                  </a:cubicBezTo>
                  <a:cubicBezTo>
                    <a:pt x="70" y="22"/>
                    <a:pt x="70" y="22"/>
                    <a:pt x="70" y="22"/>
                  </a:cubicBezTo>
                  <a:cubicBezTo>
                    <a:pt x="71" y="22"/>
                    <a:pt x="71" y="23"/>
                    <a:pt x="72" y="23"/>
                  </a:cubicBezTo>
                  <a:cubicBezTo>
                    <a:pt x="72" y="23"/>
                    <a:pt x="72" y="21"/>
                    <a:pt x="72" y="23"/>
                  </a:cubicBezTo>
                  <a:cubicBezTo>
                    <a:pt x="73" y="25"/>
                    <a:pt x="72" y="26"/>
                    <a:pt x="73" y="26"/>
                  </a:cubicBezTo>
                  <a:cubicBezTo>
                    <a:pt x="75" y="26"/>
                    <a:pt x="73" y="26"/>
                    <a:pt x="75" y="26"/>
                  </a:cubicBezTo>
                  <a:cubicBezTo>
                    <a:pt x="76" y="26"/>
                    <a:pt x="76" y="26"/>
                    <a:pt x="77" y="27"/>
                  </a:cubicBezTo>
                  <a:cubicBezTo>
                    <a:pt x="77" y="27"/>
                    <a:pt x="78" y="27"/>
                    <a:pt x="79" y="27"/>
                  </a:cubicBezTo>
                  <a:cubicBezTo>
                    <a:pt x="80" y="27"/>
                    <a:pt x="79" y="29"/>
                    <a:pt x="80" y="27"/>
                  </a:cubicBezTo>
                  <a:cubicBezTo>
                    <a:pt x="82" y="26"/>
                    <a:pt x="79" y="26"/>
                    <a:pt x="82" y="26"/>
                  </a:cubicBezTo>
                  <a:cubicBezTo>
                    <a:pt x="85" y="26"/>
                    <a:pt x="85" y="27"/>
                    <a:pt x="86" y="26"/>
                  </a:cubicBezTo>
                  <a:cubicBezTo>
                    <a:pt x="86" y="26"/>
                    <a:pt x="86" y="27"/>
                    <a:pt x="88" y="26"/>
                  </a:cubicBezTo>
                  <a:cubicBezTo>
                    <a:pt x="89" y="25"/>
                    <a:pt x="89" y="25"/>
                    <a:pt x="90" y="26"/>
                  </a:cubicBezTo>
                  <a:cubicBezTo>
                    <a:pt x="90" y="26"/>
                    <a:pt x="90" y="27"/>
                    <a:pt x="91" y="26"/>
                  </a:cubicBezTo>
                  <a:cubicBezTo>
                    <a:pt x="91" y="25"/>
                    <a:pt x="92" y="25"/>
                    <a:pt x="91" y="24"/>
                  </a:cubicBezTo>
                  <a:cubicBezTo>
                    <a:pt x="89" y="24"/>
                    <a:pt x="89" y="24"/>
                    <a:pt x="88" y="23"/>
                  </a:cubicBezTo>
                  <a:cubicBezTo>
                    <a:pt x="88" y="22"/>
                    <a:pt x="90" y="23"/>
                    <a:pt x="88" y="22"/>
                  </a:cubicBezTo>
                  <a:cubicBezTo>
                    <a:pt x="87" y="22"/>
                    <a:pt x="87" y="22"/>
                    <a:pt x="86" y="22"/>
                  </a:cubicBezTo>
                  <a:cubicBezTo>
                    <a:pt x="84" y="21"/>
                    <a:pt x="83" y="23"/>
                    <a:pt x="83" y="22"/>
                  </a:cubicBezTo>
                  <a:cubicBezTo>
                    <a:pt x="83" y="21"/>
                    <a:pt x="80" y="23"/>
                    <a:pt x="83" y="21"/>
                  </a:cubicBezTo>
                  <a:cubicBezTo>
                    <a:pt x="85" y="19"/>
                    <a:pt x="84" y="18"/>
                    <a:pt x="85" y="18"/>
                  </a:cubicBezTo>
                  <a:cubicBezTo>
                    <a:pt x="87" y="19"/>
                    <a:pt x="86" y="20"/>
                    <a:pt x="87" y="19"/>
                  </a:cubicBezTo>
                  <a:cubicBezTo>
                    <a:pt x="88" y="18"/>
                    <a:pt x="90" y="18"/>
                    <a:pt x="88" y="17"/>
                  </a:cubicBezTo>
                  <a:cubicBezTo>
                    <a:pt x="86" y="16"/>
                    <a:pt x="88" y="16"/>
                    <a:pt x="86" y="15"/>
                  </a:cubicBezTo>
                  <a:cubicBezTo>
                    <a:pt x="84" y="14"/>
                    <a:pt x="83" y="18"/>
                    <a:pt x="82" y="18"/>
                  </a:cubicBezTo>
                  <a:cubicBezTo>
                    <a:pt x="81" y="17"/>
                    <a:pt x="81" y="17"/>
                    <a:pt x="80" y="17"/>
                  </a:cubicBezTo>
                  <a:cubicBezTo>
                    <a:pt x="80" y="17"/>
                    <a:pt x="80" y="19"/>
                    <a:pt x="80" y="20"/>
                  </a:cubicBezTo>
                  <a:cubicBezTo>
                    <a:pt x="79" y="21"/>
                    <a:pt x="80" y="21"/>
                    <a:pt x="79" y="20"/>
                  </a:cubicBezTo>
                  <a:cubicBezTo>
                    <a:pt x="77" y="20"/>
                    <a:pt x="81" y="20"/>
                    <a:pt x="77" y="18"/>
                  </a:cubicBezTo>
                  <a:cubicBezTo>
                    <a:pt x="73" y="17"/>
                    <a:pt x="72" y="17"/>
                    <a:pt x="71" y="18"/>
                  </a:cubicBezTo>
                  <a:cubicBezTo>
                    <a:pt x="71" y="18"/>
                    <a:pt x="70" y="18"/>
                    <a:pt x="70" y="19"/>
                  </a:cubicBezTo>
                  <a:cubicBezTo>
                    <a:pt x="69" y="19"/>
                    <a:pt x="71" y="20"/>
                    <a:pt x="69" y="19"/>
                  </a:cubicBezTo>
                  <a:cubicBezTo>
                    <a:pt x="68" y="18"/>
                    <a:pt x="66" y="20"/>
                    <a:pt x="66" y="20"/>
                  </a:cubicBezTo>
                  <a:cubicBezTo>
                    <a:pt x="66" y="20"/>
                    <a:pt x="66" y="19"/>
                    <a:pt x="65" y="20"/>
                  </a:cubicBezTo>
                  <a:cubicBezTo>
                    <a:pt x="64" y="20"/>
                    <a:pt x="63" y="21"/>
                    <a:pt x="62" y="21"/>
                  </a:cubicBezTo>
                  <a:cubicBezTo>
                    <a:pt x="61" y="20"/>
                    <a:pt x="60" y="21"/>
                    <a:pt x="61" y="19"/>
                  </a:cubicBezTo>
                  <a:cubicBezTo>
                    <a:pt x="63" y="17"/>
                    <a:pt x="62" y="18"/>
                    <a:pt x="64" y="17"/>
                  </a:cubicBezTo>
                  <a:cubicBezTo>
                    <a:pt x="66" y="16"/>
                    <a:pt x="69" y="16"/>
                    <a:pt x="66" y="16"/>
                  </a:cubicBezTo>
                  <a:cubicBezTo>
                    <a:pt x="63" y="15"/>
                    <a:pt x="68" y="15"/>
                    <a:pt x="64" y="13"/>
                  </a:cubicBezTo>
                  <a:cubicBezTo>
                    <a:pt x="60" y="11"/>
                    <a:pt x="60" y="14"/>
                    <a:pt x="60" y="11"/>
                  </a:cubicBezTo>
                  <a:cubicBezTo>
                    <a:pt x="61" y="9"/>
                    <a:pt x="60" y="9"/>
                    <a:pt x="59" y="9"/>
                  </a:cubicBezTo>
                  <a:cubicBezTo>
                    <a:pt x="59" y="9"/>
                    <a:pt x="56" y="10"/>
                    <a:pt x="55" y="10"/>
                  </a:cubicBezTo>
                  <a:cubicBezTo>
                    <a:pt x="54" y="10"/>
                    <a:pt x="55" y="11"/>
                    <a:pt x="54" y="10"/>
                  </a:cubicBezTo>
                  <a:cubicBezTo>
                    <a:pt x="52" y="9"/>
                    <a:pt x="51" y="10"/>
                    <a:pt x="52" y="9"/>
                  </a:cubicBezTo>
                  <a:cubicBezTo>
                    <a:pt x="53" y="7"/>
                    <a:pt x="53" y="7"/>
                    <a:pt x="54" y="6"/>
                  </a:cubicBezTo>
                  <a:cubicBezTo>
                    <a:pt x="55" y="5"/>
                    <a:pt x="55" y="2"/>
                    <a:pt x="57" y="3"/>
                  </a:cubicBezTo>
                  <a:cubicBezTo>
                    <a:pt x="60" y="4"/>
                    <a:pt x="59" y="4"/>
                    <a:pt x="61" y="4"/>
                  </a:cubicBezTo>
                  <a:cubicBezTo>
                    <a:pt x="63" y="4"/>
                    <a:pt x="64" y="4"/>
                    <a:pt x="64" y="3"/>
                  </a:cubicBezTo>
                  <a:cubicBezTo>
                    <a:pt x="64" y="3"/>
                    <a:pt x="62" y="2"/>
                    <a:pt x="62" y="2"/>
                  </a:cubicBezTo>
                  <a:cubicBezTo>
                    <a:pt x="62" y="2"/>
                    <a:pt x="61" y="2"/>
                    <a:pt x="61" y="2"/>
                  </a:cubicBezTo>
                  <a:cubicBezTo>
                    <a:pt x="61" y="1"/>
                    <a:pt x="62" y="0"/>
                    <a:pt x="62" y="0"/>
                  </a:cubicBezTo>
                  <a:cubicBezTo>
                    <a:pt x="61" y="0"/>
                    <a:pt x="61" y="0"/>
                    <a:pt x="61" y="0"/>
                  </a:cubicBezTo>
                  <a:cubicBezTo>
                    <a:pt x="61" y="0"/>
                    <a:pt x="54" y="0"/>
                    <a:pt x="52" y="0"/>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9" name="Freeform 3774"/>
            <p:cNvSpPr>
              <a:spLocks noEditPoints="1"/>
            </p:cNvSpPr>
            <p:nvPr/>
          </p:nvSpPr>
          <p:spPr bwMode="auto">
            <a:xfrm>
              <a:off x="4032011" y="4453618"/>
              <a:ext cx="206339" cy="209917"/>
            </a:xfrm>
            <a:custGeom>
              <a:avLst/>
              <a:gdLst>
                <a:gd name="T0" fmla="*/ 137 w 173"/>
                <a:gd name="T1" fmla="*/ 176 h 176"/>
                <a:gd name="T2" fmla="*/ 119 w 173"/>
                <a:gd name="T3" fmla="*/ 131 h 176"/>
                <a:gd name="T4" fmla="*/ 55 w 173"/>
                <a:gd name="T5" fmla="*/ 131 h 176"/>
                <a:gd name="T6" fmla="*/ 36 w 173"/>
                <a:gd name="T7" fmla="*/ 176 h 176"/>
                <a:gd name="T8" fmla="*/ 0 w 173"/>
                <a:gd name="T9" fmla="*/ 176 h 176"/>
                <a:gd name="T10" fmla="*/ 74 w 173"/>
                <a:gd name="T11" fmla="*/ 0 h 176"/>
                <a:gd name="T12" fmla="*/ 100 w 173"/>
                <a:gd name="T13" fmla="*/ 0 h 176"/>
                <a:gd name="T14" fmla="*/ 173 w 173"/>
                <a:gd name="T15" fmla="*/ 176 h 176"/>
                <a:gd name="T16" fmla="*/ 137 w 173"/>
                <a:gd name="T17" fmla="*/ 176 h 176"/>
                <a:gd name="T18" fmla="*/ 85 w 173"/>
                <a:gd name="T19" fmla="*/ 45 h 176"/>
                <a:gd name="T20" fmla="*/ 67 w 173"/>
                <a:gd name="T21" fmla="*/ 100 h 176"/>
                <a:gd name="T22" fmla="*/ 104 w 173"/>
                <a:gd name="T23" fmla="*/ 100 h 176"/>
                <a:gd name="T24" fmla="*/ 85 w 173"/>
                <a:gd name="T25" fmla="*/ 4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76">
                  <a:moveTo>
                    <a:pt x="137" y="176"/>
                  </a:moveTo>
                  <a:lnTo>
                    <a:pt x="119" y="131"/>
                  </a:lnTo>
                  <a:lnTo>
                    <a:pt x="55" y="131"/>
                  </a:lnTo>
                  <a:lnTo>
                    <a:pt x="36" y="176"/>
                  </a:lnTo>
                  <a:lnTo>
                    <a:pt x="0" y="176"/>
                  </a:lnTo>
                  <a:lnTo>
                    <a:pt x="74" y="0"/>
                  </a:lnTo>
                  <a:lnTo>
                    <a:pt x="100" y="0"/>
                  </a:lnTo>
                  <a:lnTo>
                    <a:pt x="173" y="176"/>
                  </a:lnTo>
                  <a:lnTo>
                    <a:pt x="137" y="176"/>
                  </a:lnTo>
                  <a:close/>
                  <a:moveTo>
                    <a:pt x="85" y="45"/>
                  </a:moveTo>
                  <a:lnTo>
                    <a:pt x="67" y="100"/>
                  </a:lnTo>
                  <a:lnTo>
                    <a:pt x="104" y="100"/>
                  </a:lnTo>
                  <a:lnTo>
                    <a:pt x="85" y="45"/>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0" name="Freeform 3775"/>
            <p:cNvSpPr>
              <a:spLocks noEditPoints="1"/>
            </p:cNvSpPr>
            <p:nvPr/>
          </p:nvSpPr>
          <p:spPr bwMode="auto">
            <a:xfrm>
              <a:off x="3969990" y="4688582"/>
              <a:ext cx="135969" cy="211110"/>
            </a:xfrm>
            <a:custGeom>
              <a:avLst/>
              <a:gdLst>
                <a:gd name="T0" fmla="*/ 20 w 48"/>
                <a:gd name="T1" fmla="*/ 75 h 75"/>
                <a:gd name="T2" fmla="*/ 0 w 48"/>
                <a:gd name="T3" fmla="*/ 75 h 75"/>
                <a:gd name="T4" fmla="*/ 0 w 48"/>
                <a:gd name="T5" fmla="*/ 0 h 75"/>
                <a:gd name="T6" fmla="*/ 15 w 48"/>
                <a:gd name="T7" fmla="*/ 0 h 75"/>
                <a:gd name="T8" fmla="*/ 35 w 48"/>
                <a:gd name="T9" fmla="*/ 4 h 75"/>
                <a:gd name="T10" fmla="*/ 44 w 48"/>
                <a:gd name="T11" fmla="*/ 20 h 75"/>
                <a:gd name="T12" fmla="*/ 36 w 48"/>
                <a:gd name="T13" fmla="*/ 34 h 75"/>
                <a:gd name="T14" fmla="*/ 48 w 48"/>
                <a:gd name="T15" fmla="*/ 53 h 75"/>
                <a:gd name="T16" fmla="*/ 20 w 48"/>
                <a:gd name="T17" fmla="*/ 75 h 75"/>
                <a:gd name="T18" fmla="*/ 19 w 48"/>
                <a:gd name="T19" fmla="*/ 14 h 75"/>
                <a:gd name="T20" fmla="*/ 14 w 48"/>
                <a:gd name="T21" fmla="*/ 14 h 75"/>
                <a:gd name="T22" fmla="*/ 14 w 48"/>
                <a:gd name="T23" fmla="*/ 29 h 75"/>
                <a:gd name="T24" fmla="*/ 18 w 48"/>
                <a:gd name="T25" fmla="*/ 29 h 75"/>
                <a:gd name="T26" fmla="*/ 30 w 48"/>
                <a:gd name="T27" fmla="*/ 21 h 75"/>
                <a:gd name="T28" fmla="*/ 19 w 48"/>
                <a:gd name="T29" fmla="*/ 14 h 75"/>
                <a:gd name="T30" fmla="*/ 20 w 48"/>
                <a:gd name="T31" fmla="*/ 43 h 75"/>
                <a:gd name="T32" fmla="*/ 14 w 48"/>
                <a:gd name="T33" fmla="*/ 43 h 75"/>
                <a:gd name="T34" fmla="*/ 14 w 48"/>
                <a:gd name="T35" fmla="*/ 62 h 75"/>
                <a:gd name="T36" fmla="*/ 21 w 48"/>
                <a:gd name="T37" fmla="*/ 62 h 75"/>
                <a:gd name="T38" fmla="*/ 34 w 48"/>
                <a:gd name="T39" fmla="*/ 52 h 75"/>
                <a:gd name="T40" fmla="*/ 20 w 48"/>
                <a:gd name="T41" fmla="*/ 4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75">
                  <a:moveTo>
                    <a:pt x="20" y="75"/>
                  </a:moveTo>
                  <a:cubicBezTo>
                    <a:pt x="0" y="75"/>
                    <a:pt x="0" y="75"/>
                    <a:pt x="0" y="75"/>
                  </a:cubicBezTo>
                  <a:cubicBezTo>
                    <a:pt x="0" y="0"/>
                    <a:pt x="0" y="0"/>
                    <a:pt x="0" y="0"/>
                  </a:cubicBezTo>
                  <a:cubicBezTo>
                    <a:pt x="15" y="0"/>
                    <a:pt x="15" y="0"/>
                    <a:pt x="15" y="0"/>
                  </a:cubicBezTo>
                  <a:cubicBezTo>
                    <a:pt x="26" y="0"/>
                    <a:pt x="31" y="1"/>
                    <a:pt x="35" y="4"/>
                  </a:cubicBezTo>
                  <a:cubicBezTo>
                    <a:pt x="41" y="7"/>
                    <a:pt x="44" y="13"/>
                    <a:pt x="44" y="20"/>
                  </a:cubicBezTo>
                  <a:cubicBezTo>
                    <a:pt x="44" y="27"/>
                    <a:pt x="42" y="31"/>
                    <a:pt x="36" y="34"/>
                  </a:cubicBezTo>
                  <a:cubicBezTo>
                    <a:pt x="45" y="38"/>
                    <a:pt x="48" y="44"/>
                    <a:pt x="48" y="53"/>
                  </a:cubicBezTo>
                  <a:cubicBezTo>
                    <a:pt x="48" y="66"/>
                    <a:pt x="39" y="75"/>
                    <a:pt x="20" y="75"/>
                  </a:cubicBezTo>
                  <a:close/>
                  <a:moveTo>
                    <a:pt x="19" y="14"/>
                  </a:moveTo>
                  <a:cubicBezTo>
                    <a:pt x="14" y="14"/>
                    <a:pt x="14" y="14"/>
                    <a:pt x="14" y="14"/>
                  </a:cubicBezTo>
                  <a:cubicBezTo>
                    <a:pt x="14" y="29"/>
                    <a:pt x="14" y="29"/>
                    <a:pt x="14" y="29"/>
                  </a:cubicBezTo>
                  <a:cubicBezTo>
                    <a:pt x="18" y="29"/>
                    <a:pt x="18" y="29"/>
                    <a:pt x="18" y="29"/>
                  </a:cubicBezTo>
                  <a:cubicBezTo>
                    <a:pt x="27" y="29"/>
                    <a:pt x="30" y="27"/>
                    <a:pt x="30" y="21"/>
                  </a:cubicBezTo>
                  <a:cubicBezTo>
                    <a:pt x="30" y="16"/>
                    <a:pt x="27" y="14"/>
                    <a:pt x="19" y="14"/>
                  </a:cubicBezTo>
                  <a:close/>
                  <a:moveTo>
                    <a:pt x="20" y="43"/>
                  </a:moveTo>
                  <a:cubicBezTo>
                    <a:pt x="14" y="43"/>
                    <a:pt x="14" y="43"/>
                    <a:pt x="14" y="43"/>
                  </a:cubicBezTo>
                  <a:cubicBezTo>
                    <a:pt x="14" y="62"/>
                    <a:pt x="14" y="62"/>
                    <a:pt x="14" y="62"/>
                  </a:cubicBezTo>
                  <a:cubicBezTo>
                    <a:pt x="21" y="62"/>
                    <a:pt x="21" y="62"/>
                    <a:pt x="21" y="62"/>
                  </a:cubicBezTo>
                  <a:cubicBezTo>
                    <a:pt x="30" y="62"/>
                    <a:pt x="34" y="59"/>
                    <a:pt x="34" y="52"/>
                  </a:cubicBezTo>
                  <a:cubicBezTo>
                    <a:pt x="34" y="46"/>
                    <a:pt x="30" y="43"/>
                    <a:pt x="20" y="43"/>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1" name="Freeform 3776"/>
            <p:cNvSpPr>
              <a:spLocks/>
            </p:cNvSpPr>
            <p:nvPr/>
          </p:nvSpPr>
          <p:spPr bwMode="auto">
            <a:xfrm>
              <a:off x="4131006" y="4685004"/>
              <a:ext cx="208725" cy="218266"/>
            </a:xfrm>
            <a:custGeom>
              <a:avLst/>
              <a:gdLst>
                <a:gd name="T0" fmla="*/ 39 w 74"/>
                <a:gd name="T1" fmla="*/ 77 h 77"/>
                <a:gd name="T2" fmla="*/ 0 w 74"/>
                <a:gd name="T3" fmla="*/ 38 h 77"/>
                <a:gd name="T4" fmla="*/ 39 w 74"/>
                <a:gd name="T5" fmla="*/ 0 h 77"/>
                <a:gd name="T6" fmla="*/ 74 w 74"/>
                <a:gd name="T7" fmla="*/ 23 h 77"/>
                <a:gd name="T8" fmla="*/ 58 w 74"/>
                <a:gd name="T9" fmla="*/ 23 h 77"/>
                <a:gd name="T10" fmla="*/ 39 w 74"/>
                <a:gd name="T11" fmla="*/ 13 h 77"/>
                <a:gd name="T12" fmla="*/ 14 w 74"/>
                <a:gd name="T13" fmla="*/ 38 h 77"/>
                <a:gd name="T14" fmla="*/ 39 w 74"/>
                <a:gd name="T15" fmla="*/ 64 h 77"/>
                <a:gd name="T16" fmla="*/ 58 w 74"/>
                <a:gd name="T17" fmla="*/ 55 h 77"/>
                <a:gd name="T18" fmla="*/ 74 w 74"/>
                <a:gd name="T19" fmla="*/ 55 h 77"/>
                <a:gd name="T20" fmla="*/ 39 w 74"/>
                <a:gd name="T21"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77">
                  <a:moveTo>
                    <a:pt x="39" y="77"/>
                  </a:moveTo>
                  <a:cubicBezTo>
                    <a:pt x="18" y="77"/>
                    <a:pt x="0" y="60"/>
                    <a:pt x="0" y="38"/>
                  </a:cubicBezTo>
                  <a:cubicBezTo>
                    <a:pt x="0" y="17"/>
                    <a:pt x="17" y="0"/>
                    <a:pt x="39" y="0"/>
                  </a:cubicBezTo>
                  <a:cubicBezTo>
                    <a:pt x="54" y="0"/>
                    <a:pt x="67" y="8"/>
                    <a:pt x="74" y="23"/>
                  </a:cubicBezTo>
                  <a:cubicBezTo>
                    <a:pt x="58" y="23"/>
                    <a:pt x="58" y="23"/>
                    <a:pt x="58" y="23"/>
                  </a:cubicBezTo>
                  <a:cubicBezTo>
                    <a:pt x="53" y="16"/>
                    <a:pt x="48" y="13"/>
                    <a:pt x="39" y="13"/>
                  </a:cubicBezTo>
                  <a:cubicBezTo>
                    <a:pt x="25" y="13"/>
                    <a:pt x="14" y="24"/>
                    <a:pt x="14" y="38"/>
                  </a:cubicBezTo>
                  <a:cubicBezTo>
                    <a:pt x="14" y="52"/>
                    <a:pt x="25" y="64"/>
                    <a:pt x="39" y="64"/>
                  </a:cubicBezTo>
                  <a:cubicBezTo>
                    <a:pt x="46" y="64"/>
                    <a:pt x="52" y="61"/>
                    <a:pt x="58" y="55"/>
                  </a:cubicBezTo>
                  <a:cubicBezTo>
                    <a:pt x="74" y="55"/>
                    <a:pt x="74" y="55"/>
                    <a:pt x="74" y="55"/>
                  </a:cubicBezTo>
                  <a:cubicBezTo>
                    <a:pt x="68" y="69"/>
                    <a:pt x="55" y="77"/>
                    <a:pt x="39" y="77"/>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2" name="Freeform 3777"/>
            <p:cNvSpPr>
              <a:spLocks noEditPoints="1"/>
            </p:cNvSpPr>
            <p:nvPr/>
          </p:nvSpPr>
          <p:spPr bwMode="auto">
            <a:xfrm>
              <a:off x="8163566" y="3011629"/>
              <a:ext cx="483049" cy="322032"/>
            </a:xfrm>
            <a:custGeom>
              <a:avLst/>
              <a:gdLst>
                <a:gd name="T0" fmla="*/ 0 w 405"/>
                <a:gd name="T1" fmla="*/ 0 h 270"/>
                <a:gd name="T2" fmla="*/ 0 w 405"/>
                <a:gd name="T3" fmla="*/ 270 h 270"/>
                <a:gd name="T4" fmla="*/ 405 w 405"/>
                <a:gd name="T5" fmla="*/ 270 h 270"/>
                <a:gd name="T6" fmla="*/ 405 w 405"/>
                <a:gd name="T7" fmla="*/ 0 h 270"/>
                <a:gd name="T8" fmla="*/ 0 w 405"/>
                <a:gd name="T9" fmla="*/ 0 h 270"/>
                <a:gd name="T10" fmla="*/ 379 w 405"/>
                <a:gd name="T11" fmla="*/ 246 h 270"/>
                <a:gd name="T12" fmla="*/ 26 w 405"/>
                <a:gd name="T13" fmla="*/ 246 h 270"/>
                <a:gd name="T14" fmla="*/ 26 w 405"/>
                <a:gd name="T15" fmla="*/ 24 h 270"/>
                <a:gd name="T16" fmla="*/ 379 w 405"/>
                <a:gd name="T17" fmla="*/ 24 h 270"/>
                <a:gd name="T18" fmla="*/ 379 w 405"/>
                <a:gd name="T19" fmla="*/ 24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5" h="270">
                  <a:moveTo>
                    <a:pt x="0" y="0"/>
                  </a:moveTo>
                  <a:lnTo>
                    <a:pt x="0" y="270"/>
                  </a:lnTo>
                  <a:lnTo>
                    <a:pt x="405" y="270"/>
                  </a:lnTo>
                  <a:lnTo>
                    <a:pt x="405" y="0"/>
                  </a:lnTo>
                  <a:lnTo>
                    <a:pt x="0" y="0"/>
                  </a:lnTo>
                  <a:close/>
                  <a:moveTo>
                    <a:pt x="379" y="246"/>
                  </a:moveTo>
                  <a:lnTo>
                    <a:pt x="26" y="246"/>
                  </a:lnTo>
                  <a:lnTo>
                    <a:pt x="26" y="24"/>
                  </a:lnTo>
                  <a:lnTo>
                    <a:pt x="379" y="24"/>
                  </a:lnTo>
                  <a:lnTo>
                    <a:pt x="379" y="246"/>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3" name="Freeform 3778"/>
            <p:cNvSpPr>
              <a:spLocks/>
            </p:cNvSpPr>
            <p:nvPr/>
          </p:nvSpPr>
          <p:spPr bwMode="auto">
            <a:xfrm>
              <a:off x="8227973" y="3096312"/>
              <a:ext cx="45323" cy="144318"/>
            </a:xfrm>
            <a:custGeom>
              <a:avLst/>
              <a:gdLst>
                <a:gd name="T0" fmla="*/ 17 w 38"/>
                <a:gd name="T1" fmla="*/ 121 h 121"/>
                <a:gd name="T2" fmla="*/ 17 w 38"/>
                <a:gd name="T3" fmla="*/ 21 h 121"/>
                <a:gd name="T4" fmla="*/ 0 w 38"/>
                <a:gd name="T5" fmla="*/ 21 h 121"/>
                <a:gd name="T6" fmla="*/ 0 w 38"/>
                <a:gd name="T7" fmla="*/ 0 h 121"/>
                <a:gd name="T8" fmla="*/ 38 w 38"/>
                <a:gd name="T9" fmla="*/ 0 h 121"/>
                <a:gd name="T10" fmla="*/ 38 w 38"/>
                <a:gd name="T11" fmla="*/ 121 h 121"/>
                <a:gd name="T12" fmla="*/ 17 w 38"/>
                <a:gd name="T13" fmla="*/ 121 h 121"/>
              </a:gdLst>
              <a:ahLst/>
              <a:cxnLst>
                <a:cxn ang="0">
                  <a:pos x="T0" y="T1"/>
                </a:cxn>
                <a:cxn ang="0">
                  <a:pos x="T2" y="T3"/>
                </a:cxn>
                <a:cxn ang="0">
                  <a:pos x="T4" y="T5"/>
                </a:cxn>
                <a:cxn ang="0">
                  <a:pos x="T6" y="T7"/>
                </a:cxn>
                <a:cxn ang="0">
                  <a:pos x="T8" y="T9"/>
                </a:cxn>
                <a:cxn ang="0">
                  <a:pos x="T10" y="T11"/>
                </a:cxn>
                <a:cxn ang="0">
                  <a:pos x="T12" y="T13"/>
                </a:cxn>
              </a:cxnLst>
              <a:rect l="0" t="0" r="r" b="b"/>
              <a:pathLst>
                <a:path w="38" h="121">
                  <a:moveTo>
                    <a:pt x="17" y="121"/>
                  </a:moveTo>
                  <a:lnTo>
                    <a:pt x="17" y="21"/>
                  </a:lnTo>
                  <a:lnTo>
                    <a:pt x="0" y="21"/>
                  </a:lnTo>
                  <a:lnTo>
                    <a:pt x="0" y="0"/>
                  </a:lnTo>
                  <a:lnTo>
                    <a:pt x="38" y="0"/>
                  </a:lnTo>
                  <a:lnTo>
                    <a:pt x="38" y="121"/>
                  </a:lnTo>
                  <a:lnTo>
                    <a:pt x="17" y="121"/>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4" name="Freeform 3779"/>
            <p:cNvSpPr>
              <a:spLocks/>
            </p:cNvSpPr>
            <p:nvPr/>
          </p:nvSpPr>
          <p:spPr bwMode="auto">
            <a:xfrm>
              <a:off x="8318619" y="3144020"/>
              <a:ext cx="96610" cy="96610"/>
            </a:xfrm>
            <a:custGeom>
              <a:avLst/>
              <a:gdLst>
                <a:gd name="T0" fmla="*/ 52 w 81"/>
                <a:gd name="T1" fmla="*/ 52 h 81"/>
                <a:gd name="T2" fmla="*/ 52 w 81"/>
                <a:gd name="T3" fmla="*/ 81 h 81"/>
                <a:gd name="T4" fmla="*/ 31 w 81"/>
                <a:gd name="T5" fmla="*/ 81 h 81"/>
                <a:gd name="T6" fmla="*/ 31 w 81"/>
                <a:gd name="T7" fmla="*/ 52 h 81"/>
                <a:gd name="T8" fmla="*/ 0 w 81"/>
                <a:gd name="T9" fmla="*/ 52 h 81"/>
                <a:gd name="T10" fmla="*/ 0 w 81"/>
                <a:gd name="T11" fmla="*/ 29 h 81"/>
                <a:gd name="T12" fmla="*/ 31 w 81"/>
                <a:gd name="T13" fmla="*/ 29 h 81"/>
                <a:gd name="T14" fmla="*/ 31 w 81"/>
                <a:gd name="T15" fmla="*/ 0 h 81"/>
                <a:gd name="T16" fmla="*/ 52 w 81"/>
                <a:gd name="T17" fmla="*/ 0 h 81"/>
                <a:gd name="T18" fmla="*/ 52 w 81"/>
                <a:gd name="T19" fmla="*/ 29 h 81"/>
                <a:gd name="T20" fmla="*/ 81 w 81"/>
                <a:gd name="T21" fmla="*/ 29 h 81"/>
                <a:gd name="T22" fmla="*/ 81 w 81"/>
                <a:gd name="T23" fmla="*/ 52 h 81"/>
                <a:gd name="T24" fmla="*/ 52 w 81"/>
                <a:gd name="T25" fmla="*/ 5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81">
                  <a:moveTo>
                    <a:pt x="52" y="52"/>
                  </a:moveTo>
                  <a:lnTo>
                    <a:pt x="52" y="81"/>
                  </a:lnTo>
                  <a:lnTo>
                    <a:pt x="31" y="81"/>
                  </a:lnTo>
                  <a:lnTo>
                    <a:pt x="31" y="52"/>
                  </a:lnTo>
                  <a:lnTo>
                    <a:pt x="0" y="52"/>
                  </a:lnTo>
                  <a:lnTo>
                    <a:pt x="0" y="29"/>
                  </a:lnTo>
                  <a:lnTo>
                    <a:pt x="31" y="29"/>
                  </a:lnTo>
                  <a:lnTo>
                    <a:pt x="31" y="0"/>
                  </a:lnTo>
                  <a:lnTo>
                    <a:pt x="52" y="0"/>
                  </a:lnTo>
                  <a:lnTo>
                    <a:pt x="52" y="29"/>
                  </a:lnTo>
                  <a:lnTo>
                    <a:pt x="81" y="29"/>
                  </a:lnTo>
                  <a:lnTo>
                    <a:pt x="81" y="52"/>
                  </a:lnTo>
                  <a:lnTo>
                    <a:pt x="52" y="52"/>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5" name="Freeform 3780"/>
            <p:cNvSpPr>
              <a:spLocks/>
            </p:cNvSpPr>
            <p:nvPr/>
          </p:nvSpPr>
          <p:spPr bwMode="auto">
            <a:xfrm>
              <a:off x="8487984" y="3093926"/>
              <a:ext cx="96610" cy="146704"/>
            </a:xfrm>
            <a:custGeom>
              <a:avLst/>
              <a:gdLst>
                <a:gd name="T0" fmla="*/ 24 w 34"/>
                <a:gd name="T1" fmla="*/ 34 h 52"/>
                <a:gd name="T2" fmla="*/ 13 w 34"/>
                <a:gd name="T3" fmla="*/ 44 h 52"/>
                <a:gd name="T4" fmla="*/ 34 w 34"/>
                <a:gd name="T5" fmla="*/ 44 h 52"/>
                <a:gd name="T6" fmla="*/ 34 w 34"/>
                <a:gd name="T7" fmla="*/ 52 h 52"/>
                <a:gd name="T8" fmla="*/ 0 w 34"/>
                <a:gd name="T9" fmla="*/ 52 h 52"/>
                <a:gd name="T10" fmla="*/ 0 w 34"/>
                <a:gd name="T11" fmla="*/ 44 h 52"/>
                <a:gd name="T12" fmla="*/ 19 w 34"/>
                <a:gd name="T13" fmla="*/ 27 h 52"/>
                <a:gd name="T14" fmla="*/ 25 w 34"/>
                <a:gd name="T15" fmla="*/ 17 h 52"/>
                <a:gd name="T16" fmla="*/ 17 w 34"/>
                <a:gd name="T17" fmla="*/ 9 h 52"/>
                <a:gd name="T18" fmla="*/ 9 w 34"/>
                <a:gd name="T19" fmla="*/ 19 h 52"/>
                <a:gd name="T20" fmla="*/ 0 w 34"/>
                <a:gd name="T21" fmla="*/ 19 h 52"/>
                <a:gd name="T22" fmla="*/ 17 w 34"/>
                <a:gd name="T23" fmla="*/ 0 h 52"/>
                <a:gd name="T24" fmla="*/ 34 w 34"/>
                <a:gd name="T25" fmla="*/ 17 h 52"/>
                <a:gd name="T26" fmla="*/ 24 w 34"/>
                <a:gd name="T27" fmla="*/ 3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52">
                  <a:moveTo>
                    <a:pt x="24" y="34"/>
                  </a:moveTo>
                  <a:cubicBezTo>
                    <a:pt x="13" y="44"/>
                    <a:pt x="13" y="44"/>
                    <a:pt x="13" y="44"/>
                  </a:cubicBezTo>
                  <a:cubicBezTo>
                    <a:pt x="34" y="44"/>
                    <a:pt x="34" y="44"/>
                    <a:pt x="34" y="44"/>
                  </a:cubicBezTo>
                  <a:cubicBezTo>
                    <a:pt x="34" y="52"/>
                    <a:pt x="34" y="52"/>
                    <a:pt x="34" y="52"/>
                  </a:cubicBezTo>
                  <a:cubicBezTo>
                    <a:pt x="0" y="52"/>
                    <a:pt x="0" y="52"/>
                    <a:pt x="0" y="52"/>
                  </a:cubicBezTo>
                  <a:cubicBezTo>
                    <a:pt x="0" y="44"/>
                    <a:pt x="0" y="44"/>
                    <a:pt x="0" y="44"/>
                  </a:cubicBezTo>
                  <a:cubicBezTo>
                    <a:pt x="19" y="27"/>
                    <a:pt x="19" y="27"/>
                    <a:pt x="19" y="27"/>
                  </a:cubicBezTo>
                  <a:cubicBezTo>
                    <a:pt x="23" y="23"/>
                    <a:pt x="25" y="20"/>
                    <a:pt x="25" y="17"/>
                  </a:cubicBezTo>
                  <a:cubicBezTo>
                    <a:pt x="25" y="12"/>
                    <a:pt x="21" y="9"/>
                    <a:pt x="17" y="9"/>
                  </a:cubicBezTo>
                  <a:cubicBezTo>
                    <a:pt x="12" y="9"/>
                    <a:pt x="9" y="13"/>
                    <a:pt x="9" y="19"/>
                  </a:cubicBezTo>
                  <a:cubicBezTo>
                    <a:pt x="0" y="19"/>
                    <a:pt x="0" y="19"/>
                    <a:pt x="0" y="19"/>
                  </a:cubicBezTo>
                  <a:cubicBezTo>
                    <a:pt x="0" y="7"/>
                    <a:pt x="7" y="0"/>
                    <a:pt x="17" y="0"/>
                  </a:cubicBezTo>
                  <a:cubicBezTo>
                    <a:pt x="27" y="0"/>
                    <a:pt x="34" y="7"/>
                    <a:pt x="34" y="17"/>
                  </a:cubicBezTo>
                  <a:cubicBezTo>
                    <a:pt x="34" y="23"/>
                    <a:pt x="32" y="27"/>
                    <a:pt x="24" y="34"/>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6" name="Freeform 3781"/>
            <p:cNvSpPr>
              <a:spLocks noEditPoints="1"/>
            </p:cNvSpPr>
            <p:nvPr/>
          </p:nvSpPr>
          <p:spPr bwMode="auto">
            <a:xfrm>
              <a:off x="3711171" y="5509168"/>
              <a:ext cx="182485" cy="494976"/>
            </a:xfrm>
            <a:custGeom>
              <a:avLst/>
              <a:gdLst>
                <a:gd name="T0" fmla="*/ 33 w 65"/>
                <a:gd name="T1" fmla="*/ 0 h 175"/>
                <a:gd name="T2" fmla="*/ 0 w 65"/>
                <a:gd name="T3" fmla="*/ 88 h 175"/>
                <a:gd name="T4" fmla="*/ 33 w 65"/>
                <a:gd name="T5" fmla="*/ 175 h 175"/>
                <a:gd name="T6" fmla="*/ 65 w 65"/>
                <a:gd name="T7" fmla="*/ 88 h 175"/>
                <a:gd name="T8" fmla="*/ 33 w 65"/>
                <a:gd name="T9" fmla="*/ 0 h 175"/>
                <a:gd name="T10" fmla="*/ 33 w 65"/>
                <a:gd name="T11" fmla="*/ 161 h 175"/>
                <a:gd name="T12" fmla="*/ 6 w 65"/>
                <a:gd name="T13" fmla="*/ 88 h 175"/>
                <a:gd name="T14" fmla="*/ 33 w 65"/>
                <a:gd name="T15" fmla="*/ 14 h 175"/>
                <a:gd name="T16" fmla="*/ 60 w 65"/>
                <a:gd name="T17" fmla="*/ 88 h 175"/>
                <a:gd name="T18" fmla="*/ 33 w 65"/>
                <a:gd name="T19" fmla="*/ 16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175">
                  <a:moveTo>
                    <a:pt x="33" y="0"/>
                  </a:moveTo>
                  <a:cubicBezTo>
                    <a:pt x="15" y="0"/>
                    <a:pt x="0" y="39"/>
                    <a:pt x="0" y="88"/>
                  </a:cubicBezTo>
                  <a:cubicBezTo>
                    <a:pt x="0" y="136"/>
                    <a:pt x="15" y="175"/>
                    <a:pt x="33" y="175"/>
                  </a:cubicBezTo>
                  <a:cubicBezTo>
                    <a:pt x="50" y="175"/>
                    <a:pt x="65" y="136"/>
                    <a:pt x="65" y="88"/>
                  </a:cubicBezTo>
                  <a:cubicBezTo>
                    <a:pt x="65" y="39"/>
                    <a:pt x="50" y="0"/>
                    <a:pt x="33" y="0"/>
                  </a:cubicBezTo>
                  <a:close/>
                  <a:moveTo>
                    <a:pt x="33" y="161"/>
                  </a:moveTo>
                  <a:cubicBezTo>
                    <a:pt x="18" y="161"/>
                    <a:pt x="6" y="128"/>
                    <a:pt x="6" y="88"/>
                  </a:cubicBezTo>
                  <a:cubicBezTo>
                    <a:pt x="6" y="47"/>
                    <a:pt x="18" y="14"/>
                    <a:pt x="33" y="14"/>
                  </a:cubicBezTo>
                  <a:cubicBezTo>
                    <a:pt x="47" y="14"/>
                    <a:pt x="60" y="47"/>
                    <a:pt x="60" y="88"/>
                  </a:cubicBezTo>
                  <a:cubicBezTo>
                    <a:pt x="60" y="128"/>
                    <a:pt x="47" y="161"/>
                    <a:pt x="33" y="161"/>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7" name="Freeform 3782"/>
            <p:cNvSpPr>
              <a:spLocks noEditPoints="1"/>
            </p:cNvSpPr>
            <p:nvPr/>
          </p:nvSpPr>
          <p:spPr bwMode="auto">
            <a:xfrm>
              <a:off x="3554926" y="5665414"/>
              <a:ext cx="493783" cy="182485"/>
            </a:xfrm>
            <a:custGeom>
              <a:avLst/>
              <a:gdLst>
                <a:gd name="T0" fmla="*/ 175 w 175"/>
                <a:gd name="T1" fmla="*/ 33 h 65"/>
                <a:gd name="T2" fmla="*/ 88 w 175"/>
                <a:gd name="T3" fmla="*/ 0 h 65"/>
                <a:gd name="T4" fmla="*/ 0 w 175"/>
                <a:gd name="T5" fmla="*/ 33 h 65"/>
                <a:gd name="T6" fmla="*/ 88 w 175"/>
                <a:gd name="T7" fmla="*/ 65 h 65"/>
                <a:gd name="T8" fmla="*/ 175 w 175"/>
                <a:gd name="T9" fmla="*/ 33 h 65"/>
                <a:gd name="T10" fmla="*/ 14 w 175"/>
                <a:gd name="T11" fmla="*/ 33 h 65"/>
                <a:gd name="T12" fmla="*/ 88 w 175"/>
                <a:gd name="T13" fmla="*/ 6 h 65"/>
                <a:gd name="T14" fmla="*/ 161 w 175"/>
                <a:gd name="T15" fmla="*/ 33 h 65"/>
                <a:gd name="T16" fmla="*/ 88 w 175"/>
                <a:gd name="T17" fmla="*/ 59 h 65"/>
                <a:gd name="T18" fmla="*/ 14 w 175"/>
                <a:gd name="T19" fmla="*/ 3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 h="65">
                  <a:moveTo>
                    <a:pt x="175" y="33"/>
                  </a:moveTo>
                  <a:cubicBezTo>
                    <a:pt x="175" y="15"/>
                    <a:pt x="136" y="0"/>
                    <a:pt x="88" y="0"/>
                  </a:cubicBezTo>
                  <a:cubicBezTo>
                    <a:pt x="39" y="0"/>
                    <a:pt x="0" y="15"/>
                    <a:pt x="0" y="33"/>
                  </a:cubicBezTo>
                  <a:cubicBezTo>
                    <a:pt x="0" y="50"/>
                    <a:pt x="39" y="65"/>
                    <a:pt x="88" y="65"/>
                  </a:cubicBezTo>
                  <a:cubicBezTo>
                    <a:pt x="136" y="65"/>
                    <a:pt x="175" y="50"/>
                    <a:pt x="175" y="33"/>
                  </a:cubicBezTo>
                  <a:close/>
                  <a:moveTo>
                    <a:pt x="14" y="33"/>
                  </a:moveTo>
                  <a:cubicBezTo>
                    <a:pt x="14" y="18"/>
                    <a:pt x="47" y="6"/>
                    <a:pt x="88" y="6"/>
                  </a:cubicBezTo>
                  <a:cubicBezTo>
                    <a:pt x="128" y="6"/>
                    <a:pt x="161" y="18"/>
                    <a:pt x="161" y="33"/>
                  </a:cubicBezTo>
                  <a:cubicBezTo>
                    <a:pt x="161" y="47"/>
                    <a:pt x="128" y="59"/>
                    <a:pt x="88" y="59"/>
                  </a:cubicBezTo>
                  <a:cubicBezTo>
                    <a:pt x="47" y="59"/>
                    <a:pt x="14" y="47"/>
                    <a:pt x="14" y="33"/>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8" name="Freeform 3783"/>
            <p:cNvSpPr>
              <a:spLocks noEditPoints="1"/>
            </p:cNvSpPr>
            <p:nvPr/>
          </p:nvSpPr>
          <p:spPr bwMode="auto">
            <a:xfrm>
              <a:off x="3591900" y="5546142"/>
              <a:ext cx="421027" cy="421027"/>
            </a:xfrm>
            <a:custGeom>
              <a:avLst/>
              <a:gdLst>
                <a:gd name="T0" fmla="*/ 136 w 149"/>
                <a:gd name="T1" fmla="*/ 13 h 149"/>
                <a:gd name="T2" fmla="*/ 52 w 149"/>
                <a:gd name="T3" fmla="*/ 52 h 149"/>
                <a:gd name="T4" fmla="*/ 13 w 149"/>
                <a:gd name="T5" fmla="*/ 136 h 149"/>
                <a:gd name="T6" fmla="*/ 97 w 149"/>
                <a:gd name="T7" fmla="*/ 97 h 149"/>
                <a:gd name="T8" fmla="*/ 136 w 149"/>
                <a:gd name="T9" fmla="*/ 13 h 149"/>
                <a:gd name="T10" fmla="*/ 23 w 149"/>
                <a:gd name="T11" fmla="*/ 126 h 149"/>
                <a:gd name="T12" fmla="*/ 55 w 149"/>
                <a:gd name="T13" fmla="*/ 55 h 149"/>
                <a:gd name="T14" fmla="*/ 126 w 149"/>
                <a:gd name="T15" fmla="*/ 23 h 149"/>
                <a:gd name="T16" fmla="*/ 94 w 149"/>
                <a:gd name="T17" fmla="*/ 94 h 149"/>
                <a:gd name="T18" fmla="*/ 23 w 149"/>
                <a:gd name="T19" fmla="*/ 12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136" y="13"/>
                  </a:moveTo>
                  <a:cubicBezTo>
                    <a:pt x="124" y="0"/>
                    <a:pt x="86" y="18"/>
                    <a:pt x="52" y="52"/>
                  </a:cubicBezTo>
                  <a:cubicBezTo>
                    <a:pt x="18" y="86"/>
                    <a:pt x="0" y="124"/>
                    <a:pt x="13" y="136"/>
                  </a:cubicBezTo>
                  <a:cubicBezTo>
                    <a:pt x="25" y="149"/>
                    <a:pt x="63" y="131"/>
                    <a:pt x="97" y="97"/>
                  </a:cubicBezTo>
                  <a:cubicBezTo>
                    <a:pt x="131" y="63"/>
                    <a:pt x="149" y="25"/>
                    <a:pt x="136" y="13"/>
                  </a:cubicBezTo>
                  <a:close/>
                  <a:moveTo>
                    <a:pt x="23" y="126"/>
                  </a:moveTo>
                  <a:cubicBezTo>
                    <a:pt x="12" y="116"/>
                    <a:pt x="27" y="84"/>
                    <a:pt x="55" y="55"/>
                  </a:cubicBezTo>
                  <a:cubicBezTo>
                    <a:pt x="84" y="27"/>
                    <a:pt x="116" y="12"/>
                    <a:pt x="126" y="23"/>
                  </a:cubicBezTo>
                  <a:cubicBezTo>
                    <a:pt x="137" y="33"/>
                    <a:pt x="122" y="65"/>
                    <a:pt x="94" y="94"/>
                  </a:cubicBezTo>
                  <a:cubicBezTo>
                    <a:pt x="65" y="122"/>
                    <a:pt x="33" y="137"/>
                    <a:pt x="23" y="126"/>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9" name="Freeform 3784"/>
            <p:cNvSpPr>
              <a:spLocks noEditPoints="1"/>
            </p:cNvSpPr>
            <p:nvPr/>
          </p:nvSpPr>
          <p:spPr bwMode="auto">
            <a:xfrm>
              <a:off x="3591900" y="5546142"/>
              <a:ext cx="421027" cy="421027"/>
            </a:xfrm>
            <a:custGeom>
              <a:avLst/>
              <a:gdLst>
                <a:gd name="T0" fmla="*/ 136 w 149"/>
                <a:gd name="T1" fmla="*/ 136 h 149"/>
                <a:gd name="T2" fmla="*/ 97 w 149"/>
                <a:gd name="T3" fmla="*/ 52 h 149"/>
                <a:gd name="T4" fmla="*/ 13 w 149"/>
                <a:gd name="T5" fmla="*/ 13 h 149"/>
                <a:gd name="T6" fmla="*/ 52 w 149"/>
                <a:gd name="T7" fmla="*/ 97 h 149"/>
                <a:gd name="T8" fmla="*/ 136 w 149"/>
                <a:gd name="T9" fmla="*/ 136 h 149"/>
                <a:gd name="T10" fmla="*/ 23 w 149"/>
                <a:gd name="T11" fmla="*/ 23 h 149"/>
                <a:gd name="T12" fmla="*/ 94 w 149"/>
                <a:gd name="T13" fmla="*/ 55 h 149"/>
                <a:gd name="T14" fmla="*/ 126 w 149"/>
                <a:gd name="T15" fmla="*/ 126 h 149"/>
                <a:gd name="T16" fmla="*/ 55 w 149"/>
                <a:gd name="T17" fmla="*/ 94 h 149"/>
                <a:gd name="T18" fmla="*/ 23 w 149"/>
                <a:gd name="T19" fmla="*/ 2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136" y="136"/>
                  </a:moveTo>
                  <a:cubicBezTo>
                    <a:pt x="149" y="124"/>
                    <a:pt x="131" y="86"/>
                    <a:pt x="97" y="52"/>
                  </a:cubicBezTo>
                  <a:cubicBezTo>
                    <a:pt x="63" y="18"/>
                    <a:pt x="25" y="0"/>
                    <a:pt x="13" y="13"/>
                  </a:cubicBezTo>
                  <a:cubicBezTo>
                    <a:pt x="0" y="25"/>
                    <a:pt x="18" y="63"/>
                    <a:pt x="52" y="97"/>
                  </a:cubicBezTo>
                  <a:cubicBezTo>
                    <a:pt x="86" y="131"/>
                    <a:pt x="124" y="149"/>
                    <a:pt x="136" y="136"/>
                  </a:cubicBezTo>
                  <a:close/>
                  <a:moveTo>
                    <a:pt x="23" y="23"/>
                  </a:moveTo>
                  <a:cubicBezTo>
                    <a:pt x="33" y="12"/>
                    <a:pt x="65" y="27"/>
                    <a:pt x="94" y="55"/>
                  </a:cubicBezTo>
                  <a:cubicBezTo>
                    <a:pt x="122" y="84"/>
                    <a:pt x="137" y="116"/>
                    <a:pt x="126" y="126"/>
                  </a:cubicBezTo>
                  <a:cubicBezTo>
                    <a:pt x="116" y="137"/>
                    <a:pt x="84" y="122"/>
                    <a:pt x="55" y="94"/>
                  </a:cubicBezTo>
                  <a:cubicBezTo>
                    <a:pt x="27" y="65"/>
                    <a:pt x="12" y="33"/>
                    <a:pt x="23" y="23"/>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0" name="Oval 3785"/>
            <p:cNvSpPr>
              <a:spLocks noChangeArrowheads="1"/>
            </p:cNvSpPr>
            <p:nvPr/>
          </p:nvSpPr>
          <p:spPr bwMode="auto">
            <a:xfrm>
              <a:off x="3764843" y="5719086"/>
              <a:ext cx="75141" cy="75141"/>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1" name="Freeform 3786"/>
            <p:cNvSpPr>
              <a:spLocks/>
            </p:cNvSpPr>
            <p:nvPr/>
          </p:nvSpPr>
          <p:spPr bwMode="auto">
            <a:xfrm>
              <a:off x="3608598" y="3621105"/>
              <a:ext cx="361392" cy="155053"/>
            </a:xfrm>
            <a:custGeom>
              <a:avLst/>
              <a:gdLst>
                <a:gd name="T0" fmla="*/ 63 w 128"/>
                <a:gd name="T1" fmla="*/ 0 h 55"/>
                <a:gd name="T2" fmla="*/ 0 w 128"/>
                <a:gd name="T3" fmla="*/ 9 h 55"/>
                <a:gd name="T4" fmla="*/ 0 w 128"/>
                <a:gd name="T5" fmla="*/ 55 h 55"/>
                <a:gd name="T6" fmla="*/ 64 w 128"/>
                <a:gd name="T7" fmla="*/ 47 h 55"/>
                <a:gd name="T8" fmla="*/ 64 w 128"/>
                <a:gd name="T9" fmla="*/ 47 h 55"/>
                <a:gd name="T10" fmla="*/ 117 w 128"/>
                <a:gd name="T11" fmla="*/ 53 h 55"/>
                <a:gd name="T12" fmla="*/ 128 w 128"/>
                <a:gd name="T13" fmla="*/ 55 h 55"/>
                <a:gd name="T14" fmla="*/ 128 w 128"/>
                <a:gd name="T15" fmla="*/ 55 h 55"/>
                <a:gd name="T16" fmla="*/ 128 w 128"/>
                <a:gd name="T17" fmla="*/ 9 h 55"/>
                <a:gd name="T18" fmla="*/ 128 w 128"/>
                <a:gd name="T19" fmla="*/ 9 h 55"/>
                <a:gd name="T20" fmla="*/ 121 w 128"/>
                <a:gd name="T21" fmla="*/ 7 h 55"/>
                <a:gd name="T22" fmla="*/ 63 w 128"/>
                <a:gd name="T23"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 h="55">
                  <a:moveTo>
                    <a:pt x="63" y="0"/>
                  </a:moveTo>
                  <a:cubicBezTo>
                    <a:pt x="22" y="0"/>
                    <a:pt x="0" y="9"/>
                    <a:pt x="0" y="9"/>
                  </a:cubicBezTo>
                  <a:cubicBezTo>
                    <a:pt x="0" y="55"/>
                    <a:pt x="0" y="55"/>
                    <a:pt x="0" y="55"/>
                  </a:cubicBezTo>
                  <a:cubicBezTo>
                    <a:pt x="0" y="55"/>
                    <a:pt x="31" y="47"/>
                    <a:pt x="64" y="47"/>
                  </a:cubicBezTo>
                  <a:cubicBezTo>
                    <a:pt x="64" y="47"/>
                    <a:pt x="64" y="47"/>
                    <a:pt x="64" y="47"/>
                  </a:cubicBezTo>
                  <a:cubicBezTo>
                    <a:pt x="85" y="47"/>
                    <a:pt x="105" y="50"/>
                    <a:pt x="117" y="53"/>
                  </a:cubicBezTo>
                  <a:cubicBezTo>
                    <a:pt x="124" y="54"/>
                    <a:pt x="128" y="55"/>
                    <a:pt x="128" y="55"/>
                  </a:cubicBezTo>
                  <a:cubicBezTo>
                    <a:pt x="128" y="55"/>
                    <a:pt x="128" y="55"/>
                    <a:pt x="128" y="55"/>
                  </a:cubicBezTo>
                  <a:cubicBezTo>
                    <a:pt x="128" y="9"/>
                    <a:pt x="128" y="9"/>
                    <a:pt x="128" y="9"/>
                  </a:cubicBezTo>
                  <a:cubicBezTo>
                    <a:pt x="128" y="9"/>
                    <a:pt x="128" y="9"/>
                    <a:pt x="128" y="9"/>
                  </a:cubicBezTo>
                  <a:cubicBezTo>
                    <a:pt x="128" y="9"/>
                    <a:pt x="125" y="8"/>
                    <a:pt x="121" y="7"/>
                  </a:cubicBezTo>
                  <a:cubicBezTo>
                    <a:pt x="111" y="4"/>
                    <a:pt x="91" y="0"/>
                    <a:pt x="63" y="0"/>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2" name="Freeform 3787"/>
            <p:cNvSpPr>
              <a:spLocks/>
            </p:cNvSpPr>
            <p:nvPr/>
          </p:nvSpPr>
          <p:spPr bwMode="auto">
            <a:xfrm>
              <a:off x="3484556" y="3477979"/>
              <a:ext cx="607091" cy="287444"/>
            </a:xfrm>
            <a:custGeom>
              <a:avLst/>
              <a:gdLst>
                <a:gd name="T0" fmla="*/ 193 w 215"/>
                <a:gd name="T1" fmla="*/ 84 h 102"/>
                <a:gd name="T2" fmla="*/ 192 w 215"/>
                <a:gd name="T3" fmla="*/ 81 h 102"/>
                <a:gd name="T4" fmla="*/ 192 w 215"/>
                <a:gd name="T5" fmla="*/ 78 h 102"/>
                <a:gd name="T6" fmla="*/ 193 w 215"/>
                <a:gd name="T7" fmla="*/ 75 h 102"/>
                <a:gd name="T8" fmla="*/ 191 w 215"/>
                <a:gd name="T9" fmla="*/ 72 h 102"/>
                <a:gd name="T10" fmla="*/ 191 w 215"/>
                <a:gd name="T11" fmla="*/ 58 h 102"/>
                <a:gd name="T12" fmla="*/ 215 w 215"/>
                <a:gd name="T13" fmla="*/ 48 h 102"/>
                <a:gd name="T14" fmla="*/ 191 w 215"/>
                <a:gd name="T15" fmla="*/ 37 h 102"/>
                <a:gd name="T16" fmla="*/ 190 w 215"/>
                <a:gd name="T17" fmla="*/ 36 h 102"/>
                <a:gd name="T18" fmla="*/ 189 w 215"/>
                <a:gd name="T19" fmla="*/ 36 h 102"/>
                <a:gd name="T20" fmla="*/ 108 w 215"/>
                <a:gd name="T21" fmla="*/ 0 h 102"/>
                <a:gd name="T22" fmla="*/ 0 w 215"/>
                <a:gd name="T23" fmla="*/ 48 h 102"/>
                <a:gd name="T24" fmla="*/ 37 w 215"/>
                <a:gd name="T25" fmla="*/ 64 h 102"/>
                <a:gd name="T26" fmla="*/ 37 w 215"/>
                <a:gd name="T27" fmla="*/ 58 h 102"/>
                <a:gd name="T28" fmla="*/ 107 w 215"/>
                <a:gd name="T29" fmla="*/ 48 h 102"/>
                <a:gd name="T30" fmla="*/ 171 w 215"/>
                <a:gd name="T31" fmla="*/ 56 h 102"/>
                <a:gd name="T32" fmla="*/ 179 w 215"/>
                <a:gd name="T33" fmla="*/ 58 h 102"/>
                <a:gd name="T34" fmla="*/ 179 w 215"/>
                <a:gd name="T35" fmla="*/ 58 h 102"/>
                <a:gd name="T36" fmla="*/ 179 w 215"/>
                <a:gd name="T37" fmla="*/ 64 h 102"/>
                <a:gd name="T38" fmla="*/ 189 w 215"/>
                <a:gd name="T39" fmla="*/ 59 h 102"/>
                <a:gd name="T40" fmla="*/ 189 w 215"/>
                <a:gd name="T41" fmla="*/ 72 h 102"/>
                <a:gd name="T42" fmla="*/ 187 w 215"/>
                <a:gd name="T43" fmla="*/ 75 h 102"/>
                <a:gd name="T44" fmla="*/ 188 w 215"/>
                <a:gd name="T45" fmla="*/ 78 h 102"/>
                <a:gd name="T46" fmla="*/ 188 w 215"/>
                <a:gd name="T47" fmla="*/ 81 h 102"/>
                <a:gd name="T48" fmla="*/ 187 w 215"/>
                <a:gd name="T49" fmla="*/ 84 h 102"/>
                <a:gd name="T50" fmla="*/ 184 w 215"/>
                <a:gd name="T51" fmla="*/ 97 h 102"/>
                <a:gd name="T52" fmla="*/ 190 w 215"/>
                <a:gd name="T53" fmla="*/ 102 h 102"/>
                <a:gd name="T54" fmla="*/ 190 w 215"/>
                <a:gd name="T55" fmla="*/ 102 h 102"/>
                <a:gd name="T56" fmla="*/ 190 w 215"/>
                <a:gd name="T57" fmla="*/ 102 h 102"/>
                <a:gd name="T58" fmla="*/ 196 w 215"/>
                <a:gd name="T59" fmla="*/ 97 h 102"/>
                <a:gd name="T60" fmla="*/ 193 w 215"/>
                <a:gd name="T61" fmla="*/ 8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5" h="102">
                  <a:moveTo>
                    <a:pt x="193" y="84"/>
                  </a:moveTo>
                  <a:cubicBezTo>
                    <a:pt x="193" y="83"/>
                    <a:pt x="193" y="82"/>
                    <a:pt x="192" y="81"/>
                  </a:cubicBezTo>
                  <a:cubicBezTo>
                    <a:pt x="192" y="78"/>
                    <a:pt x="192" y="78"/>
                    <a:pt x="192" y="78"/>
                  </a:cubicBezTo>
                  <a:cubicBezTo>
                    <a:pt x="193" y="78"/>
                    <a:pt x="193" y="76"/>
                    <a:pt x="193" y="75"/>
                  </a:cubicBezTo>
                  <a:cubicBezTo>
                    <a:pt x="193" y="74"/>
                    <a:pt x="192" y="72"/>
                    <a:pt x="191" y="72"/>
                  </a:cubicBezTo>
                  <a:cubicBezTo>
                    <a:pt x="191" y="58"/>
                    <a:pt x="191" y="58"/>
                    <a:pt x="191" y="58"/>
                  </a:cubicBezTo>
                  <a:cubicBezTo>
                    <a:pt x="215" y="48"/>
                    <a:pt x="215" y="48"/>
                    <a:pt x="215" y="48"/>
                  </a:cubicBezTo>
                  <a:cubicBezTo>
                    <a:pt x="191" y="37"/>
                    <a:pt x="191" y="37"/>
                    <a:pt x="191" y="37"/>
                  </a:cubicBezTo>
                  <a:cubicBezTo>
                    <a:pt x="191" y="36"/>
                    <a:pt x="190" y="36"/>
                    <a:pt x="190" y="36"/>
                  </a:cubicBezTo>
                  <a:cubicBezTo>
                    <a:pt x="190" y="36"/>
                    <a:pt x="190" y="36"/>
                    <a:pt x="189" y="36"/>
                  </a:cubicBezTo>
                  <a:cubicBezTo>
                    <a:pt x="108" y="0"/>
                    <a:pt x="108" y="0"/>
                    <a:pt x="108" y="0"/>
                  </a:cubicBezTo>
                  <a:cubicBezTo>
                    <a:pt x="0" y="48"/>
                    <a:pt x="0" y="48"/>
                    <a:pt x="0" y="48"/>
                  </a:cubicBezTo>
                  <a:cubicBezTo>
                    <a:pt x="37" y="64"/>
                    <a:pt x="37" y="64"/>
                    <a:pt x="37" y="64"/>
                  </a:cubicBezTo>
                  <a:cubicBezTo>
                    <a:pt x="37" y="58"/>
                    <a:pt x="37" y="58"/>
                    <a:pt x="37" y="58"/>
                  </a:cubicBezTo>
                  <a:cubicBezTo>
                    <a:pt x="37" y="58"/>
                    <a:pt x="62" y="48"/>
                    <a:pt x="107" y="48"/>
                  </a:cubicBezTo>
                  <a:cubicBezTo>
                    <a:pt x="138" y="48"/>
                    <a:pt x="160" y="53"/>
                    <a:pt x="171" y="56"/>
                  </a:cubicBezTo>
                  <a:cubicBezTo>
                    <a:pt x="176" y="57"/>
                    <a:pt x="179" y="58"/>
                    <a:pt x="179" y="58"/>
                  </a:cubicBezTo>
                  <a:cubicBezTo>
                    <a:pt x="179" y="58"/>
                    <a:pt x="179" y="58"/>
                    <a:pt x="179" y="58"/>
                  </a:cubicBezTo>
                  <a:cubicBezTo>
                    <a:pt x="179" y="64"/>
                    <a:pt x="179" y="64"/>
                    <a:pt x="179" y="64"/>
                  </a:cubicBezTo>
                  <a:cubicBezTo>
                    <a:pt x="189" y="59"/>
                    <a:pt x="189" y="59"/>
                    <a:pt x="189" y="59"/>
                  </a:cubicBezTo>
                  <a:cubicBezTo>
                    <a:pt x="189" y="72"/>
                    <a:pt x="189" y="72"/>
                    <a:pt x="189" y="72"/>
                  </a:cubicBezTo>
                  <a:cubicBezTo>
                    <a:pt x="188" y="72"/>
                    <a:pt x="187" y="74"/>
                    <a:pt x="187" y="75"/>
                  </a:cubicBezTo>
                  <a:cubicBezTo>
                    <a:pt x="187" y="76"/>
                    <a:pt x="187" y="78"/>
                    <a:pt x="188" y="78"/>
                  </a:cubicBezTo>
                  <a:cubicBezTo>
                    <a:pt x="188" y="81"/>
                    <a:pt x="188" y="81"/>
                    <a:pt x="188" y="81"/>
                  </a:cubicBezTo>
                  <a:cubicBezTo>
                    <a:pt x="187" y="82"/>
                    <a:pt x="187" y="83"/>
                    <a:pt x="187" y="84"/>
                  </a:cubicBezTo>
                  <a:cubicBezTo>
                    <a:pt x="186" y="93"/>
                    <a:pt x="185" y="96"/>
                    <a:pt x="184" y="97"/>
                  </a:cubicBezTo>
                  <a:cubicBezTo>
                    <a:pt x="184" y="99"/>
                    <a:pt x="186" y="102"/>
                    <a:pt x="190" y="102"/>
                  </a:cubicBezTo>
                  <a:cubicBezTo>
                    <a:pt x="190" y="102"/>
                    <a:pt x="190" y="102"/>
                    <a:pt x="190" y="102"/>
                  </a:cubicBezTo>
                  <a:cubicBezTo>
                    <a:pt x="190" y="102"/>
                    <a:pt x="190" y="102"/>
                    <a:pt x="190" y="102"/>
                  </a:cubicBezTo>
                  <a:cubicBezTo>
                    <a:pt x="194" y="102"/>
                    <a:pt x="196" y="99"/>
                    <a:pt x="196" y="97"/>
                  </a:cubicBezTo>
                  <a:cubicBezTo>
                    <a:pt x="194" y="96"/>
                    <a:pt x="194" y="93"/>
                    <a:pt x="193" y="84"/>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3" name="Line 3788"/>
            <p:cNvSpPr>
              <a:spLocks noChangeShapeType="1"/>
            </p:cNvSpPr>
            <p:nvPr/>
          </p:nvSpPr>
          <p:spPr bwMode="auto">
            <a:xfrm>
              <a:off x="8103931" y="6729313"/>
              <a:ext cx="0" cy="0"/>
            </a:xfrm>
            <a:prstGeom prst="line">
              <a:avLst/>
            </a:prstGeom>
            <a:noFill/>
            <a:ln w="11113" cap="flat">
              <a:solidFill>
                <a:srgbClr val="D7B47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4" name="TextBox 74"/>
            <p:cNvSpPr txBox="1"/>
            <p:nvPr/>
          </p:nvSpPr>
          <p:spPr>
            <a:xfrm>
              <a:off x="4528075" y="3378383"/>
              <a:ext cx="805356" cy="555878"/>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latin typeface="Arial" panose="020B0604020202020204" pitchFamily="34" charset="0"/>
                  <a:cs typeface="Arial" panose="020B0604020202020204" pitchFamily="34" charset="0"/>
                </a:rPr>
                <a:t>   2</a:t>
              </a:r>
              <a:endParaRPr lang="en-GB" b="1" dirty="0">
                <a:latin typeface="Arial" panose="020B0604020202020204" pitchFamily="34" charset="0"/>
                <a:cs typeface="Arial" panose="020B0604020202020204" pitchFamily="34" charset="0"/>
              </a:endParaRPr>
            </a:p>
          </p:txBody>
        </p:sp>
        <p:sp>
          <p:nvSpPr>
            <p:cNvPr id="105" name="TextBox 75"/>
            <p:cNvSpPr txBox="1"/>
            <p:nvPr/>
          </p:nvSpPr>
          <p:spPr>
            <a:xfrm>
              <a:off x="4685974" y="5492469"/>
              <a:ext cx="600950" cy="555878"/>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latin typeface="Arial" panose="020B0604020202020204" pitchFamily="34" charset="0"/>
                  <a:cs typeface="Arial" panose="020B0604020202020204" pitchFamily="34" charset="0"/>
                </a:rPr>
                <a:t> 4</a:t>
              </a:r>
              <a:endParaRPr lang="en-GB" b="1" dirty="0">
                <a:latin typeface="Arial" panose="020B0604020202020204" pitchFamily="34" charset="0"/>
                <a:cs typeface="Arial" panose="020B0604020202020204" pitchFamily="34" charset="0"/>
              </a:endParaRPr>
            </a:p>
          </p:txBody>
        </p:sp>
        <p:sp>
          <p:nvSpPr>
            <p:cNvPr id="106" name="TextBox 76"/>
            <p:cNvSpPr txBox="1"/>
            <p:nvPr/>
          </p:nvSpPr>
          <p:spPr>
            <a:xfrm>
              <a:off x="6859253" y="5018891"/>
              <a:ext cx="498748" cy="555878"/>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latin typeface="Arial" panose="020B0604020202020204" pitchFamily="34" charset="0"/>
                  <a:cs typeface="Arial" panose="020B0604020202020204" pitchFamily="34" charset="0"/>
                </a:rPr>
                <a:t>7</a:t>
              </a:r>
              <a:endParaRPr lang="en-GB" b="1" dirty="0">
                <a:latin typeface="Arial" panose="020B0604020202020204" pitchFamily="34" charset="0"/>
                <a:cs typeface="Arial" panose="020B0604020202020204" pitchFamily="34" charset="0"/>
              </a:endParaRPr>
            </a:p>
          </p:txBody>
        </p:sp>
        <p:sp>
          <p:nvSpPr>
            <p:cNvPr id="107" name="TextBox 77"/>
            <p:cNvSpPr txBox="1"/>
            <p:nvPr/>
          </p:nvSpPr>
          <p:spPr>
            <a:xfrm>
              <a:off x="6859253" y="3992597"/>
              <a:ext cx="498748" cy="555878"/>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latin typeface="Arial" panose="020B0604020202020204" pitchFamily="34" charset="0"/>
                  <a:cs typeface="Arial" panose="020B0604020202020204" pitchFamily="34" charset="0"/>
                </a:rPr>
                <a:t>6</a:t>
              </a:r>
              <a:endParaRPr lang="en-GB" b="1" dirty="0">
                <a:latin typeface="Arial" panose="020B0604020202020204" pitchFamily="34" charset="0"/>
                <a:cs typeface="Arial" panose="020B0604020202020204" pitchFamily="34" charset="0"/>
              </a:endParaRPr>
            </a:p>
          </p:txBody>
        </p:sp>
        <p:sp>
          <p:nvSpPr>
            <p:cNvPr id="108" name="TextBox 78"/>
            <p:cNvSpPr txBox="1"/>
            <p:nvPr/>
          </p:nvSpPr>
          <p:spPr>
            <a:xfrm>
              <a:off x="6845057" y="2890531"/>
              <a:ext cx="498748" cy="555878"/>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latin typeface="Arial" panose="020B0604020202020204" pitchFamily="34" charset="0"/>
                  <a:cs typeface="Arial" panose="020B0604020202020204" pitchFamily="34" charset="0"/>
                </a:rPr>
                <a:t>5</a:t>
              </a:r>
              <a:endParaRPr lang="en-GB" b="1" dirty="0">
                <a:latin typeface="Arial" panose="020B0604020202020204" pitchFamily="34" charset="0"/>
                <a:cs typeface="Arial" panose="020B0604020202020204" pitchFamily="34" charset="0"/>
              </a:endParaRPr>
            </a:p>
          </p:txBody>
        </p:sp>
        <p:sp>
          <p:nvSpPr>
            <p:cNvPr id="110" name="TextBox 80"/>
            <p:cNvSpPr txBox="1"/>
            <p:nvPr/>
          </p:nvSpPr>
          <p:spPr>
            <a:xfrm>
              <a:off x="4668522" y="2441499"/>
              <a:ext cx="294447" cy="555878"/>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b="1" dirty="0">
                <a:solidFill>
                  <a:schemeClr val="bg2"/>
                </a:solidFill>
                <a:latin typeface="Arial" panose="020B0604020202020204" pitchFamily="34" charset="0"/>
                <a:cs typeface="Arial" panose="020B0604020202020204" pitchFamily="34" charset="0"/>
              </a:endParaRPr>
            </a:p>
          </p:txBody>
        </p:sp>
        <p:sp>
          <p:nvSpPr>
            <p:cNvPr id="111" name="TextBox 81"/>
            <p:cNvSpPr txBox="1"/>
            <p:nvPr/>
          </p:nvSpPr>
          <p:spPr>
            <a:xfrm>
              <a:off x="4804506" y="4440431"/>
              <a:ext cx="498748" cy="555878"/>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latin typeface="Arial" panose="020B0604020202020204" pitchFamily="34" charset="0"/>
                  <a:cs typeface="Arial" panose="020B0604020202020204" pitchFamily="34" charset="0"/>
                </a:rPr>
                <a:t>3</a:t>
              </a:r>
              <a:endParaRPr lang="en-GB" b="1" dirty="0">
                <a:latin typeface="Arial" panose="020B0604020202020204" pitchFamily="34" charset="0"/>
                <a:cs typeface="Arial" panose="020B0604020202020204" pitchFamily="34" charset="0"/>
              </a:endParaRPr>
            </a:p>
          </p:txBody>
        </p:sp>
        <p:sp>
          <p:nvSpPr>
            <p:cNvPr id="113" name="Title 20"/>
            <p:cNvSpPr txBox="1">
              <a:spLocks/>
            </p:cNvSpPr>
            <p:nvPr/>
          </p:nvSpPr>
          <p:spPr>
            <a:xfrm>
              <a:off x="9095651" y="2955525"/>
              <a:ext cx="2610426" cy="518776"/>
            </a:xfrm>
            <a:prstGeom prst="rect">
              <a:avLst/>
            </a:prstGeom>
          </p:spPr>
          <p:txBody>
            <a:bodyPr vert="horz" wrap="square" lIns="121893" tIns="60946" rIns="121893" bIns="60946"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sz="1200" dirty="0" smtClean="0">
                  <a:solidFill>
                    <a:schemeClr val="tx1"/>
                  </a:solidFill>
                  <a:latin typeface="Arial" panose="020B0604020202020204" pitchFamily="34" charset="0"/>
                  <a:cs typeface="Arial" panose="020B0604020202020204" pitchFamily="34" charset="0"/>
                </a:rPr>
                <a:t> </a:t>
              </a:r>
              <a:endParaRPr lang="en-US" sz="1200" dirty="0">
                <a:solidFill>
                  <a:schemeClr val="tx1"/>
                </a:solidFill>
                <a:latin typeface="Arial" panose="020B0604020202020204" pitchFamily="34" charset="0"/>
                <a:cs typeface="Arial" panose="020B0604020202020204" pitchFamily="34" charset="0"/>
              </a:endParaRPr>
            </a:p>
          </p:txBody>
        </p:sp>
        <p:sp>
          <p:nvSpPr>
            <p:cNvPr id="114" name="Title 20"/>
            <p:cNvSpPr txBox="1">
              <a:spLocks/>
            </p:cNvSpPr>
            <p:nvPr/>
          </p:nvSpPr>
          <p:spPr>
            <a:xfrm>
              <a:off x="9095651" y="5066745"/>
              <a:ext cx="2610426" cy="518776"/>
            </a:xfrm>
            <a:prstGeom prst="rect">
              <a:avLst/>
            </a:prstGeom>
          </p:spPr>
          <p:txBody>
            <a:bodyPr vert="horz" wrap="square" lIns="121893" tIns="60946" rIns="121893" bIns="60946"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sz="1200" dirty="0" smtClean="0">
                  <a:solidFill>
                    <a:schemeClr val="tx1"/>
                  </a:solidFill>
                  <a:latin typeface="Arial" panose="020B0604020202020204" pitchFamily="34" charset="0"/>
                  <a:cs typeface="Arial" panose="020B0604020202020204" pitchFamily="34" charset="0"/>
                </a:rPr>
                <a:t>. </a:t>
              </a:r>
              <a:endParaRPr lang="en-US" sz="1200" dirty="0">
                <a:solidFill>
                  <a:schemeClr val="tx1"/>
                </a:solidFill>
                <a:latin typeface="Arial" panose="020B0604020202020204" pitchFamily="34" charset="0"/>
                <a:cs typeface="Arial" panose="020B0604020202020204" pitchFamily="34" charset="0"/>
              </a:endParaRPr>
            </a:p>
          </p:txBody>
        </p:sp>
        <p:sp>
          <p:nvSpPr>
            <p:cNvPr id="115" name="Title 20"/>
            <p:cNvSpPr txBox="1">
              <a:spLocks/>
            </p:cNvSpPr>
            <p:nvPr/>
          </p:nvSpPr>
          <p:spPr>
            <a:xfrm>
              <a:off x="8602815" y="4013482"/>
              <a:ext cx="2871091" cy="488185"/>
            </a:xfrm>
            <a:prstGeom prst="rect">
              <a:avLst/>
            </a:prstGeom>
          </p:spPr>
          <p:txBody>
            <a:bodyPr vert="horz" wrap="square" lIns="121893" tIns="60946" rIns="121893" bIns="60946"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endParaRPr lang="en-US" sz="1200" dirty="0">
                <a:solidFill>
                  <a:schemeClr val="tx1"/>
                </a:solidFill>
                <a:latin typeface="Arial" panose="020B0604020202020204" pitchFamily="34" charset="0"/>
                <a:cs typeface="Arial" panose="020B0604020202020204" pitchFamily="34" charset="0"/>
              </a:endParaRPr>
            </a:p>
          </p:txBody>
        </p:sp>
        <p:sp>
          <p:nvSpPr>
            <p:cNvPr id="116" name="Title 20"/>
            <p:cNvSpPr txBox="1">
              <a:spLocks/>
            </p:cNvSpPr>
            <p:nvPr/>
          </p:nvSpPr>
          <p:spPr>
            <a:xfrm>
              <a:off x="893750" y="2298401"/>
              <a:ext cx="2871091" cy="518776"/>
            </a:xfrm>
            <a:prstGeom prst="rect">
              <a:avLst/>
            </a:prstGeom>
          </p:spPr>
          <p:txBody>
            <a:bodyPr vert="horz" wrap="square" lIns="121893" tIns="60946" rIns="121893" bIns="60946"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0000"/>
                </a:lnSpc>
              </a:pPr>
              <a:endParaRPr lang="en-US" sz="1200" dirty="0">
                <a:solidFill>
                  <a:schemeClr val="tx1"/>
                </a:solidFill>
                <a:latin typeface="Arial" panose="020B0604020202020204" pitchFamily="34" charset="0"/>
                <a:cs typeface="Arial" panose="020B0604020202020204" pitchFamily="34" charset="0"/>
              </a:endParaRPr>
            </a:p>
          </p:txBody>
        </p:sp>
        <p:sp>
          <p:nvSpPr>
            <p:cNvPr id="117" name="Title 20"/>
            <p:cNvSpPr txBox="1">
              <a:spLocks/>
            </p:cNvSpPr>
            <p:nvPr/>
          </p:nvSpPr>
          <p:spPr>
            <a:xfrm>
              <a:off x="555289" y="3437654"/>
              <a:ext cx="2610426" cy="488185"/>
            </a:xfrm>
            <a:prstGeom prst="rect">
              <a:avLst/>
            </a:prstGeom>
          </p:spPr>
          <p:txBody>
            <a:bodyPr vert="horz" wrap="square" lIns="121893" tIns="60946" rIns="121893" bIns="60946"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0000"/>
                </a:lnSpc>
              </a:pPr>
              <a:endParaRPr lang="en-US" sz="1200" dirty="0">
                <a:solidFill>
                  <a:schemeClr val="tx1"/>
                </a:solidFill>
                <a:latin typeface="Arial" panose="020B0604020202020204" pitchFamily="34" charset="0"/>
                <a:cs typeface="Arial" panose="020B0604020202020204" pitchFamily="34" charset="0"/>
              </a:endParaRPr>
            </a:p>
          </p:txBody>
        </p:sp>
        <p:sp>
          <p:nvSpPr>
            <p:cNvPr id="118" name="Title 20"/>
            <p:cNvSpPr txBox="1">
              <a:spLocks/>
            </p:cNvSpPr>
            <p:nvPr/>
          </p:nvSpPr>
          <p:spPr>
            <a:xfrm>
              <a:off x="555289" y="5548874"/>
              <a:ext cx="2610426" cy="488185"/>
            </a:xfrm>
            <a:prstGeom prst="rect">
              <a:avLst/>
            </a:prstGeom>
          </p:spPr>
          <p:txBody>
            <a:bodyPr vert="horz" wrap="square" lIns="121893" tIns="60946" rIns="121893" bIns="60946"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0000"/>
                </a:lnSpc>
              </a:pPr>
              <a:endParaRPr lang="en-US" sz="1200" dirty="0">
                <a:solidFill>
                  <a:schemeClr val="tx1"/>
                </a:solidFill>
                <a:latin typeface="Arial" panose="020B0604020202020204" pitchFamily="34" charset="0"/>
                <a:cs typeface="Arial" panose="020B0604020202020204" pitchFamily="34" charset="0"/>
              </a:endParaRPr>
            </a:p>
          </p:txBody>
        </p:sp>
        <p:sp>
          <p:nvSpPr>
            <p:cNvPr id="119" name="Title 20"/>
            <p:cNvSpPr txBox="1">
              <a:spLocks/>
            </p:cNvSpPr>
            <p:nvPr/>
          </p:nvSpPr>
          <p:spPr>
            <a:xfrm>
              <a:off x="737921" y="4480314"/>
              <a:ext cx="2871091" cy="488185"/>
            </a:xfrm>
            <a:prstGeom prst="rect">
              <a:avLst/>
            </a:prstGeom>
          </p:spPr>
          <p:txBody>
            <a:bodyPr vert="horz" wrap="square" lIns="121893" tIns="60946" rIns="121893" bIns="60946"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0000"/>
                </a:lnSpc>
              </a:pPr>
              <a:endParaRPr lang="en-US" sz="1200" dirty="0">
                <a:solidFill>
                  <a:schemeClr val="tx1"/>
                </a:solidFill>
                <a:latin typeface="Arial" panose="020B0604020202020204" pitchFamily="34" charset="0"/>
                <a:cs typeface="Arial" panose="020B0604020202020204" pitchFamily="34" charset="0"/>
              </a:endParaRPr>
            </a:p>
          </p:txBody>
        </p:sp>
      </p:grpSp>
      <p:sp>
        <p:nvSpPr>
          <p:cNvPr id="3" name="矩形 2"/>
          <p:cNvSpPr/>
          <p:nvPr/>
        </p:nvSpPr>
        <p:spPr>
          <a:xfrm>
            <a:off x="161223" y="986934"/>
            <a:ext cx="3916457" cy="417358"/>
          </a:xfrm>
          <a:prstGeom prst="rect">
            <a:avLst/>
          </a:prstGeom>
        </p:spPr>
        <p:txBody>
          <a:bodyPr wrap="none">
            <a:spAutoFit/>
          </a:bodyPr>
          <a:lstStyle/>
          <a:p>
            <a:pPr>
              <a:lnSpc>
                <a:spcPct val="130000"/>
              </a:lnSpc>
            </a:pPr>
            <a:r>
              <a:rPr lang="en-US" altLang="zh-CN" b="1" kern="0" dirty="0" smtClean="0">
                <a:latin typeface="微软雅黑" panose="020B0503020204020204" pitchFamily="34" charset="-122"/>
                <a:ea typeface="微软雅黑" panose="020B0503020204020204" pitchFamily="34" charset="-122"/>
              </a:rPr>
              <a:t>——</a:t>
            </a:r>
            <a:r>
              <a:rPr lang="zh-CN" altLang="zh-CN" b="1" kern="0" dirty="0" smtClean="0">
                <a:latin typeface="微软雅黑" panose="020B0503020204020204" pitchFamily="34" charset="-122"/>
                <a:ea typeface="微软雅黑" panose="020B0503020204020204" pitchFamily="34" charset="-122"/>
              </a:rPr>
              <a:t>德国</a:t>
            </a:r>
            <a:r>
              <a:rPr lang="zh-CN" altLang="zh-CN" b="1" kern="0" dirty="0">
                <a:latin typeface="微软雅黑" panose="020B0503020204020204" pitchFamily="34" charset="-122"/>
                <a:ea typeface="微软雅黑" panose="020B0503020204020204" pitchFamily="34" charset="-122"/>
              </a:rPr>
              <a:t>“双元制”专业国际班</a:t>
            </a:r>
            <a:r>
              <a:rPr lang="zh-CN" altLang="en-US" b="1" kern="0" dirty="0" smtClean="0">
                <a:latin typeface="微软雅黑" panose="020B0503020204020204" pitchFamily="34" charset="-122"/>
                <a:ea typeface="微软雅黑" panose="020B0503020204020204" pitchFamily="34" charset="-122"/>
              </a:rPr>
              <a:t>项目</a:t>
            </a:r>
            <a:endParaRPr lang="zh-CN" altLang="zh-CN" b="1" kern="0" dirty="0">
              <a:latin typeface="微软雅黑" panose="020B0503020204020204" pitchFamily="34" charset="-122"/>
              <a:ea typeface="微软雅黑" panose="020B0503020204020204" pitchFamily="34" charset="-122"/>
            </a:endParaRPr>
          </a:p>
        </p:txBody>
      </p:sp>
      <p:sp>
        <p:nvSpPr>
          <p:cNvPr id="121" name="TextBox 78"/>
          <p:cNvSpPr txBox="1"/>
          <p:nvPr/>
        </p:nvSpPr>
        <p:spPr>
          <a:xfrm>
            <a:off x="3039273" y="2019786"/>
            <a:ext cx="31290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latin typeface="Arial" panose="020B0604020202020204" pitchFamily="34" charset="0"/>
                <a:cs typeface="Arial" panose="020B0604020202020204" pitchFamily="34" charset="0"/>
              </a:rPr>
              <a:t>1</a:t>
            </a:r>
            <a:endParaRPr lang="en-GB" b="1" dirty="0">
              <a:latin typeface="Arial" panose="020B0604020202020204" pitchFamily="34" charset="0"/>
              <a:cs typeface="Arial" panose="020B0604020202020204" pitchFamily="34" charset="0"/>
            </a:endParaRPr>
          </a:p>
        </p:txBody>
      </p:sp>
      <p:sp>
        <p:nvSpPr>
          <p:cNvPr id="4" name="矩形 3"/>
          <p:cNvSpPr/>
          <p:nvPr/>
        </p:nvSpPr>
        <p:spPr>
          <a:xfrm>
            <a:off x="137704" y="2012783"/>
            <a:ext cx="2262158" cy="369332"/>
          </a:xfrm>
          <a:prstGeom prst="rect">
            <a:avLst/>
          </a:prstGeom>
        </p:spPr>
        <p:txBody>
          <a:bodyPr wrap="none">
            <a:spAutoFit/>
          </a:bodyPr>
          <a:lstStyle/>
          <a:p>
            <a:r>
              <a:rPr lang="zh-CN" altLang="zh-CN" kern="0" dirty="0">
                <a:latin typeface="微软雅黑" panose="020B0503020204020204" pitchFamily="34" charset="-122"/>
                <a:ea typeface="微软雅黑" panose="020B0503020204020204" pitchFamily="34" charset="-122"/>
              </a:rPr>
              <a:t>专业创建及专业认证</a:t>
            </a:r>
          </a:p>
        </p:txBody>
      </p:sp>
      <p:sp>
        <p:nvSpPr>
          <p:cNvPr id="6" name="矩形 5"/>
          <p:cNvSpPr/>
          <p:nvPr/>
        </p:nvSpPr>
        <p:spPr>
          <a:xfrm>
            <a:off x="384893" y="2688788"/>
            <a:ext cx="1569660" cy="369332"/>
          </a:xfrm>
          <a:prstGeom prst="rect">
            <a:avLst/>
          </a:prstGeom>
        </p:spPr>
        <p:txBody>
          <a:bodyPr wrap="none">
            <a:spAutoFit/>
          </a:bodyPr>
          <a:lstStyle/>
          <a:p>
            <a:r>
              <a:rPr lang="zh-CN" altLang="zh-CN" kern="0" dirty="0">
                <a:latin typeface="微软雅黑" panose="020B0503020204020204" pitchFamily="34" charset="-122"/>
                <a:ea typeface="微软雅黑" panose="020B0503020204020204" pitchFamily="34" charset="-122"/>
              </a:rPr>
              <a:t>校企合作指导</a:t>
            </a:r>
            <a:endParaRPr lang="zh-CN" altLang="en-US" kern="0" dirty="0">
              <a:latin typeface="微软雅黑" panose="020B0503020204020204" pitchFamily="34" charset="-122"/>
              <a:ea typeface="微软雅黑" panose="020B0503020204020204" pitchFamily="34" charset="-122"/>
            </a:endParaRPr>
          </a:p>
        </p:txBody>
      </p:sp>
      <p:sp>
        <p:nvSpPr>
          <p:cNvPr id="7" name="矩形 6"/>
          <p:cNvSpPr/>
          <p:nvPr/>
        </p:nvSpPr>
        <p:spPr>
          <a:xfrm>
            <a:off x="552373" y="3236461"/>
            <a:ext cx="1912939" cy="646331"/>
          </a:xfrm>
          <a:prstGeom prst="rect">
            <a:avLst/>
          </a:prstGeom>
        </p:spPr>
        <p:txBody>
          <a:bodyPr wrap="square">
            <a:spAutoFit/>
          </a:bodyPr>
          <a:lstStyle/>
          <a:p>
            <a:r>
              <a:rPr lang="zh-CN" altLang="zh-CN" kern="0" dirty="0">
                <a:latin typeface="微软雅黑" panose="020B0503020204020204" pitchFamily="34" charset="-122"/>
                <a:ea typeface="微软雅黑" panose="020B0503020204020204" pitchFamily="34" charset="-122"/>
              </a:rPr>
              <a:t>师资队伍</a:t>
            </a:r>
            <a:r>
              <a:rPr lang="zh-CN" altLang="zh-CN" kern="0" dirty="0" smtClean="0">
                <a:latin typeface="微软雅黑" panose="020B0503020204020204" pitchFamily="34" charset="-122"/>
                <a:ea typeface="微软雅黑" panose="020B0503020204020204" pitchFamily="34" charset="-122"/>
              </a:rPr>
              <a:t>培训</a:t>
            </a:r>
            <a:endParaRPr lang="en-US" altLang="zh-CN" kern="0" dirty="0" smtClean="0">
              <a:latin typeface="微软雅黑" panose="020B0503020204020204" pitchFamily="34" charset="-122"/>
              <a:ea typeface="微软雅黑" panose="020B0503020204020204" pitchFamily="34" charset="-122"/>
            </a:endParaRPr>
          </a:p>
          <a:p>
            <a:r>
              <a:rPr lang="en-US" altLang="zh-CN" kern="0" dirty="0" smtClean="0">
                <a:latin typeface="微软雅黑" panose="020B0503020204020204" pitchFamily="34" charset="-122"/>
                <a:ea typeface="微软雅黑" panose="020B0503020204020204" pitchFamily="34" charset="-122"/>
              </a:rPr>
              <a:t>  </a:t>
            </a:r>
            <a:r>
              <a:rPr lang="zh-CN" altLang="zh-CN" kern="0" dirty="0" smtClean="0">
                <a:latin typeface="微软雅黑" panose="020B0503020204020204" pitchFamily="34" charset="-122"/>
                <a:ea typeface="微软雅黑" panose="020B0503020204020204" pitchFamily="34" charset="-122"/>
              </a:rPr>
              <a:t>考核及认证</a:t>
            </a:r>
            <a:endParaRPr lang="zh-CN" altLang="en-US" kern="0" dirty="0">
              <a:latin typeface="微软雅黑" panose="020B0503020204020204" pitchFamily="34" charset="-122"/>
              <a:ea typeface="微软雅黑" panose="020B0503020204020204" pitchFamily="34" charset="-122"/>
            </a:endParaRPr>
          </a:p>
        </p:txBody>
      </p:sp>
      <p:sp>
        <p:nvSpPr>
          <p:cNvPr id="8" name="矩形 7"/>
          <p:cNvSpPr/>
          <p:nvPr/>
        </p:nvSpPr>
        <p:spPr>
          <a:xfrm>
            <a:off x="291231" y="4082085"/>
            <a:ext cx="1569660" cy="369332"/>
          </a:xfrm>
          <a:prstGeom prst="rect">
            <a:avLst/>
          </a:prstGeom>
        </p:spPr>
        <p:txBody>
          <a:bodyPr wrap="none">
            <a:spAutoFit/>
          </a:bodyPr>
          <a:lstStyle/>
          <a:p>
            <a:r>
              <a:rPr lang="zh-CN" altLang="zh-CN" kern="0" dirty="0">
                <a:latin typeface="微软雅黑" panose="020B0503020204020204" pitchFamily="34" charset="-122"/>
                <a:ea typeface="微软雅黑" panose="020B0503020204020204" pitchFamily="34" charset="-122"/>
              </a:rPr>
              <a:t>学生考核认证</a:t>
            </a:r>
            <a:endParaRPr lang="zh-CN" altLang="en-US" kern="0" dirty="0">
              <a:latin typeface="微软雅黑" panose="020B0503020204020204" pitchFamily="34" charset="-122"/>
              <a:ea typeface="微软雅黑" panose="020B0503020204020204" pitchFamily="34" charset="-122"/>
            </a:endParaRPr>
          </a:p>
        </p:txBody>
      </p:sp>
      <p:sp>
        <p:nvSpPr>
          <p:cNvPr id="10" name="矩形 9"/>
          <p:cNvSpPr/>
          <p:nvPr/>
        </p:nvSpPr>
        <p:spPr>
          <a:xfrm>
            <a:off x="5590009" y="2344839"/>
            <a:ext cx="2262158" cy="369332"/>
          </a:xfrm>
          <a:prstGeom prst="rect">
            <a:avLst/>
          </a:prstGeom>
        </p:spPr>
        <p:txBody>
          <a:bodyPr wrap="none">
            <a:spAutoFit/>
          </a:bodyPr>
          <a:lstStyle/>
          <a:p>
            <a:r>
              <a:rPr lang="zh-CN" altLang="zh-CN" kern="0" dirty="0">
                <a:latin typeface="微软雅黑" panose="020B0503020204020204" pitchFamily="34" charset="-122"/>
                <a:ea typeface="微软雅黑" panose="020B0503020204020204" pitchFamily="34" charset="-122"/>
              </a:rPr>
              <a:t>教学场地咨询与认证</a:t>
            </a:r>
          </a:p>
        </p:txBody>
      </p:sp>
      <p:sp>
        <p:nvSpPr>
          <p:cNvPr id="11" name="矩形 10"/>
          <p:cNvSpPr/>
          <p:nvPr/>
        </p:nvSpPr>
        <p:spPr>
          <a:xfrm>
            <a:off x="5590009" y="3154772"/>
            <a:ext cx="2031325" cy="369332"/>
          </a:xfrm>
          <a:prstGeom prst="rect">
            <a:avLst/>
          </a:prstGeom>
        </p:spPr>
        <p:txBody>
          <a:bodyPr wrap="none">
            <a:spAutoFit/>
          </a:bodyPr>
          <a:lstStyle/>
          <a:p>
            <a:r>
              <a:rPr lang="zh-CN" altLang="zh-CN" kern="0" dirty="0">
                <a:latin typeface="微软雅黑" panose="020B0503020204020204" pitchFamily="34" charset="-122"/>
                <a:ea typeface="微软雅黑" panose="020B0503020204020204" pitchFamily="34" charset="-122"/>
              </a:rPr>
              <a:t>教学管理质量控制</a:t>
            </a:r>
          </a:p>
        </p:txBody>
      </p:sp>
      <p:sp>
        <p:nvSpPr>
          <p:cNvPr id="12" name="矩形 11"/>
          <p:cNvSpPr/>
          <p:nvPr/>
        </p:nvSpPr>
        <p:spPr>
          <a:xfrm>
            <a:off x="5669311" y="3665424"/>
            <a:ext cx="2312013" cy="646331"/>
          </a:xfrm>
          <a:prstGeom prst="rect">
            <a:avLst/>
          </a:prstGeom>
        </p:spPr>
        <p:txBody>
          <a:bodyPr wrap="square">
            <a:spAutoFit/>
          </a:bodyPr>
          <a:lstStyle/>
          <a:p>
            <a:r>
              <a:rPr lang="zh-CN" altLang="zh-CN" kern="0" dirty="0" smtClean="0">
                <a:latin typeface="微软雅黑" panose="020B0503020204020204" pitchFamily="34" charset="-122"/>
                <a:ea typeface="微软雅黑" panose="020B0503020204020204" pitchFamily="34" charset="-122"/>
              </a:rPr>
              <a:t>开展“双元制”培养的招生学生</a:t>
            </a:r>
            <a:r>
              <a:rPr lang="zh-CN" altLang="zh-CN" kern="0" dirty="0">
                <a:latin typeface="微软雅黑" panose="020B0503020204020204" pitchFamily="34" charset="-122"/>
                <a:ea typeface="微软雅黑" panose="020B0503020204020204" pitchFamily="34" charset="-122"/>
              </a:rPr>
              <a:t>管理</a:t>
            </a:r>
            <a:r>
              <a:rPr lang="zh-CN" altLang="zh-CN" kern="0" dirty="0" smtClean="0">
                <a:latin typeface="微软雅黑" panose="020B0503020204020204" pitchFamily="34" charset="-122"/>
                <a:ea typeface="微软雅黑" panose="020B0503020204020204" pitchFamily="34" charset="-122"/>
              </a:rPr>
              <a:t>工作</a:t>
            </a:r>
            <a:endParaRPr lang="zh-CN" altLang="en-US" kern="0" dirty="0">
              <a:latin typeface="微软雅黑" panose="020B0503020204020204" pitchFamily="34" charset="-122"/>
              <a:ea typeface="微软雅黑" panose="020B0503020204020204" pitchFamily="34" charset="-122"/>
            </a:endParaRPr>
          </a:p>
        </p:txBody>
      </p:sp>
      <p:sp>
        <p:nvSpPr>
          <p:cNvPr id="5" name="矩形 4"/>
          <p:cNvSpPr/>
          <p:nvPr/>
        </p:nvSpPr>
        <p:spPr>
          <a:xfrm>
            <a:off x="1655747" y="4930752"/>
            <a:ext cx="4801314" cy="408125"/>
          </a:xfrm>
          <a:prstGeom prst="rect">
            <a:avLst/>
          </a:prstGeom>
        </p:spPr>
        <p:txBody>
          <a:bodyPr wrap="none">
            <a:spAutoFit/>
          </a:bodyPr>
          <a:lstStyle/>
          <a:p>
            <a:pPr algn="ctr">
              <a:lnSpc>
                <a:spcPct val="114000"/>
              </a:lnSpc>
            </a:pPr>
            <a:r>
              <a:rPr lang="zh-CN" altLang="en-US" b="1" dirty="0">
                <a:solidFill>
                  <a:srgbClr val="C00000"/>
                </a:solidFill>
                <a:latin typeface="微软雅黑" pitchFamily="34" charset="-122"/>
                <a:ea typeface="微软雅黑" pitchFamily="34" charset="-122"/>
              </a:rPr>
              <a:t>高端即用型人才培养，打通欧美企业就业通道</a:t>
            </a:r>
          </a:p>
        </p:txBody>
      </p:sp>
      <p:sp>
        <p:nvSpPr>
          <p:cNvPr id="9" name="AutoShape 2" descr="http://img.mp.itc.cn/upload/20161117/e5e5e0fde3fc4d61a0c99174b9f88e89_th.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AutoShape 4" descr="http://img.mp.itc.cn/upload/20161117/e5e5e0fde3fc4d61a0c99174b9f88e89_th.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矩形 108"/>
          <p:cNvSpPr/>
          <p:nvPr/>
        </p:nvSpPr>
        <p:spPr>
          <a:xfrm>
            <a:off x="-189817" y="607943"/>
            <a:ext cx="3385543" cy="458908"/>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4. </a:t>
            </a:r>
            <a:r>
              <a:rPr lang="zh-CN" altLang="en-US" b="1" dirty="0" smtClean="0">
                <a:solidFill>
                  <a:srgbClr val="C00000"/>
                </a:solidFill>
                <a:latin typeface="微软雅黑" pitchFamily="34" charset="-122"/>
                <a:ea typeface="微软雅黑" pitchFamily="34" charset="-122"/>
              </a:rPr>
              <a:t>开展国际化合作办学</a:t>
            </a:r>
            <a:endParaRPr lang="zh-CN" altLang="en-US" b="1" dirty="0">
              <a:solidFill>
                <a:srgbClr val="C00000"/>
              </a:solidFill>
              <a:latin typeface="微软雅黑" pitchFamily="34" charset="-122"/>
              <a:ea typeface="微软雅黑" pitchFamily="34" charset="-122"/>
            </a:endParaRPr>
          </a:p>
        </p:txBody>
      </p:sp>
      <p:sp>
        <p:nvSpPr>
          <p:cNvPr id="112"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17</a:t>
            </a:r>
            <a:endParaRPr lang="zh-CN" altLang="en-US" sz="1600" b="1" dirty="0">
              <a:solidFill>
                <a:prstClr val="white"/>
              </a:solidFill>
            </a:endParaRPr>
          </a:p>
        </p:txBody>
      </p:sp>
    </p:spTree>
    <p:extLst>
      <p:ext uri="{BB962C8B-B14F-4D97-AF65-F5344CB8AC3E}">
        <p14:creationId xmlns:p14="http://schemas.microsoft.com/office/powerpoint/2010/main" val="3055926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t="35243" b="47019"/>
          <a:stretch/>
        </p:blipFill>
        <p:spPr>
          <a:xfrm flipH="1">
            <a:off x="-7620" y="609601"/>
            <a:ext cx="12199620" cy="1546747"/>
          </a:xfrm>
          <a:prstGeom prst="rect">
            <a:avLst/>
          </a:prstGeom>
        </p:spPr>
      </p:pic>
      <p:sp>
        <p:nvSpPr>
          <p:cNvPr id="3" name="矩形 2"/>
          <p:cNvSpPr/>
          <p:nvPr/>
        </p:nvSpPr>
        <p:spPr>
          <a:xfrm>
            <a:off x="2086854" y="614151"/>
            <a:ext cx="5443500" cy="1542196"/>
          </a:xfrm>
          <a:prstGeom prst="rect">
            <a:avLst/>
          </a:prstGeom>
          <a:solidFill>
            <a:srgbClr val="1074BB">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2" rIns="91427" bIns="45712" numCol="1" spcCol="0" rtlCol="0" fromWordArt="0" anchor="ctr" anchorCtr="0" forceAA="0" compatLnSpc="1">
            <a:prstTxWarp prst="textNoShape">
              <a:avLst/>
            </a:prstTxWarp>
            <a:noAutofit/>
          </a:bodyPr>
          <a:lstStyle/>
          <a:p>
            <a:pPr algn="ctr" defTabSz="914274"/>
            <a:endParaRPr lang="zh-CN" altLang="en-US">
              <a:solidFill>
                <a:prstClr val="white"/>
              </a:solidFill>
            </a:endParaRPr>
          </a:p>
        </p:txBody>
      </p:sp>
      <p:sp>
        <p:nvSpPr>
          <p:cNvPr id="4" name="文本框 3"/>
          <p:cNvSpPr txBox="1"/>
          <p:nvPr/>
        </p:nvSpPr>
        <p:spPr>
          <a:xfrm>
            <a:off x="3982910" y="1208929"/>
            <a:ext cx="2613546" cy="584759"/>
          </a:xfrm>
          <a:prstGeom prst="rect">
            <a:avLst/>
          </a:prstGeom>
          <a:noFill/>
        </p:spPr>
        <p:txBody>
          <a:bodyPr wrap="square" lIns="91427" tIns="45712" rIns="91427" bIns="45712" rtlCol="0">
            <a:spAutoFit/>
          </a:bodyPr>
          <a:lstStyle/>
          <a:p>
            <a:pPr defTabSz="914274"/>
            <a:r>
              <a:rPr lang="zh-CN" altLang="en-US" sz="3200" b="1" dirty="0" smtClean="0">
                <a:solidFill>
                  <a:prstClr val="white"/>
                </a:solidFill>
                <a:latin typeface="微软雅黑" panose="020B0503020204020204" pitchFamily="34" charset="-122"/>
                <a:ea typeface="微软雅黑" panose="020B0503020204020204" pitchFamily="34" charset="-122"/>
              </a:rPr>
              <a:t>目   录</a:t>
            </a:r>
            <a:endParaRPr lang="zh-CN" altLang="en-US" sz="3200" b="1" dirty="0">
              <a:solidFill>
                <a:prstClr val="white"/>
              </a:solidFill>
              <a:latin typeface="微软雅黑" panose="020B0503020204020204" pitchFamily="34" charset="-122"/>
              <a:ea typeface="微软雅黑" panose="020B0503020204020204" pitchFamily="34" charset="-122"/>
            </a:endParaRPr>
          </a:p>
        </p:txBody>
      </p:sp>
      <p:sp>
        <p:nvSpPr>
          <p:cNvPr id="15" name="文本框 32"/>
          <p:cNvSpPr txBox="1"/>
          <p:nvPr/>
        </p:nvSpPr>
        <p:spPr>
          <a:xfrm>
            <a:off x="3589357" y="3820024"/>
            <a:ext cx="4923598" cy="550033"/>
          </a:xfrm>
          <a:prstGeom prst="rect">
            <a:avLst/>
          </a:prstGeom>
          <a:noFill/>
        </p:spPr>
        <p:txBody>
          <a:bodyPr wrap="square" lIns="117994" tIns="58997" rIns="117994" bIns="58997" rtlCol="0">
            <a:spAutoFit/>
          </a:bodyPr>
          <a:lstStyle/>
          <a:p>
            <a:pPr defTabSz="914274"/>
            <a:r>
              <a:rPr lang="zh-CN" altLang="en-US" sz="2800" b="1"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八大</a:t>
            </a:r>
            <a:r>
              <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建设工程</a:t>
            </a:r>
          </a:p>
        </p:txBody>
      </p:sp>
      <p:sp>
        <p:nvSpPr>
          <p:cNvPr id="16" name="文本框 34"/>
          <p:cNvSpPr txBox="1"/>
          <p:nvPr/>
        </p:nvSpPr>
        <p:spPr>
          <a:xfrm>
            <a:off x="2893005" y="3796995"/>
            <a:ext cx="715871" cy="550033"/>
          </a:xfrm>
          <a:prstGeom prst="rect">
            <a:avLst/>
          </a:prstGeom>
          <a:noFill/>
        </p:spPr>
        <p:txBody>
          <a:bodyPr wrap="square" lIns="117994" tIns="58997" rIns="117994" bIns="58997" rtlCol="0">
            <a:spAutoFit/>
          </a:bodyPr>
          <a:lstStyle/>
          <a:p>
            <a:pPr defTabSz="914274"/>
            <a:r>
              <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三</a:t>
            </a:r>
          </a:p>
        </p:txBody>
      </p:sp>
      <p:sp>
        <p:nvSpPr>
          <p:cNvPr id="19" name="文本框 32"/>
          <p:cNvSpPr txBox="1"/>
          <p:nvPr/>
        </p:nvSpPr>
        <p:spPr>
          <a:xfrm>
            <a:off x="3608876" y="3120347"/>
            <a:ext cx="5403108" cy="550033"/>
          </a:xfrm>
          <a:prstGeom prst="rect">
            <a:avLst/>
          </a:prstGeom>
          <a:noFill/>
        </p:spPr>
        <p:txBody>
          <a:bodyPr wrap="square" lIns="117994" tIns="58997" rIns="117994" bIns="58997" rtlCol="0">
            <a:spAutoFit/>
          </a:bodyPr>
          <a:lstStyle/>
          <a:p>
            <a:pPr defTabSz="914274"/>
            <a:r>
              <a:rPr lang="zh-CN" altLang="en-US" sz="2800" b="1"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示范验收标准</a:t>
            </a:r>
            <a:endPar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20" name="文本框 34"/>
          <p:cNvSpPr txBox="1"/>
          <p:nvPr/>
        </p:nvSpPr>
        <p:spPr>
          <a:xfrm>
            <a:off x="2893005" y="3096322"/>
            <a:ext cx="715871" cy="550033"/>
          </a:xfrm>
          <a:prstGeom prst="rect">
            <a:avLst/>
          </a:prstGeom>
          <a:noFill/>
        </p:spPr>
        <p:txBody>
          <a:bodyPr wrap="square" lIns="117994" tIns="58997" rIns="117994" bIns="58997" rtlCol="0">
            <a:spAutoFit/>
          </a:bodyPr>
          <a:lstStyle/>
          <a:p>
            <a:pPr defTabSz="914274"/>
            <a:r>
              <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二</a:t>
            </a:r>
          </a:p>
        </p:txBody>
      </p:sp>
      <p:sp>
        <p:nvSpPr>
          <p:cNvPr id="21" name="文本框 32"/>
          <p:cNvSpPr txBox="1"/>
          <p:nvPr/>
        </p:nvSpPr>
        <p:spPr>
          <a:xfrm>
            <a:off x="3608876" y="2420670"/>
            <a:ext cx="5998304" cy="550033"/>
          </a:xfrm>
          <a:prstGeom prst="rect">
            <a:avLst/>
          </a:prstGeom>
          <a:noFill/>
        </p:spPr>
        <p:txBody>
          <a:bodyPr wrap="square" lIns="117994" tIns="58997" rIns="117994" bIns="58997" rtlCol="0">
            <a:spAutoFit/>
          </a:bodyPr>
          <a:lstStyle/>
          <a:p>
            <a:pPr defTabSz="914274"/>
            <a:r>
              <a:rPr lang="zh-CN" altLang="en-US" sz="2800" b="1"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建设背景意义</a:t>
            </a:r>
            <a:endPar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22" name="文本框 34"/>
          <p:cNvSpPr txBox="1"/>
          <p:nvPr/>
        </p:nvSpPr>
        <p:spPr>
          <a:xfrm>
            <a:off x="2893005" y="2395649"/>
            <a:ext cx="715871" cy="550033"/>
          </a:xfrm>
          <a:prstGeom prst="rect">
            <a:avLst/>
          </a:prstGeom>
          <a:noFill/>
        </p:spPr>
        <p:txBody>
          <a:bodyPr wrap="square" lIns="117994" tIns="58997" rIns="117994" bIns="58997" rtlCol="0">
            <a:spAutoFit/>
          </a:bodyPr>
          <a:lstStyle/>
          <a:p>
            <a:pPr defTabSz="914274"/>
            <a:r>
              <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一</a:t>
            </a:r>
          </a:p>
        </p:txBody>
      </p:sp>
      <p:sp>
        <p:nvSpPr>
          <p:cNvPr id="13" name="文本框 34"/>
          <p:cNvSpPr txBox="1"/>
          <p:nvPr/>
        </p:nvSpPr>
        <p:spPr>
          <a:xfrm>
            <a:off x="2893005" y="4438518"/>
            <a:ext cx="715871" cy="550033"/>
          </a:xfrm>
          <a:prstGeom prst="rect">
            <a:avLst/>
          </a:prstGeom>
          <a:noFill/>
        </p:spPr>
        <p:txBody>
          <a:bodyPr wrap="square" lIns="117994" tIns="58997" rIns="117994" bIns="58997" rtlCol="0">
            <a:spAutoFit/>
          </a:bodyPr>
          <a:lstStyle/>
          <a:p>
            <a:pPr defTabSz="914274"/>
            <a:r>
              <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四</a:t>
            </a:r>
          </a:p>
        </p:txBody>
      </p:sp>
      <p:sp>
        <p:nvSpPr>
          <p:cNvPr id="14" name="文本框 34"/>
          <p:cNvSpPr txBox="1"/>
          <p:nvPr/>
        </p:nvSpPr>
        <p:spPr>
          <a:xfrm>
            <a:off x="3579831" y="4461974"/>
            <a:ext cx="5731604" cy="550033"/>
          </a:xfrm>
          <a:prstGeom prst="rect">
            <a:avLst/>
          </a:prstGeom>
          <a:noFill/>
        </p:spPr>
        <p:txBody>
          <a:bodyPr wrap="square" lIns="117994" tIns="58997" rIns="117994" bIns="58997" rtlCol="0">
            <a:spAutoFit/>
          </a:bodyPr>
          <a:lstStyle/>
          <a:p>
            <a:pPr defTabSz="914274"/>
            <a:r>
              <a:rPr lang="zh-CN" altLang="en-US" sz="2800" b="1"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示范建设</a:t>
            </a:r>
            <a:r>
              <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流程</a:t>
            </a:r>
          </a:p>
        </p:txBody>
      </p:sp>
      <p:sp>
        <p:nvSpPr>
          <p:cNvPr id="17" name="文本框 34"/>
          <p:cNvSpPr txBox="1"/>
          <p:nvPr/>
        </p:nvSpPr>
        <p:spPr>
          <a:xfrm>
            <a:off x="2903521" y="5116634"/>
            <a:ext cx="715871" cy="550033"/>
          </a:xfrm>
          <a:prstGeom prst="rect">
            <a:avLst/>
          </a:prstGeom>
          <a:noFill/>
        </p:spPr>
        <p:txBody>
          <a:bodyPr wrap="square" lIns="117994" tIns="58997" rIns="117994" bIns="58997" rtlCol="0">
            <a:spAutoFit/>
          </a:bodyPr>
          <a:lstStyle/>
          <a:p>
            <a:pPr defTabSz="914274"/>
            <a:r>
              <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五</a:t>
            </a:r>
          </a:p>
        </p:txBody>
      </p:sp>
      <p:sp>
        <p:nvSpPr>
          <p:cNvPr id="18" name="文本框 34"/>
          <p:cNvSpPr txBox="1"/>
          <p:nvPr/>
        </p:nvSpPr>
        <p:spPr>
          <a:xfrm>
            <a:off x="2921580" y="5764334"/>
            <a:ext cx="715871" cy="550033"/>
          </a:xfrm>
          <a:prstGeom prst="rect">
            <a:avLst/>
          </a:prstGeom>
          <a:noFill/>
        </p:spPr>
        <p:txBody>
          <a:bodyPr wrap="square" lIns="117994" tIns="58997" rIns="117994" bIns="58997" rtlCol="0">
            <a:spAutoFit/>
          </a:bodyPr>
          <a:lstStyle/>
          <a:p>
            <a:pPr defTabSz="914274"/>
            <a:r>
              <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六</a:t>
            </a:r>
          </a:p>
        </p:txBody>
      </p:sp>
      <p:sp>
        <p:nvSpPr>
          <p:cNvPr id="23" name="文本框 34"/>
          <p:cNvSpPr txBox="1"/>
          <p:nvPr/>
        </p:nvSpPr>
        <p:spPr>
          <a:xfrm>
            <a:off x="3589356" y="5107109"/>
            <a:ext cx="5731604" cy="550033"/>
          </a:xfrm>
          <a:prstGeom prst="rect">
            <a:avLst/>
          </a:prstGeom>
          <a:noFill/>
        </p:spPr>
        <p:txBody>
          <a:bodyPr wrap="square" lIns="117994" tIns="58997" rIns="117994" bIns="58997" rtlCol="0">
            <a:spAutoFit/>
          </a:bodyPr>
          <a:lstStyle/>
          <a:p>
            <a:pPr defTabSz="914274"/>
            <a:r>
              <a:rPr lang="zh-CN" altLang="en-US" sz="2800" b="1"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产品服务清单</a:t>
            </a:r>
            <a:endPar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24" name="文本框 34"/>
          <p:cNvSpPr txBox="1"/>
          <p:nvPr/>
        </p:nvSpPr>
        <p:spPr>
          <a:xfrm>
            <a:off x="3589357" y="5804999"/>
            <a:ext cx="5731604" cy="550033"/>
          </a:xfrm>
          <a:prstGeom prst="rect">
            <a:avLst/>
          </a:prstGeom>
          <a:noFill/>
        </p:spPr>
        <p:txBody>
          <a:bodyPr wrap="square" lIns="117994" tIns="58997" rIns="117994" bIns="58997" rtlCol="0">
            <a:spAutoFit/>
          </a:bodyPr>
          <a:lstStyle/>
          <a:p>
            <a:pPr defTabSz="914274"/>
            <a:r>
              <a:rPr lang="zh-CN" altLang="en-US" sz="2800" b="1"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示范建设案例</a:t>
            </a:r>
            <a:endPar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endParaRPr>
          </a:p>
        </p:txBody>
      </p:sp>
    </p:spTree>
    <p:extLst>
      <p:ext uri="{BB962C8B-B14F-4D97-AF65-F5344CB8AC3E}">
        <p14:creationId xmlns:p14="http://schemas.microsoft.com/office/powerpoint/2010/main" val="394061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750"/>
                                        <p:tgtEl>
                                          <p:spTgt spid="11"/>
                                        </p:tgtEl>
                                      </p:cBhvr>
                                    </p:animEffect>
                                  </p:childTnLst>
                                </p:cTn>
                              </p:par>
                              <p:par>
                                <p:cTn id="8" presetID="2" presetClass="entr" presetSubtype="2"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500" fill="hold"/>
                                        <p:tgtEl>
                                          <p:spTgt spid="3"/>
                                        </p:tgtEl>
                                        <p:attrNameLst>
                                          <p:attrName>ppt_x</p:attrName>
                                        </p:attrNameLst>
                                      </p:cBhvr>
                                      <p:tavLst>
                                        <p:tav tm="0">
                                          <p:val>
                                            <p:strVal val="1+#ppt_w/2"/>
                                          </p:val>
                                        </p:tav>
                                        <p:tav tm="100000">
                                          <p:val>
                                            <p:strVal val="#ppt_x"/>
                                          </p:val>
                                        </p:tav>
                                      </p:tavLst>
                                    </p:anim>
                                    <p:anim calcmode="lin" valueType="num">
                                      <p:cBhvr additive="base">
                                        <p:cTn id="11" dur="500" fill="hold"/>
                                        <p:tgtEl>
                                          <p:spTgt spid="3"/>
                                        </p:tgtEl>
                                        <p:attrNameLst>
                                          <p:attrName>ppt_y</p:attrName>
                                        </p:attrNameLst>
                                      </p:cBhvr>
                                      <p:tavLst>
                                        <p:tav tm="0">
                                          <p:val>
                                            <p:strVal val="#ppt_y"/>
                                          </p:val>
                                        </p:tav>
                                        <p:tav tm="100000">
                                          <p:val>
                                            <p:strVal val="#ppt_y"/>
                                          </p:val>
                                        </p:tav>
                                      </p:tavLst>
                                    </p:anim>
                                  </p:childTnLst>
                                </p:cTn>
                              </p:par>
                            </p:childTnLst>
                          </p:cTn>
                        </p:par>
                        <p:par>
                          <p:cTn id="12" fill="hold">
                            <p:stCondLst>
                              <p:cond delay="750"/>
                            </p:stCondLst>
                            <p:childTnLst>
                              <p:par>
                                <p:cTn id="13" presetID="10" presetClass="entr" presetSubtype="0" fill="hold" grpId="0" nodeType="afterEffect">
                                  <p:stCondLst>
                                    <p:cond delay="0"/>
                                  </p:stCondLst>
                                  <p:iterate type="lt">
                                    <p:tmPct val="20000"/>
                                  </p:iterate>
                                  <p:childTnLst>
                                    <p:set>
                                      <p:cBhvr>
                                        <p:cTn id="14" dur="1" fill="hold">
                                          <p:stCondLst>
                                            <p:cond delay="0"/>
                                          </p:stCondLst>
                                        </p:cTn>
                                        <p:tgtEl>
                                          <p:spTgt spid="4"/>
                                        </p:tgtEl>
                                        <p:attrNameLst>
                                          <p:attrName>style.visibility</p:attrName>
                                        </p:attrNameLst>
                                      </p:cBhvr>
                                      <p:to>
                                        <p:strVal val="visible"/>
                                      </p:to>
                                    </p:set>
                                    <p:animEffect transition="in" filter="fade">
                                      <p:cBhvr>
                                        <p:cTn id="15"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32" name="直接连接符 31"/>
          <p:cNvCxnSpPr/>
          <p:nvPr/>
        </p:nvCxnSpPr>
        <p:spPr>
          <a:xfrm>
            <a:off x="1768416" y="404813"/>
            <a:ext cx="981017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文本占位符 20"/>
          <p:cNvSpPr txBox="1">
            <a:spLocks/>
          </p:cNvSpPr>
          <p:nvPr/>
        </p:nvSpPr>
        <p:spPr>
          <a:xfrm>
            <a:off x="8505045" y="235536"/>
            <a:ext cx="3073545" cy="459419"/>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sz="2000" b="1" dirty="0">
              <a:solidFill>
                <a:schemeClr val="tx2">
                  <a:lumMod val="50000"/>
                </a:schemeClr>
              </a:solidFill>
            </a:endParaRPr>
          </a:p>
        </p:txBody>
      </p:sp>
      <p:sp>
        <p:nvSpPr>
          <p:cNvPr id="3" name="矩形 2"/>
          <p:cNvSpPr/>
          <p:nvPr/>
        </p:nvSpPr>
        <p:spPr>
          <a:xfrm>
            <a:off x="228925" y="747806"/>
            <a:ext cx="2531462" cy="384144"/>
          </a:xfrm>
          <a:prstGeom prst="rect">
            <a:avLst/>
          </a:prstGeom>
        </p:spPr>
        <p:txBody>
          <a:bodyPr wrap="none">
            <a:spAutoFit/>
          </a:bodyPr>
          <a:lstStyle/>
          <a:p>
            <a:pPr algn="ctr">
              <a:lnSpc>
                <a:spcPct val="114000"/>
              </a:lnSpc>
            </a:pPr>
            <a:r>
              <a:rPr lang="en-US" altLang="zh-CN" b="1" dirty="0" smtClean="0">
                <a:latin typeface="微软雅黑" pitchFamily="34" charset="-122"/>
                <a:ea typeface="微软雅黑" pitchFamily="34" charset="-122"/>
              </a:rPr>
              <a:t>——</a:t>
            </a:r>
            <a:r>
              <a:rPr lang="zh-CN" altLang="en-US" b="1" dirty="0" smtClean="0">
                <a:latin typeface="微软雅黑" pitchFamily="34" charset="-122"/>
                <a:ea typeface="微软雅黑" pitchFamily="34" charset="-122"/>
              </a:rPr>
              <a:t>中</a:t>
            </a:r>
            <a:r>
              <a:rPr lang="zh-CN" altLang="en-US" b="1" dirty="0">
                <a:latin typeface="微软雅黑" pitchFamily="34" charset="-122"/>
                <a:ea typeface="微软雅黑" pitchFamily="34" charset="-122"/>
              </a:rPr>
              <a:t>澳合作专班模式</a:t>
            </a:r>
          </a:p>
        </p:txBody>
      </p:sp>
      <p:grpSp>
        <p:nvGrpSpPr>
          <p:cNvPr id="2" name="组合 1"/>
          <p:cNvGrpSpPr/>
          <p:nvPr/>
        </p:nvGrpSpPr>
        <p:grpSpPr>
          <a:xfrm>
            <a:off x="1615161" y="1731708"/>
            <a:ext cx="8664094" cy="4584140"/>
            <a:chOff x="2646140" y="2070269"/>
            <a:chExt cx="7149370" cy="3689555"/>
          </a:xfrm>
        </p:grpSpPr>
        <p:sp>
          <p:nvSpPr>
            <p:cNvPr id="99" name="矩形 98"/>
            <p:cNvSpPr/>
            <p:nvPr/>
          </p:nvSpPr>
          <p:spPr>
            <a:xfrm>
              <a:off x="4068705" y="2070269"/>
              <a:ext cx="4226329" cy="410611"/>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1600" b="1" kern="0" dirty="0" smtClean="0">
                  <a:solidFill>
                    <a:schemeClr val="tx1"/>
                  </a:solidFill>
                  <a:latin typeface="微软雅黑" panose="020B0503020204020204" pitchFamily="34" charset="-122"/>
                  <a:ea typeface="微软雅黑" panose="020B0503020204020204" pitchFamily="34" charset="-122"/>
                </a:rPr>
                <a:t>3</a:t>
              </a:r>
              <a:r>
                <a:rPr lang="zh-CN" altLang="en-US" sz="1600" b="1" kern="0" dirty="0" smtClean="0">
                  <a:solidFill>
                    <a:schemeClr val="tx1"/>
                  </a:solidFill>
                  <a:latin typeface="微软雅黑" panose="020B0503020204020204" pitchFamily="34" charset="-122"/>
                  <a:ea typeface="微软雅黑" panose="020B0503020204020204" pitchFamily="34" charset="-122"/>
                </a:rPr>
                <a:t>年中澳合作专班学习</a:t>
              </a:r>
              <a:endParaRPr lang="zh-CN" altLang="en-US" sz="1600" b="1" kern="0" dirty="0">
                <a:solidFill>
                  <a:schemeClr val="tx1"/>
                </a:solidFill>
                <a:latin typeface="微软雅黑" panose="020B0503020204020204" pitchFamily="34" charset="-122"/>
                <a:ea typeface="微软雅黑" panose="020B0503020204020204" pitchFamily="34" charset="-122"/>
              </a:endParaRPr>
            </a:p>
          </p:txBody>
        </p:sp>
        <p:sp>
          <p:nvSpPr>
            <p:cNvPr id="4" name="圆角矩形 3"/>
            <p:cNvSpPr/>
            <p:nvPr/>
          </p:nvSpPr>
          <p:spPr>
            <a:xfrm>
              <a:off x="3071612" y="2613665"/>
              <a:ext cx="6144043" cy="880649"/>
            </a:xfrm>
            <a:prstGeom prst="roundRect">
              <a:avLst/>
            </a:prstGeom>
            <a:ln>
              <a:solidFill>
                <a:schemeClr val="bg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600" kern="0" dirty="0">
                  <a:solidFill>
                    <a:schemeClr val="tx1"/>
                  </a:solidFill>
                  <a:latin typeface="微软雅黑" panose="020B0503020204020204" pitchFamily="34" charset="-122"/>
                  <a:ea typeface="微软雅黑" panose="020B0503020204020204" pitchFamily="34" charset="-122"/>
                </a:rPr>
                <a:t>基础通识课程</a:t>
              </a:r>
              <a:endParaRPr lang="en-US" altLang="zh-CN" sz="1600" kern="0" dirty="0">
                <a:solidFill>
                  <a:schemeClr val="tx1"/>
                </a:solidFill>
                <a:latin typeface="微软雅黑" panose="020B0503020204020204" pitchFamily="34" charset="-122"/>
                <a:ea typeface="微软雅黑" panose="020B0503020204020204" pitchFamily="34" charset="-122"/>
              </a:endParaRPr>
            </a:p>
            <a:p>
              <a:pPr algn="ctr"/>
              <a:r>
                <a:rPr lang="zh-CN" altLang="en-US" sz="1600" kern="0" dirty="0">
                  <a:solidFill>
                    <a:schemeClr val="tx1"/>
                  </a:solidFill>
                  <a:latin typeface="微软雅黑" panose="020B0503020204020204" pitchFamily="34" charset="-122"/>
                  <a:ea typeface="微软雅黑" panose="020B0503020204020204" pitchFamily="34" charset="-122"/>
                </a:rPr>
                <a:t>职业规划人文素养课程</a:t>
              </a:r>
              <a:endParaRPr lang="en-US" altLang="zh-CN" sz="1600" kern="0" dirty="0">
                <a:solidFill>
                  <a:schemeClr val="tx1"/>
                </a:solidFill>
                <a:latin typeface="微软雅黑" panose="020B0503020204020204" pitchFamily="34" charset="-122"/>
                <a:ea typeface="微软雅黑" panose="020B0503020204020204" pitchFamily="34" charset="-122"/>
              </a:endParaRPr>
            </a:p>
            <a:p>
              <a:pPr algn="ctr"/>
              <a:r>
                <a:rPr lang="zh-CN" altLang="en-US" sz="1600" kern="0" dirty="0">
                  <a:solidFill>
                    <a:schemeClr val="tx1"/>
                  </a:solidFill>
                  <a:latin typeface="微软雅黑" panose="020B0503020204020204" pitchFamily="34" charset="-122"/>
                  <a:ea typeface="微软雅黑" panose="020B0503020204020204" pitchFamily="34" charset="-122"/>
                </a:rPr>
                <a:t>本校专业课程</a:t>
              </a:r>
            </a:p>
          </p:txBody>
        </p:sp>
        <p:sp>
          <p:nvSpPr>
            <p:cNvPr id="5" name="圆角矩形 4"/>
            <p:cNvSpPr/>
            <p:nvPr/>
          </p:nvSpPr>
          <p:spPr>
            <a:xfrm>
              <a:off x="3685620" y="5316227"/>
              <a:ext cx="4916025" cy="443597"/>
            </a:xfrm>
            <a:prstGeom prst="roundRect">
              <a:avLst/>
            </a:prstGeom>
            <a:solidFill>
              <a:schemeClr val="accent2">
                <a:lumMod val="60000"/>
                <a:lumOff val="40000"/>
              </a:schemeClr>
            </a:solidFill>
            <a:ln>
              <a:solidFill>
                <a:schemeClr val="bg1"/>
              </a:solidFill>
            </a:ln>
          </p:spPr>
          <p:style>
            <a:lnRef idx="1">
              <a:schemeClr val="accent4"/>
            </a:lnRef>
            <a:fillRef idx="2">
              <a:schemeClr val="accent4"/>
            </a:fillRef>
            <a:effectRef idx="1">
              <a:schemeClr val="accent4"/>
            </a:effectRef>
            <a:fontRef idx="minor">
              <a:schemeClr val="dk1"/>
            </a:fontRef>
          </p:style>
          <p:txBody>
            <a:bodyPr rtlCol="0" anchor="ctr"/>
            <a:lstStyle/>
            <a:p>
              <a:pPr algn="ctr" fontAlgn="auto">
                <a:spcBef>
                  <a:spcPts val="0"/>
                </a:spcBef>
                <a:spcAft>
                  <a:spcPts val="0"/>
                </a:spcAft>
                <a:defRPr/>
              </a:pPr>
              <a:r>
                <a:rPr lang="zh-CN" altLang="en-US" sz="1600" b="1" kern="0" dirty="0">
                  <a:solidFill>
                    <a:sysClr val="windowText" lastClr="000000"/>
                  </a:solidFill>
                  <a:latin typeface="微软雅黑" panose="020B0503020204020204" pitchFamily="34" charset="-122"/>
                  <a:ea typeface="微软雅黑" panose="020B0503020204020204" pitchFamily="34" charset="-122"/>
                </a:rPr>
                <a:t>获得澳大利亚</a:t>
              </a:r>
              <a:r>
                <a:rPr lang="en-US" altLang="zh-CN" sz="1600" b="1" kern="0" dirty="0">
                  <a:solidFill>
                    <a:sysClr val="windowText" lastClr="000000"/>
                  </a:solidFill>
                  <a:latin typeface="微软雅黑" panose="020B0503020204020204" pitchFamily="34" charset="-122"/>
                  <a:ea typeface="微软雅黑" panose="020B0503020204020204" pitchFamily="34" charset="-122"/>
                </a:rPr>
                <a:t>TAFE</a:t>
              </a:r>
              <a:r>
                <a:rPr lang="zh-CN" altLang="en-US" sz="1600" b="1" kern="0" dirty="0">
                  <a:solidFill>
                    <a:sysClr val="windowText" lastClr="000000"/>
                  </a:solidFill>
                  <a:latin typeface="微软雅黑" panose="020B0503020204020204" pitchFamily="34" charset="-122"/>
                  <a:ea typeface="微软雅黑" panose="020B0503020204020204" pitchFamily="34" charset="-122"/>
                </a:rPr>
                <a:t>学院颁发的职业资格证书</a:t>
              </a:r>
            </a:p>
          </p:txBody>
        </p:sp>
        <p:sp>
          <p:nvSpPr>
            <p:cNvPr id="14" name="圆角矩形 13"/>
            <p:cNvSpPr/>
            <p:nvPr/>
          </p:nvSpPr>
          <p:spPr>
            <a:xfrm>
              <a:off x="3071612" y="4359196"/>
              <a:ext cx="1447347" cy="302756"/>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kern="0" dirty="0">
                  <a:solidFill>
                    <a:schemeClr val="tx1"/>
                  </a:solidFill>
                  <a:latin typeface="微软雅黑" panose="020B0503020204020204" pitchFamily="34" charset="-122"/>
                  <a:ea typeface="微软雅黑" panose="020B0503020204020204" pitchFamily="34" charset="-122"/>
                </a:rPr>
                <a:t>公共技能</a:t>
              </a:r>
            </a:p>
          </p:txBody>
        </p:sp>
        <p:sp>
          <p:nvSpPr>
            <p:cNvPr id="139" name="圆角矩形 138"/>
            <p:cNvSpPr/>
            <p:nvPr/>
          </p:nvSpPr>
          <p:spPr>
            <a:xfrm>
              <a:off x="4646568" y="4357648"/>
              <a:ext cx="2331944" cy="302756"/>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kern="0" dirty="0" smtClean="0">
                  <a:solidFill>
                    <a:schemeClr val="tx1"/>
                  </a:solidFill>
                  <a:latin typeface="微软雅黑" panose="020B0503020204020204" pitchFamily="34" charset="-122"/>
                  <a:ea typeface="微软雅黑" panose="020B0503020204020204" pitchFamily="34" charset="-122"/>
                </a:rPr>
                <a:t>专业技能、语言能力</a:t>
              </a:r>
              <a:endParaRPr lang="zh-CN" altLang="en-US" sz="1400" kern="0" dirty="0">
                <a:solidFill>
                  <a:schemeClr val="tx1"/>
                </a:solidFill>
                <a:latin typeface="微软雅黑" panose="020B0503020204020204" pitchFamily="34" charset="-122"/>
                <a:ea typeface="微软雅黑" panose="020B0503020204020204" pitchFamily="34" charset="-122"/>
              </a:endParaRPr>
            </a:p>
          </p:txBody>
        </p:sp>
        <p:sp>
          <p:nvSpPr>
            <p:cNvPr id="143" name="圆角矩形 142"/>
            <p:cNvSpPr/>
            <p:nvPr/>
          </p:nvSpPr>
          <p:spPr>
            <a:xfrm>
              <a:off x="7123069" y="4349812"/>
              <a:ext cx="2267456" cy="302756"/>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kern="0" dirty="0" smtClean="0">
                  <a:solidFill>
                    <a:schemeClr val="tx1"/>
                  </a:solidFill>
                  <a:latin typeface="微软雅黑" panose="020B0503020204020204" pitchFamily="34" charset="-122"/>
                  <a:ea typeface="微软雅黑" panose="020B0503020204020204" pitchFamily="34" charset="-122"/>
                </a:rPr>
                <a:t>岗位就业技能（就业岗位）</a:t>
              </a:r>
              <a:endParaRPr lang="zh-CN" altLang="en-US" sz="1400" kern="0" dirty="0">
                <a:solidFill>
                  <a:schemeClr val="tx1"/>
                </a:solidFill>
                <a:latin typeface="微软雅黑" panose="020B0503020204020204" pitchFamily="34" charset="-122"/>
                <a:ea typeface="微软雅黑" panose="020B0503020204020204" pitchFamily="34" charset="-122"/>
              </a:endParaRPr>
            </a:p>
          </p:txBody>
        </p:sp>
        <p:sp>
          <p:nvSpPr>
            <p:cNvPr id="144" name="圆角矩形 143"/>
            <p:cNvSpPr/>
            <p:nvPr/>
          </p:nvSpPr>
          <p:spPr>
            <a:xfrm>
              <a:off x="3915939" y="4844666"/>
              <a:ext cx="4534612" cy="302627"/>
            </a:xfrm>
            <a:prstGeom prst="roundRect">
              <a:avLst/>
            </a:prstGeom>
            <a:solidFill>
              <a:schemeClr val="accent4">
                <a:lumMod val="40000"/>
                <a:lumOff val="60000"/>
              </a:schemeClr>
            </a:solidFill>
            <a:ln>
              <a:solidFill>
                <a:schemeClr val="bg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600" kern="0" dirty="0" smtClean="0">
                  <a:solidFill>
                    <a:schemeClr val="tx1"/>
                  </a:solidFill>
                  <a:latin typeface="微软雅黑" panose="020B0503020204020204" pitchFamily="34" charset="-122"/>
                  <a:ea typeface="微软雅黑" panose="020B0503020204020204" pitchFamily="34" charset="-122"/>
                </a:rPr>
                <a:t>实训实践、技能大赛等</a:t>
              </a:r>
              <a:endParaRPr lang="zh-CN" altLang="en-US" sz="1600" kern="0" dirty="0">
                <a:solidFill>
                  <a:schemeClr val="tx1"/>
                </a:solidFill>
                <a:latin typeface="微软雅黑" panose="020B0503020204020204" pitchFamily="34" charset="-122"/>
                <a:ea typeface="微软雅黑" panose="020B0503020204020204" pitchFamily="34" charset="-122"/>
              </a:endParaRPr>
            </a:p>
          </p:txBody>
        </p:sp>
        <p:sp>
          <p:nvSpPr>
            <p:cNvPr id="145" name="圆角矩形 144"/>
            <p:cNvSpPr/>
            <p:nvPr/>
          </p:nvSpPr>
          <p:spPr>
            <a:xfrm>
              <a:off x="2743200" y="3640178"/>
              <a:ext cx="7052310" cy="435429"/>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600" kern="0" dirty="0">
                  <a:solidFill>
                    <a:schemeClr val="tx1"/>
                  </a:solidFill>
                  <a:latin typeface="微软雅黑" panose="020B0503020204020204" pitchFamily="34" charset="-122"/>
                  <a:ea typeface="微软雅黑" panose="020B0503020204020204" pitchFamily="34" charset="-122"/>
                </a:rPr>
                <a:t>引进</a:t>
              </a:r>
              <a:r>
                <a:rPr lang="zh-CN" altLang="en-US" sz="1600" kern="0" dirty="0" smtClean="0">
                  <a:solidFill>
                    <a:schemeClr val="tx1"/>
                  </a:solidFill>
                  <a:latin typeface="微软雅黑" panose="020B0503020204020204" pitchFamily="34" charset="-122"/>
                  <a:ea typeface="微软雅黑" panose="020B0503020204020204" pitchFamily="34" charset="-122"/>
                </a:rPr>
                <a:t>澳大利亚</a:t>
              </a:r>
              <a:r>
                <a:rPr lang="en-US" altLang="zh-CN" sz="1600" kern="0" dirty="0" smtClean="0">
                  <a:solidFill>
                    <a:schemeClr val="tx1"/>
                  </a:solidFill>
                  <a:latin typeface="微软雅黑" panose="020B0503020204020204" pitchFamily="34" charset="-122"/>
                  <a:ea typeface="微软雅黑" panose="020B0503020204020204" pitchFamily="34" charset="-122"/>
                </a:rPr>
                <a:t>TAFE</a:t>
              </a:r>
              <a:r>
                <a:rPr lang="zh-CN" altLang="en-US" sz="1600" kern="0" dirty="0" smtClean="0">
                  <a:solidFill>
                    <a:schemeClr val="tx1"/>
                  </a:solidFill>
                  <a:latin typeface="微软雅黑" panose="020B0503020204020204" pitchFamily="34" charset="-122"/>
                  <a:ea typeface="微软雅黑" panose="020B0503020204020204" pitchFamily="34" charset="-122"/>
                </a:rPr>
                <a:t>师资、课程、教材，以澳大利亚师资完成模块化课程授课</a:t>
              </a:r>
              <a:endParaRPr lang="zh-CN" altLang="en-US" sz="1600" kern="0" dirty="0">
                <a:solidFill>
                  <a:schemeClr val="tx1"/>
                </a:solidFill>
                <a:latin typeface="微软雅黑" panose="020B0503020204020204" pitchFamily="34" charset="-122"/>
                <a:ea typeface="微软雅黑" panose="020B0503020204020204" pitchFamily="34" charset="-122"/>
              </a:endParaRPr>
            </a:p>
          </p:txBody>
        </p:sp>
        <p:cxnSp>
          <p:nvCxnSpPr>
            <p:cNvPr id="148" name="直接连接符 147"/>
            <p:cNvCxnSpPr/>
            <p:nvPr/>
          </p:nvCxnSpPr>
          <p:spPr>
            <a:xfrm>
              <a:off x="2646140" y="2525486"/>
              <a:ext cx="7149370" cy="0"/>
            </a:xfrm>
            <a:prstGeom prst="line">
              <a:avLst/>
            </a:prstGeom>
            <a:ln w="15875">
              <a:prstDash val="sysDash"/>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a:off x="2646140" y="2525486"/>
              <a:ext cx="0" cy="1645070"/>
            </a:xfrm>
            <a:prstGeom prst="line">
              <a:avLst/>
            </a:prstGeom>
            <a:ln w="15875">
              <a:prstDash val="sysDash"/>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9795510" y="2525486"/>
              <a:ext cx="0" cy="1645070"/>
            </a:xfrm>
            <a:prstGeom prst="line">
              <a:avLst/>
            </a:prstGeom>
            <a:ln w="15875">
              <a:prstDash val="sysDash"/>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a:off x="2646140" y="4170556"/>
              <a:ext cx="7149370" cy="0"/>
            </a:xfrm>
            <a:prstGeom prst="line">
              <a:avLst/>
            </a:prstGeom>
            <a:ln w="15875">
              <a:prstDash val="sysDash"/>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a:off x="3010617" y="4274263"/>
              <a:ext cx="0" cy="453854"/>
            </a:xfrm>
            <a:prstGeom prst="line">
              <a:avLst/>
            </a:prstGeom>
            <a:ln w="15875">
              <a:prstDash val="sysDash"/>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a:off x="2656021" y="4274263"/>
              <a:ext cx="6928258" cy="0"/>
            </a:xfrm>
            <a:prstGeom prst="line">
              <a:avLst/>
            </a:prstGeom>
            <a:ln w="15875">
              <a:prstDash val="sysDash"/>
            </a:ln>
          </p:spPr>
          <p:style>
            <a:lnRef idx="1">
              <a:schemeClr val="accent1"/>
            </a:lnRef>
            <a:fillRef idx="0">
              <a:schemeClr val="accent1"/>
            </a:fillRef>
            <a:effectRef idx="0">
              <a:schemeClr val="accent1"/>
            </a:effectRef>
            <a:fontRef idx="minor">
              <a:schemeClr val="tx1"/>
            </a:fontRef>
          </p:style>
        </p:cxnSp>
        <p:cxnSp>
          <p:nvCxnSpPr>
            <p:cNvPr id="195" name="直接连接符 194"/>
            <p:cNvCxnSpPr/>
            <p:nvPr/>
          </p:nvCxnSpPr>
          <p:spPr>
            <a:xfrm>
              <a:off x="9564104" y="4274263"/>
              <a:ext cx="0" cy="453854"/>
            </a:xfrm>
            <a:prstGeom prst="line">
              <a:avLst/>
            </a:prstGeom>
            <a:ln w="15875">
              <a:prstDash val="sysDash"/>
            </a:ln>
          </p:spPr>
          <p:style>
            <a:lnRef idx="1">
              <a:schemeClr val="accent1"/>
            </a:lnRef>
            <a:fillRef idx="0">
              <a:schemeClr val="accent1"/>
            </a:fillRef>
            <a:effectRef idx="0">
              <a:schemeClr val="accent1"/>
            </a:effectRef>
            <a:fontRef idx="minor">
              <a:schemeClr val="tx1"/>
            </a:fontRef>
          </p:style>
        </p:cxnSp>
        <p:cxnSp>
          <p:nvCxnSpPr>
            <p:cNvPr id="208" name="直接连接符 207"/>
            <p:cNvCxnSpPr/>
            <p:nvPr/>
          </p:nvCxnSpPr>
          <p:spPr>
            <a:xfrm>
              <a:off x="3010617" y="4728117"/>
              <a:ext cx="6573662" cy="0"/>
            </a:xfrm>
            <a:prstGeom prst="line">
              <a:avLst/>
            </a:prstGeom>
            <a:ln w="15875">
              <a:prstDash val="sysDash"/>
            </a:ln>
          </p:spPr>
          <p:style>
            <a:lnRef idx="1">
              <a:schemeClr val="accent1"/>
            </a:lnRef>
            <a:fillRef idx="0">
              <a:schemeClr val="accent1"/>
            </a:fillRef>
            <a:effectRef idx="0">
              <a:schemeClr val="accent1"/>
            </a:effectRef>
            <a:fontRef idx="minor">
              <a:schemeClr val="tx1"/>
            </a:fontRef>
          </p:style>
        </p:cxnSp>
      </p:grpSp>
      <p:sp>
        <p:nvSpPr>
          <p:cNvPr id="29"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18</a:t>
            </a:r>
            <a:endParaRPr lang="zh-CN" altLang="en-US" sz="1600" b="1" dirty="0">
              <a:solidFill>
                <a:prstClr val="white"/>
              </a:solidFill>
            </a:endParaRPr>
          </a:p>
        </p:txBody>
      </p:sp>
    </p:spTree>
    <p:extLst>
      <p:ext uri="{BB962C8B-B14F-4D97-AF65-F5344CB8AC3E}">
        <p14:creationId xmlns:p14="http://schemas.microsoft.com/office/powerpoint/2010/main" val="259818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7854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36592" y="689054"/>
            <a:ext cx="3559338" cy="507831"/>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5. </a:t>
            </a:r>
            <a:r>
              <a:rPr lang="zh-CN" altLang="en-US" b="1" dirty="0" smtClean="0">
                <a:solidFill>
                  <a:srgbClr val="C00000"/>
                </a:solidFill>
                <a:latin typeface="微软雅黑" pitchFamily="34" charset="-122"/>
                <a:ea typeface="微软雅黑" pitchFamily="34" charset="-122"/>
              </a:rPr>
              <a:t>构建</a:t>
            </a:r>
            <a:r>
              <a:rPr lang="zh-CN" altLang="en-US" b="1" dirty="0">
                <a:solidFill>
                  <a:srgbClr val="C00000"/>
                </a:solidFill>
                <a:latin typeface="微软雅黑" pitchFamily="34" charset="-122"/>
                <a:ea typeface="微软雅黑" pitchFamily="34" charset="-122"/>
              </a:rPr>
              <a:t>创新创业教育体系</a:t>
            </a:r>
          </a:p>
        </p:txBody>
      </p:sp>
      <p:grpSp>
        <p:nvGrpSpPr>
          <p:cNvPr id="11" name="组合 10"/>
          <p:cNvGrpSpPr/>
          <p:nvPr/>
        </p:nvGrpSpPr>
        <p:grpSpPr>
          <a:xfrm>
            <a:off x="923926" y="1449324"/>
            <a:ext cx="9957429" cy="4554856"/>
            <a:chOff x="1182216" y="2082800"/>
            <a:chExt cx="7468072" cy="3795713"/>
          </a:xfrm>
        </p:grpSpPr>
        <p:sp>
          <p:nvSpPr>
            <p:cNvPr id="13" name="MH_Other_1"/>
            <p:cNvSpPr>
              <a:spLocks noChangeArrowheads="1"/>
            </p:cNvSpPr>
            <p:nvPr>
              <p:custDataLst>
                <p:tags r:id="rId1"/>
              </p:custDataLst>
            </p:nvPr>
          </p:nvSpPr>
          <p:spPr bwMode="auto">
            <a:xfrm>
              <a:off x="4411663" y="2952750"/>
              <a:ext cx="1187450" cy="1187450"/>
            </a:xfrm>
            <a:prstGeom prst="chevron">
              <a:avLst>
                <a:gd name="adj" fmla="val 50000"/>
              </a:avLst>
            </a:prstGeom>
            <a:solidFill>
              <a:srgbClr val="F3734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just" eaLnBrk="1" hangingPunct="1">
                <a:lnSpc>
                  <a:spcPct val="130000"/>
                </a:lnSpc>
              </a:pPr>
              <a:endParaRPr lang="zh-CN" altLang="en-US" sz="3100">
                <a:solidFill>
                  <a:srgbClr val="FFFFFF"/>
                </a:solidFill>
                <a:ea typeface="微软雅黑" pitchFamily="34" charset="-122"/>
              </a:endParaRPr>
            </a:p>
          </p:txBody>
        </p:sp>
        <p:sp>
          <p:nvSpPr>
            <p:cNvPr id="14" name="MH_Other_2"/>
            <p:cNvSpPr>
              <a:spLocks noChangeArrowheads="1"/>
            </p:cNvSpPr>
            <p:nvPr>
              <p:custDataLst>
                <p:tags r:id="rId2"/>
              </p:custDataLst>
            </p:nvPr>
          </p:nvSpPr>
          <p:spPr bwMode="auto">
            <a:xfrm>
              <a:off x="5053013" y="3348038"/>
              <a:ext cx="396875" cy="3968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pPr algn="ctr" eaLnBrk="1" hangingPunct="1"/>
              <a:r>
                <a:rPr lang="en-US" altLang="zh-CN" sz="2600">
                  <a:solidFill>
                    <a:srgbClr val="F37342"/>
                  </a:solidFill>
                  <a:ea typeface="微软雅黑" pitchFamily="34" charset="-122"/>
                </a:rPr>
                <a:t>B</a:t>
              </a:r>
              <a:endParaRPr lang="zh-CN" altLang="en-US" sz="2600">
                <a:solidFill>
                  <a:srgbClr val="F37342"/>
                </a:solidFill>
                <a:ea typeface="微软雅黑" pitchFamily="34" charset="-122"/>
              </a:endParaRPr>
            </a:p>
          </p:txBody>
        </p:sp>
        <p:sp>
          <p:nvSpPr>
            <p:cNvPr id="15" name="MH_Other_3"/>
            <p:cNvSpPr>
              <a:spLocks noChangeArrowheads="1"/>
            </p:cNvSpPr>
            <p:nvPr>
              <p:custDataLst>
                <p:tags r:id="rId3"/>
              </p:custDataLst>
            </p:nvPr>
          </p:nvSpPr>
          <p:spPr bwMode="auto">
            <a:xfrm>
              <a:off x="4411663" y="4689475"/>
              <a:ext cx="1187450" cy="1189038"/>
            </a:xfrm>
            <a:prstGeom prst="chevron">
              <a:avLst>
                <a:gd name="adj" fmla="val 50000"/>
              </a:avLst>
            </a:prstGeom>
            <a:solidFill>
              <a:srgbClr val="33AC7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just" eaLnBrk="1" hangingPunct="1">
                <a:lnSpc>
                  <a:spcPct val="130000"/>
                </a:lnSpc>
              </a:pPr>
              <a:endParaRPr lang="zh-CN" altLang="en-US" sz="3100">
                <a:solidFill>
                  <a:srgbClr val="FFFFFF"/>
                </a:solidFill>
                <a:ea typeface="微软雅黑" pitchFamily="34" charset="-122"/>
              </a:endParaRPr>
            </a:p>
          </p:txBody>
        </p:sp>
        <p:sp>
          <p:nvSpPr>
            <p:cNvPr id="16" name="MH_Other_4"/>
            <p:cNvSpPr>
              <a:spLocks noChangeArrowheads="1"/>
            </p:cNvSpPr>
            <p:nvPr>
              <p:custDataLst>
                <p:tags r:id="rId4"/>
              </p:custDataLst>
            </p:nvPr>
          </p:nvSpPr>
          <p:spPr bwMode="auto">
            <a:xfrm>
              <a:off x="5053013" y="5086350"/>
              <a:ext cx="396875" cy="395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pPr algn="ctr" eaLnBrk="1" hangingPunct="1"/>
              <a:r>
                <a:rPr lang="en-US" altLang="zh-CN" sz="2600">
                  <a:solidFill>
                    <a:srgbClr val="33AC7E"/>
                  </a:solidFill>
                  <a:ea typeface="微软雅黑" pitchFamily="34" charset="-122"/>
                </a:rPr>
                <a:t>D</a:t>
              </a:r>
              <a:endParaRPr lang="zh-CN" altLang="en-US" sz="2600">
                <a:solidFill>
                  <a:srgbClr val="33AC7E"/>
                </a:solidFill>
                <a:ea typeface="微软雅黑" pitchFamily="34" charset="-122"/>
              </a:endParaRPr>
            </a:p>
          </p:txBody>
        </p:sp>
        <p:sp>
          <p:nvSpPr>
            <p:cNvPr id="17" name="MH_Other_7"/>
            <p:cNvSpPr>
              <a:spLocks noChangeArrowheads="1"/>
            </p:cNvSpPr>
            <p:nvPr>
              <p:custDataLst>
                <p:tags r:id="rId5"/>
              </p:custDataLst>
            </p:nvPr>
          </p:nvSpPr>
          <p:spPr bwMode="auto">
            <a:xfrm flipH="1">
              <a:off x="3544888" y="2082800"/>
              <a:ext cx="1187450" cy="1189038"/>
            </a:xfrm>
            <a:prstGeom prst="chevron">
              <a:avLst>
                <a:gd name="adj" fmla="val 50000"/>
              </a:avLst>
            </a:prstGeom>
            <a:solidFill>
              <a:srgbClr val="F4AB4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just" eaLnBrk="1" hangingPunct="1">
                <a:lnSpc>
                  <a:spcPct val="130000"/>
                </a:lnSpc>
              </a:pPr>
              <a:endParaRPr lang="zh-CN" altLang="en-US" sz="3100">
                <a:solidFill>
                  <a:srgbClr val="FFFFFF"/>
                </a:solidFill>
                <a:ea typeface="微软雅黑" pitchFamily="34" charset="-122"/>
              </a:endParaRPr>
            </a:p>
          </p:txBody>
        </p:sp>
        <p:sp>
          <p:nvSpPr>
            <p:cNvPr id="18" name="MH_Other_8"/>
            <p:cNvSpPr>
              <a:spLocks noChangeArrowheads="1"/>
            </p:cNvSpPr>
            <p:nvPr>
              <p:custDataLst>
                <p:tags r:id="rId6"/>
              </p:custDataLst>
            </p:nvPr>
          </p:nvSpPr>
          <p:spPr bwMode="auto">
            <a:xfrm flipH="1">
              <a:off x="3694113" y="2479675"/>
              <a:ext cx="396875" cy="395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pPr algn="ctr" eaLnBrk="1" hangingPunct="1"/>
              <a:r>
                <a:rPr lang="en-US" altLang="zh-CN" sz="2600">
                  <a:solidFill>
                    <a:srgbClr val="F4AB42"/>
                  </a:solidFill>
                  <a:ea typeface="微软雅黑" pitchFamily="34" charset="-122"/>
                </a:rPr>
                <a:t>A</a:t>
              </a:r>
              <a:endParaRPr lang="zh-CN" altLang="en-US" sz="2600">
                <a:solidFill>
                  <a:srgbClr val="F4AB42"/>
                </a:solidFill>
                <a:ea typeface="微软雅黑" pitchFamily="34" charset="-122"/>
              </a:endParaRPr>
            </a:p>
          </p:txBody>
        </p:sp>
        <p:sp>
          <p:nvSpPr>
            <p:cNvPr id="19" name="MH_Other_9"/>
            <p:cNvSpPr>
              <a:spLocks noChangeArrowheads="1"/>
            </p:cNvSpPr>
            <p:nvPr>
              <p:custDataLst>
                <p:tags r:id="rId7"/>
              </p:custDataLst>
            </p:nvPr>
          </p:nvSpPr>
          <p:spPr bwMode="auto">
            <a:xfrm flipH="1">
              <a:off x="3544888" y="3821113"/>
              <a:ext cx="1187450" cy="1187450"/>
            </a:xfrm>
            <a:prstGeom prst="chevron">
              <a:avLst>
                <a:gd name="adj" fmla="val 50000"/>
              </a:avLst>
            </a:prstGeom>
            <a:solidFill>
              <a:srgbClr val="E23A3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just" eaLnBrk="1" hangingPunct="1">
                <a:lnSpc>
                  <a:spcPct val="130000"/>
                </a:lnSpc>
              </a:pPr>
              <a:endParaRPr lang="zh-CN" altLang="en-US" sz="3100">
                <a:solidFill>
                  <a:srgbClr val="FFFFFF"/>
                </a:solidFill>
                <a:ea typeface="微软雅黑" pitchFamily="34" charset="-122"/>
              </a:endParaRPr>
            </a:p>
          </p:txBody>
        </p:sp>
        <p:sp>
          <p:nvSpPr>
            <p:cNvPr id="20" name="MH_Other_10"/>
            <p:cNvSpPr>
              <a:spLocks noChangeArrowheads="1"/>
            </p:cNvSpPr>
            <p:nvPr>
              <p:custDataLst>
                <p:tags r:id="rId8"/>
              </p:custDataLst>
            </p:nvPr>
          </p:nvSpPr>
          <p:spPr bwMode="auto">
            <a:xfrm flipH="1">
              <a:off x="3694113" y="4216400"/>
              <a:ext cx="396875" cy="3968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pPr algn="ctr" eaLnBrk="1" hangingPunct="1"/>
              <a:r>
                <a:rPr lang="en-US" altLang="zh-CN" sz="2600">
                  <a:solidFill>
                    <a:srgbClr val="E23A37"/>
                  </a:solidFill>
                  <a:ea typeface="微软雅黑" pitchFamily="34" charset="-122"/>
                </a:rPr>
                <a:t>C</a:t>
              </a:r>
              <a:endParaRPr lang="zh-CN" altLang="en-US" sz="2600">
                <a:solidFill>
                  <a:srgbClr val="E23A37"/>
                </a:solidFill>
                <a:ea typeface="微软雅黑" pitchFamily="34" charset="-122"/>
              </a:endParaRPr>
            </a:p>
          </p:txBody>
        </p:sp>
        <p:sp>
          <p:nvSpPr>
            <p:cNvPr id="21" name="MH_SubTitle_1"/>
            <p:cNvSpPr>
              <a:spLocks noChangeArrowheads="1"/>
            </p:cNvSpPr>
            <p:nvPr>
              <p:custDataLst>
                <p:tags r:id="rId9"/>
              </p:custDataLst>
            </p:nvPr>
          </p:nvSpPr>
          <p:spPr bwMode="auto">
            <a:xfrm>
              <a:off x="1820912" y="2122170"/>
              <a:ext cx="1940000"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lnSpc>
                  <a:spcPct val="120000"/>
                </a:lnSpc>
              </a:pPr>
              <a:r>
                <a:rPr lang="zh-CN" altLang="en-US" b="1" dirty="0">
                  <a:ea typeface="微软雅黑" pitchFamily="34" charset="-122"/>
                </a:rPr>
                <a:t>创业教育体系建设</a:t>
              </a:r>
              <a:endParaRPr lang="en-US" altLang="zh-CN" b="1" dirty="0">
                <a:ea typeface="微软雅黑" pitchFamily="34" charset="-122"/>
              </a:endParaRPr>
            </a:p>
            <a:p>
              <a:pPr marL="366332" indent="-366332">
                <a:lnSpc>
                  <a:spcPct val="120000"/>
                </a:lnSpc>
                <a:buFont typeface="Wingdings" pitchFamily="2" charset="2"/>
                <a:buChar char="Ø"/>
              </a:pPr>
              <a:r>
                <a:rPr lang="zh-CN" altLang="en-US" sz="1600" dirty="0">
                  <a:ea typeface="微软雅黑" pitchFamily="34" charset="-122"/>
                </a:rPr>
                <a:t>创业基础公共课</a:t>
              </a:r>
              <a:endParaRPr lang="en-US" altLang="zh-CN" sz="1600" dirty="0">
                <a:ea typeface="微软雅黑" pitchFamily="34" charset="-122"/>
              </a:endParaRPr>
            </a:p>
            <a:p>
              <a:pPr marL="366332" indent="-366332">
                <a:lnSpc>
                  <a:spcPct val="120000"/>
                </a:lnSpc>
                <a:buFont typeface="Wingdings" pitchFamily="2" charset="2"/>
                <a:buChar char="Ø"/>
              </a:pPr>
              <a:r>
                <a:rPr lang="en-US" altLang="zh-CN" sz="1600" dirty="0">
                  <a:ea typeface="微软雅黑" pitchFamily="34" charset="-122"/>
                </a:rPr>
                <a:t>2+1</a:t>
              </a:r>
              <a:r>
                <a:rPr lang="zh-CN" altLang="en-US" sz="1600" dirty="0">
                  <a:ea typeface="微软雅黑" pitchFamily="34" charset="-122"/>
                </a:rPr>
                <a:t>创业班</a:t>
              </a:r>
              <a:endParaRPr lang="en-US" altLang="zh-CN" sz="1600" dirty="0">
                <a:ea typeface="微软雅黑" pitchFamily="34" charset="-122"/>
              </a:endParaRPr>
            </a:p>
            <a:p>
              <a:pPr marL="366332" indent="-366332">
                <a:lnSpc>
                  <a:spcPct val="120000"/>
                </a:lnSpc>
                <a:buFont typeface="Wingdings" pitchFamily="2" charset="2"/>
                <a:buChar char="Ø"/>
              </a:pPr>
              <a:r>
                <a:rPr lang="en-US" altLang="zh-CN" sz="1600" dirty="0">
                  <a:ea typeface="微软雅黑" pitchFamily="34" charset="-122"/>
                </a:rPr>
                <a:t>3</a:t>
              </a:r>
              <a:r>
                <a:rPr lang="zh-CN" altLang="en-US" sz="1600" dirty="0">
                  <a:ea typeface="微软雅黑" pitchFamily="34" charset="-122"/>
                </a:rPr>
                <a:t>年制创业学院</a:t>
              </a:r>
            </a:p>
          </p:txBody>
        </p:sp>
        <p:sp>
          <p:nvSpPr>
            <p:cNvPr id="22" name="MH_SubTitle_3"/>
            <p:cNvSpPr>
              <a:spLocks noChangeArrowheads="1"/>
            </p:cNvSpPr>
            <p:nvPr>
              <p:custDataLst>
                <p:tags r:id="rId10"/>
              </p:custDataLst>
            </p:nvPr>
          </p:nvSpPr>
          <p:spPr bwMode="auto">
            <a:xfrm>
              <a:off x="1182216" y="3910013"/>
              <a:ext cx="2732088" cy="101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120000"/>
                </a:lnSpc>
              </a:pPr>
              <a:r>
                <a:rPr lang="zh-CN" altLang="en-US" b="1" dirty="0">
                  <a:ea typeface="微软雅黑" pitchFamily="34" charset="-122"/>
                </a:rPr>
                <a:t>创业服务与支持</a:t>
              </a:r>
              <a:endParaRPr lang="en-US" altLang="zh-CN" b="1" dirty="0">
                <a:ea typeface="微软雅黑" pitchFamily="34" charset="-122"/>
              </a:endParaRPr>
            </a:p>
            <a:p>
              <a:pPr marL="366332" indent="-366332">
                <a:lnSpc>
                  <a:spcPct val="120000"/>
                </a:lnSpc>
                <a:buFont typeface="Wingdings" pitchFamily="2" charset="2"/>
                <a:buChar char="Ø"/>
              </a:pPr>
              <a:r>
                <a:rPr lang="zh-CN" altLang="en-US" sz="1600" dirty="0">
                  <a:ea typeface="微软雅黑" pitchFamily="34" charset="-122"/>
                </a:rPr>
                <a:t>青年创新创业服务</a:t>
              </a:r>
              <a:endParaRPr lang="en-US" altLang="zh-CN" sz="1600" dirty="0">
                <a:ea typeface="微软雅黑" pitchFamily="34" charset="-122"/>
              </a:endParaRPr>
            </a:p>
            <a:p>
              <a:pPr marL="366332" indent="-366332">
                <a:lnSpc>
                  <a:spcPct val="120000"/>
                </a:lnSpc>
                <a:buFont typeface="Wingdings" pitchFamily="2" charset="2"/>
                <a:buChar char="Ø"/>
              </a:pPr>
              <a:r>
                <a:rPr lang="zh-CN" altLang="en-US" sz="1600" dirty="0">
                  <a:ea typeface="微软雅黑" pitchFamily="34" charset="-122"/>
                </a:rPr>
                <a:t>创新型小微企业合作孵化平台</a:t>
              </a:r>
              <a:endParaRPr lang="en-US" altLang="zh-CN" sz="1600" dirty="0">
                <a:ea typeface="微软雅黑" pitchFamily="34" charset="-122"/>
              </a:endParaRPr>
            </a:p>
            <a:p>
              <a:pPr marL="366332" indent="-366332">
                <a:lnSpc>
                  <a:spcPct val="120000"/>
                </a:lnSpc>
                <a:buFont typeface="Wingdings" pitchFamily="2" charset="2"/>
                <a:buChar char="Ø"/>
              </a:pPr>
              <a:r>
                <a:rPr lang="zh-CN" altLang="en-US" sz="1600" dirty="0">
                  <a:ea typeface="微软雅黑" pitchFamily="34" charset="-122"/>
                </a:rPr>
                <a:t>创业孵化拓展服务</a:t>
              </a:r>
              <a:endParaRPr lang="sv-SE" altLang="zh-CN" sz="1600" dirty="0">
                <a:ea typeface="微软雅黑" pitchFamily="34" charset="-122"/>
              </a:endParaRPr>
            </a:p>
          </p:txBody>
        </p:sp>
        <p:sp>
          <p:nvSpPr>
            <p:cNvPr id="23" name="MH_SubTitle_2"/>
            <p:cNvSpPr>
              <a:spLocks noChangeArrowheads="1"/>
            </p:cNvSpPr>
            <p:nvPr>
              <p:custDataLst>
                <p:tags r:id="rId11"/>
              </p:custDataLst>
            </p:nvPr>
          </p:nvSpPr>
          <p:spPr bwMode="auto">
            <a:xfrm>
              <a:off x="5599113" y="3040063"/>
              <a:ext cx="3051175" cy="101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120000"/>
                </a:lnSpc>
              </a:pPr>
              <a:r>
                <a:rPr lang="zh-CN" altLang="en-US" b="1" dirty="0">
                  <a:ea typeface="微软雅黑" pitchFamily="34" charset="-122"/>
                </a:rPr>
                <a:t>创业培训与辅导</a:t>
              </a:r>
              <a:endParaRPr lang="en-US" altLang="zh-CN" b="1" dirty="0">
                <a:ea typeface="微软雅黑" pitchFamily="34" charset="-122"/>
              </a:endParaRPr>
            </a:p>
            <a:p>
              <a:pPr marL="366332" indent="-366332">
                <a:lnSpc>
                  <a:spcPct val="120000"/>
                </a:lnSpc>
                <a:buFont typeface="Wingdings" pitchFamily="2" charset="2"/>
                <a:buChar char="Ø"/>
              </a:pPr>
              <a:r>
                <a:rPr lang="zh-CN" altLang="en-US" sz="1600" dirty="0">
                  <a:ea typeface="微软雅黑" pitchFamily="34" charset="-122"/>
                </a:rPr>
                <a:t>创业兴趣</a:t>
              </a:r>
              <a:r>
                <a:rPr lang="en-US" altLang="zh-CN" sz="1600" dirty="0">
                  <a:ea typeface="微软雅黑" pitchFamily="34" charset="-122"/>
                </a:rPr>
                <a:t>—</a:t>
              </a:r>
              <a:r>
                <a:rPr lang="zh-CN" altLang="en-US" sz="1600" dirty="0">
                  <a:ea typeface="微软雅黑" pitchFamily="34" charset="-122"/>
                </a:rPr>
                <a:t>创业意识</a:t>
              </a:r>
              <a:r>
                <a:rPr lang="en-US" altLang="zh-CN" sz="1600" dirty="0">
                  <a:ea typeface="微软雅黑" pitchFamily="34" charset="-122"/>
                </a:rPr>
                <a:t>—</a:t>
              </a:r>
              <a:r>
                <a:rPr lang="zh-CN" altLang="en-US" sz="1600" dirty="0">
                  <a:ea typeface="微软雅黑" pitchFamily="34" charset="-122"/>
                </a:rPr>
                <a:t>创业知识</a:t>
              </a:r>
              <a:r>
                <a:rPr lang="en-US" altLang="zh-CN" sz="1600" dirty="0">
                  <a:ea typeface="微软雅黑" pitchFamily="34" charset="-122"/>
                </a:rPr>
                <a:t>—                </a:t>
              </a:r>
              <a:r>
                <a:rPr lang="zh-CN" altLang="en-US" sz="1600" dirty="0">
                  <a:ea typeface="微软雅黑" pitchFamily="34" charset="-122"/>
                </a:rPr>
                <a:t>创业技能</a:t>
              </a:r>
              <a:r>
                <a:rPr lang="en-US" altLang="zh-CN" sz="1600" dirty="0">
                  <a:ea typeface="微软雅黑" pitchFamily="34" charset="-122"/>
                </a:rPr>
                <a:t>—</a:t>
              </a:r>
              <a:r>
                <a:rPr lang="zh-CN" altLang="en-US" sz="1600" dirty="0">
                  <a:ea typeface="微软雅黑" pitchFamily="34" charset="-122"/>
                </a:rPr>
                <a:t>创业精神</a:t>
              </a:r>
              <a:endParaRPr lang="sv-SE" altLang="zh-CN" sz="1600" dirty="0">
                <a:ea typeface="微软雅黑" pitchFamily="34" charset="-122"/>
              </a:endParaRPr>
            </a:p>
          </p:txBody>
        </p:sp>
        <p:sp>
          <p:nvSpPr>
            <p:cNvPr id="24" name="MH_SubTitle_4"/>
            <p:cNvSpPr>
              <a:spLocks noChangeArrowheads="1"/>
            </p:cNvSpPr>
            <p:nvPr>
              <p:custDataLst>
                <p:tags r:id="rId12"/>
              </p:custDataLst>
            </p:nvPr>
          </p:nvSpPr>
          <p:spPr bwMode="auto">
            <a:xfrm>
              <a:off x="5599112" y="4715412"/>
              <a:ext cx="1525589" cy="101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120000"/>
                </a:lnSpc>
              </a:pPr>
              <a:r>
                <a:rPr lang="zh-CN" altLang="en-US" b="1" dirty="0">
                  <a:ea typeface="微软雅黑" pitchFamily="34" charset="-122"/>
                </a:rPr>
                <a:t>创业天使投资基金</a:t>
              </a:r>
              <a:endParaRPr lang="en-US" altLang="zh-CN" b="1" dirty="0">
                <a:ea typeface="微软雅黑" pitchFamily="34" charset="-122"/>
              </a:endParaRPr>
            </a:p>
          </p:txBody>
        </p:sp>
      </p:grpSp>
      <p:sp>
        <p:nvSpPr>
          <p:cNvPr id="2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19</a:t>
            </a:r>
            <a:endParaRPr lang="zh-CN" altLang="en-US" sz="1600" b="1" dirty="0">
              <a:solidFill>
                <a:prstClr val="white"/>
              </a:solidFill>
            </a:endParaRPr>
          </a:p>
        </p:txBody>
      </p:sp>
    </p:spTree>
    <p:extLst>
      <p:ext uri="{BB962C8B-B14F-4D97-AF65-F5344CB8AC3E}">
        <p14:creationId xmlns:p14="http://schemas.microsoft.com/office/powerpoint/2010/main" val="16919141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7854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MH_Other_5"/>
          <p:cNvSpPr>
            <a:spLocks noChangeArrowheads="1"/>
          </p:cNvSpPr>
          <p:nvPr>
            <p:custDataLst>
              <p:tags r:id="rId1"/>
            </p:custDataLst>
          </p:nvPr>
        </p:nvSpPr>
        <p:spPr bwMode="auto">
          <a:xfrm>
            <a:off x="228924" y="723675"/>
            <a:ext cx="2914324" cy="62078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a:solidFill>
                  <a:srgbClr val="FFFFFF"/>
                </a:solidFill>
                <a:ea typeface="微软雅黑" pitchFamily="34" charset="-122"/>
              </a:rPr>
              <a:t>（三）</a:t>
            </a:r>
            <a:r>
              <a:rPr lang="en-US" altLang="zh-CN" sz="2000" b="1" dirty="0">
                <a:solidFill>
                  <a:srgbClr val="FFFFFF"/>
                </a:solidFill>
                <a:ea typeface="微软雅黑" pitchFamily="34" charset="-122"/>
              </a:rPr>
              <a:t> </a:t>
            </a:r>
            <a:r>
              <a:rPr lang="zh-CN" altLang="en-US" sz="2000" b="1" dirty="0">
                <a:solidFill>
                  <a:srgbClr val="FFFFFF"/>
                </a:solidFill>
                <a:ea typeface="微软雅黑" pitchFamily="34" charset="-122"/>
              </a:rPr>
              <a:t>专业建设工程</a:t>
            </a:r>
          </a:p>
        </p:txBody>
      </p:sp>
      <p:sp>
        <p:nvSpPr>
          <p:cNvPr id="9" name="矩形 8"/>
          <p:cNvSpPr/>
          <p:nvPr/>
        </p:nvSpPr>
        <p:spPr>
          <a:xfrm>
            <a:off x="-386487" y="1273746"/>
            <a:ext cx="3028626" cy="533869"/>
          </a:xfrm>
          <a:prstGeom prst="rect">
            <a:avLst/>
          </a:prstGeom>
        </p:spPr>
        <p:txBody>
          <a:bodyPr wrap="square" lIns="117226" tIns="58613" rIns="117226" bIns="58613">
            <a:spAutoFit/>
          </a:bodyPr>
          <a:lstStyle/>
          <a:p>
            <a:pPr indent="455879">
              <a:lnSpc>
                <a:spcPct val="150000"/>
              </a:lnSpc>
            </a:pPr>
            <a:r>
              <a:rPr lang="en-US" altLang="zh-CN" b="1" dirty="0" smtClean="0">
                <a:solidFill>
                  <a:srgbClr val="C00000"/>
                </a:solidFill>
                <a:latin typeface="微软雅黑" pitchFamily="34" charset="-122"/>
                <a:ea typeface="微软雅黑" pitchFamily="34" charset="-122"/>
              </a:rPr>
              <a:t>1. </a:t>
            </a:r>
            <a:r>
              <a:rPr lang="zh-CN" altLang="en-US" b="1" dirty="0" smtClean="0">
                <a:solidFill>
                  <a:srgbClr val="C00000"/>
                </a:solidFill>
                <a:latin typeface="微软雅黑" pitchFamily="34" charset="-122"/>
                <a:ea typeface="微软雅黑" pitchFamily="34" charset="-122"/>
              </a:rPr>
              <a:t>专业定位创新</a:t>
            </a:r>
            <a:endParaRPr lang="zh-CN" altLang="en-US" b="1" dirty="0">
              <a:solidFill>
                <a:srgbClr val="C00000"/>
              </a:solidFill>
              <a:latin typeface="微软雅黑" pitchFamily="34" charset="-122"/>
              <a:ea typeface="微软雅黑" pitchFamily="34" charset="-122"/>
            </a:endParaRPr>
          </a:p>
        </p:txBody>
      </p:sp>
      <p:grpSp>
        <p:nvGrpSpPr>
          <p:cNvPr id="10" name="组合 9"/>
          <p:cNvGrpSpPr/>
          <p:nvPr/>
        </p:nvGrpSpPr>
        <p:grpSpPr>
          <a:xfrm>
            <a:off x="990694" y="2562911"/>
            <a:ext cx="10164996" cy="3598192"/>
            <a:chOff x="849579" y="2687802"/>
            <a:chExt cx="10315808" cy="4057306"/>
          </a:xfrm>
        </p:grpSpPr>
        <p:pic>
          <p:nvPicPr>
            <p:cNvPr id="11" name="Picture 3" descr="E:\ppt\company.png"/>
            <p:cNvPicPr>
              <a:picLocks noChangeAspect="1" noChangeArrowheads="1"/>
            </p:cNvPicPr>
            <p:nvPr/>
          </p:nvPicPr>
          <p:blipFill>
            <a:blip r:embed="rId3"/>
            <a:srcRect/>
            <a:stretch>
              <a:fillRect/>
            </a:stretch>
          </p:blipFill>
          <p:spPr bwMode="auto">
            <a:xfrm>
              <a:off x="3219116" y="4072541"/>
              <a:ext cx="1474787" cy="1195387"/>
            </a:xfrm>
            <a:prstGeom prst="rect">
              <a:avLst/>
            </a:prstGeom>
            <a:noFill/>
            <a:ln w="9525">
              <a:noFill/>
              <a:miter lim="800000"/>
              <a:headEnd/>
              <a:tailEnd/>
            </a:ln>
          </p:spPr>
        </p:pic>
        <p:pic>
          <p:nvPicPr>
            <p:cNvPr id="12" name="Picture 5" descr="E:\ppt\professor.png"/>
            <p:cNvPicPr>
              <a:picLocks noChangeAspect="1" noChangeArrowheads="1"/>
            </p:cNvPicPr>
            <p:nvPr/>
          </p:nvPicPr>
          <p:blipFill>
            <a:blip r:embed="rId4"/>
            <a:srcRect/>
            <a:stretch>
              <a:fillRect/>
            </a:stretch>
          </p:blipFill>
          <p:spPr bwMode="auto">
            <a:xfrm>
              <a:off x="1295066" y="4148741"/>
              <a:ext cx="1098550" cy="890587"/>
            </a:xfrm>
            <a:prstGeom prst="rect">
              <a:avLst/>
            </a:prstGeom>
            <a:noFill/>
            <a:ln w="9525">
              <a:noFill/>
              <a:miter lim="800000"/>
              <a:headEnd/>
              <a:tailEnd/>
            </a:ln>
          </p:spPr>
        </p:pic>
        <p:pic>
          <p:nvPicPr>
            <p:cNvPr id="13" name="Picture 7" descr="E:\ppt\easyicon_net_20130711104138136\1093750.png"/>
            <p:cNvPicPr>
              <a:picLocks noChangeAspect="1" noChangeArrowheads="1"/>
            </p:cNvPicPr>
            <p:nvPr/>
          </p:nvPicPr>
          <p:blipFill>
            <a:blip r:embed="rId5"/>
            <a:srcRect/>
            <a:stretch>
              <a:fillRect/>
            </a:stretch>
          </p:blipFill>
          <p:spPr bwMode="auto">
            <a:xfrm>
              <a:off x="7356141" y="4034441"/>
              <a:ext cx="1370012" cy="1111250"/>
            </a:xfrm>
            <a:prstGeom prst="rect">
              <a:avLst/>
            </a:prstGeom>
            <a:noFill/>
            <a:ln w="9525">
              <a:noFill/>
              <a:miter lim="800000"/>
              <a:headEnd/>
              <a:tailEnd/>
            </a:ln>
          </p:spPr>
        </p:pic>
        <p:grpSp>
          <p:nvGrpSpPr>
            <p:cNvPr id="14" name="组合 71"/>
            <p:cNvGrpSpPr/>
            <p:nvPr/>
          </p:nvGrpSpPr>
          <p:grpSpPr>
            <a:xfrm>
              <a:off x="3121144" y="5254188"/>
              <a:ext cx="1208454" cy="571860"/>
              <a:chOff x="899592" y="2119062"/>
              <a:chExt cx="1080121" cy="629752"/>
            </a:xfrm>
            <a:solidFill>
              <a:schemeClr val="accent4">
                <a:lumMod val="75000"/>
              </a:schemeClr>
            </a:solidFill>
          </p:grpSpPr>
          <p:cxnSp>
            <p:nvCxnSpPr>
              <p:cNvPr id="46" name="直接连接符 45"/>
              <p:cNvCxnSpPr/>
              <p:nvPr/>
            </p:nvCxnSpPr>
            <p:spPr>
              <a:xfrm rot="10800000">
                <a:off x="1259633" y="2119062"/>
                <a:ext cx="720080" cy="0"/>
              </a:xfrm>
              <a:prstGeom prst="line">
                <a:avLst/>
              </a:prstGeom>
              <a:grpFill/>
              <a:ln>
                <a:solidFill>
                  <a:schemeClr val="accent4">
                    <a:lumMod val="75000"/>
                  </a:schemeClr>
                </a:solidFill>
                <a:prstDash val="dash"/>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7" name="直接连接符 46"/>
              <p:cNvCxnSpPr/>
              <p:nvPr/>
            </p:nvCxnSpPr>
            <p:spPr>
              <a:xfrm>
                <a:off x="1331640" y="2119062"/>
                <a:ext cx="0" cy="576064"/>
              </a:xfrm>
              <a:prstGeom prst="line">
                <a:avLst/>
              </a:prstGeom>
              <a:grpFill/>
              <a:ln>
                <a:solidFill>
                  <a:schemeClr val="accent4">
                    <a:lumMod val="75000"/>
                  </a:schemeClr>
                </a:solidFill>
                <a:prstDash val="dash"/>
                <a:headEnd type="none" w="med" len="med"/>
                <a:tailEnd type="oval" w="med" len="med"/>
              </a:ln>
            </p:spPr>
            <p:style>
              <a:lnRef idx="2">
                <a:schemeClr val="accent1"/>
              </a:lnRef>
              <a:fillRef idx="0">
                <a:schemeClr val="accent1"/>
              </a:fillRef>
              <a:effectRef idx="1">
                <a:schemeClr val="accent1"/>
              </a:effectRef>
              <a:fontRef idx="minor">
                <a:schemeClr val="tx1"/>
              </a:fontRef>
            </p:style>
          </p:cxnSp>
          <p:sp>
            <p:nvSpPr>
              <p:cNvPr id="48" name="矩形 47"/>
              <p:cNvSpPr/>
              <p:nvPr/>
            </p:nvSpPr>
            <p:spPr>
              <a:xfrm rot="5400000">
                <a:off x="1271882" y="2336630"/>
                <a:ext cx="39894" cy="784474"/>
              </a:xfrm>
              <a:prstGeom prst="rect">
                <a:avLst/>
              </a:prstGeom>
              <a:grpFill/>
              <a:ln w="25400" cap="flat" cmpd="sng" algn="ctr">
                <a:solidFill>
                  <a:schemeClr val="accent4">
                    <a:lumMod val="75000"/>
                  </a:schemeClr>
                </a:solidFill>
                <a:prstDash val="solid"/>
              </a:ln>
              <a:effectLst/>
            </p:spPr>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171880">
                  <a:defRPr/>
                </a:pPr>
                <a:endParaRPr lang="zh-CN" altLang="en-US">
                  <a:solidFill>
                    <a:prstClr val="white"/>
                  </a:solidFill>
                  <a:latin typeface="Calibri"/>
                  <a:ea typeface="宋体"/>
                </a:endParaRPr>
              </a:p>
            </p:txBody>
          </p:sp>
        </p:grpSp>
        <p:graphicFrame>
          <p:nvGraphicFramePr>
            <p:cNvPr id="15" name="图示 14"/>
            <p:cNvGraphicFramePr/>
            <p:nvPr>
              <p:extLst>
                <p:ext uri="{D42A27DB-BD31-4B8C-83A1-F6EECF244321}">
                  <p14:modId xmlns:p14="http://schemas.microsoft.com/office/powerpoint/2010/main" val="4269999734"/>
                </p:ext>
              </p:extLst>
            </p:nvPr>
          </p:nvGraphicFramePr>
          <p:xfrm>
            <a:off x="849579" y="5905389"/>
            <a:ext cx="10315808" cy="83971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6" name="Picture 6" descr="http://cn.dreamstime.com/3d%B7%FE%CE%F1-thumb11761018.jpg"/>
            <p:cNvPicPr>
              <a:picLocks noChangeAspect="1" noChangeArrowheads="1"/>
            </p:cNvPicPr>
            <p:nvPr/>
          </p:nvPicPr>
          <p:blipFill>
            <a:blip r:embed="rId11"/>
            <a:srcRect l="23309" t="32608" r="23795" b="8054"/>
            <a:stretch>
              <a:fillRect/>
            </a:stretch>
          </p:blipFill>
          <p:spPr bwMode="auto">
            <a:xfrm>
              <a:off x="9435766" y="3942366"/>
              <a:ext cx="1362075" cy="1187450"/>
            </a:xfrm>
            <a:prstGeom prst="rect">
              <a:avLst/>
            </a:prstGeom>
            <a:noFill/>
            <a:ln w="9525">
              <a:noFill/>
              <a:miter lim="800000"/>
              <a:headEnd/>
              <a:tailEnd/>
            </a:ln>
          </p:spPr>
        </p:pic>
        <p:pic>
          <p:nvPicPr>
            <p:cNvPr id="17" name="Picture 8" descr="http://image.cn.made-in-china.com/25f20j01ItVQkuiJRThE/made-in-china.jpg"/>
            <p:cNvPicPr>
              <a:picLocks noChangeAspect="1" noChangeArrowheads="1"/>
            </p:cNvPicPr>
            <p:nvPr/>
          </p:nvPicPr>
          <p:blipFill>
            <a:blip r:embed="rId12"/>
            <a:srcRect t="2583" r="11038" b="20683"/>
            <a:stretch>
              <a:fillRect/>
            </a:stretch>
          </p:blipFill>
          <p:spPr bwMode="auto">
            <a:xfrm>
              <a:off x="5162216" y="4083653"/>
              <a:ext cx="1936750" cy="1055688"/>
            </a:xfrm>
            <a:prstGeom prst="rect">
              <a:avLst/>
            </a:prstGeom>
            <a:noFill/>
            <a:ln w="9525">
              <a:noFill/>
              <a:miter lim="800000"/>
              <a:headEnd/>
              <a:tailEnd/>
            </a:ln>
          </p:spPr>
        </p:pic>
        <p:grpSp>
          <p:nvGrpSpPr>
            <p:cNvPr id="18" name="组合 71"/>
            <p:cNvGrpSpPr/>
            <p:nvPr/>
          </p:nvGrpSpPr>
          <p:grpSpPr>
            <a:xfrm>
              <a:off x="5162744" y="5257972"/>
              <a:ext cx="1208454" cy="571860"/>
              <a:chOff x="899592" y="2119062"/>
              <a:chExt cx="1080121" cy="629752"/>
            </a:xfrm>
            <a:solidFill>
              <a:schemeClr val="accent4">
                <a:lumMod val="75000"/>
              </a:schemeClr>
            </a:solidFill>
          </p:grpSpPr>
          <p:cxnSp>
            <p:nvCxnSpPr>
              <p:cNvPr id="43" name="直接连接符 42"/>
              <p:cNvCxnSpPr/>
              <p:nvPr/>
            </p:nvCxnSpPr>
            <p:spPr>
              <a:xfrm rot="10800000">
                <a:off x="1259633" y="2119062"/>
                <a:ext cx="720080" cy="0"/>
              </a:xfrm>
              <a:prstGeom prst="line">
                <a:avLst/>
              </a:prstGeom>
              <a:grpFill/>
              <a:ln>
                <a:solidFill>
                  <a:schemeClr val="accent4">
                    <a:lumMod val="75000"/>
                  </a:schemeClr>
                </a:solidFill>
                <a:prstDash val="dash"/>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4" name="直接连接符 43"/>
              <p:cNvCxnSpPr/>
              <p:nvPr/>
            </p:nvCxnSpPr>
            <p:spPr>
              <a:xfrm>
                <a:off x="1331640" y="2119062"/>
                <a:ext cx="0" cy="576064"/>
              </a:xfrm>
              <a:prstGeom prst="line">
                <a:avLst/>
              </a:prstGeom>
              <a:grpFill/>
              <a:ln>
                <a:solidFill>
                  <a:schemeClr val="accent4">
                    <a:lumMod val="75000"/>
                  </a:schemeClr>
                </a:solidFill>
                <a:prstDash val="dash"/>
                <a:headEnd type="none" w="med" len="med"/>
                <a:tailEnd type="oval" w="med" len="med"/>
              </a:ln>
            </p:spPr>
            <p:style>
              <a:lnRef idx="2">
                <a:schemeClr val="accent1"/>
              </a:lnRef>
              <a:fillRef idx="0">
                <a:schemeClr val="accent1"/>
              </a:fillRef>
              <a:effectRef idx="1">
                <a:schemeClr val="accent1"/>
              </a:effectRef>
              <a:fontRef idx="minor">
                <a:schemeClr val="tx1"/>
              </a:fontRef>
            </p:style>
          </p:cxnSp>
          <p:sp>
            <p:nvSpPr>
              <p:cNvPr id="45" name="矩形 44"/>
              <p:cNvSpPr/>
              <p:nvPr/>
            </p:nvSpPr>
            <p:spPr>
              <a:xfrm rot="5400000">
                <a:off x="1271882" y="2336630"/>
                <a:ext cx="39894" cy="784474"/>
              </a:xfrm>
              <a:prstGeom prst="rect">
                <a:avLst/>
              </a:prstGeom>
              <a:grpFill/>
              <a:ln w="25400" cap="flat" cmpd="sng" algn="ctr">
                <a:solidFill>
                  <a:schemeClr val="accent4">
                    <a:lumMod val="75000"/>
                  </a:schemeClr>
                </a:solidFill>
                <a:prstDash val="solid"/>
              </a:ln>
              <a:effectLst/>
            </p:spPr>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171880">
                  <a:defRPr/>
                </a:pPr>
                <a:endParaRPr lang="zh-CN" altLang="en-US">
                  <a:solidFill>
                    <a:prstClr val="white"/>
                  </a:solidFill>
                  <a:latin typeface="Calibri"/>
                  <a:ea typeface="宋体"/>
                </a:endParaRPr>
              </a:p>
            </p:txBody>
          </p:sp>
        </p:grpSp>
        <p:grpSp>
          <p:nvGrpSpPr>
            <p:cNvPr id="19" name="组合 71"/>
            <p:cNvGrpSpPr/>
            <p:nvPr/>
          </p:nvGrpSpPr>
          <p:grpSpPr>
            <a:xfrm>
              <a:off x="1116449" y="5253497"/>
              <a:ext cx="1213685" cy="568430"/>
              <a:chOff x="1002012" y="2122840"/>
              <a:chExt cx="1084797" cy="625974"/>
            </a:xfrm>
            <a:solidFill>
              <a:schemeClr val="accent4">
                <a:lumMod val="75000"/>
              </a:schemeClr>
            </a:solidFill>
          </p:grpSpPr>
          <p:cxnSp>
            <p:nvCxnSpPr>
              <p:cNvPr id="40" name="直接连接符 39"/>
              <p:cNvCxnSpPr/>
              <p:nvPr/>
            </p:nvCxnSpPr>
            <p:spPr>
              <a:xfrm rot="10800000">
                <a:off x="1366729" y="2138732"/>
                <a:ext cx="720080" cy="0"/>
              </a:xfrm>
              <a:prstGeom prst="line">
                <a:avLst/>
              </a:prstGeom>
              <a:grpFill/>
              <a:ln>
                <a:solidFill>
                  <a:schemeClr val="accent4">
                    <a:lumMod val="75000"/>
                  </a:schemeClr>
                </a:solidFill>
                <a:prstDash val="dash"/>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直接连接符 40"/>
              <p:cNvCxnSpPr/>
              <p:nvPr/>
            </p:nvCxnSpPr>
            <p:spPr>
              <a:xfrm>
                <a:off x="1394250" y="2122840"/>
                <a:ext cx="0" cy="576064"/>
              </a:xfrm>
              <a:prstGeom prst="line">
                <a:avLst/>
              </a:prstGeom>
              <a:grpFill/>
              <a:ln>
                <a:solidFill>
                  <a:schemeClr val="accent4">
                    <a:lumMod val="75000"/>
                  </a:schemeClr>
                </a:solidFill>
                <a:prstDash val="dash"/>
                <a:headEnd type="none" w="med" len="med"/>
                <a:tailEnd type="oval" w="med" len="med"/>
              </a:ln>
            </p:spPr>
            <p:style>
              <a:lnRef idx="2">
                <a:schemeClr val="accent1"/>
              </a:lnRef>
              <a:fillRef idx="0">
                <a:schemeClr val="accent1"/>
              </a:fillRef>
              <a:effectRef idx="1">
                <a:schemeClr val="accent1"/>
              </a:effectRef>
              <a:fontRef idx="minor">
                <a:schemeClr val="tx1"/>
              </a:fontRef>
            </p:style>
          </p:cxnSp>
          <p:sp>
            <p:nvSpPr>
              <p:cNvPr id="42" name="矩形 41"/>
              <p:cNvSpPr/>
              <p:nvPr/>
            </p:nvSpPr>
            <p:spPr>
              <a:xfrm rot="5400000">
                <a:off x="1374302" y="2336630"/>
                <a:ext cx="39894" cy="784474"/>
              </a:xfrm>
              <a:prstGeom prst="rect">
                <a:avLst/>
              </a:prstGeom>
              <a:grpFill/>
              <a:ln w="25400" cap="flat" cmpd="sng" algn="ctr">
                <a:solidFill>
                  <a:schemeClr val="accent4">
                    <a:lumMod val="75000"/>
                  </a:schemeClr>
                </a:solidFill>
                <a:prstDash val="solid"/>
              </a:ln>
              <a:effectLst/>
            </p:spPr>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171880">
                  <a:defRPr/>
                </a:pPr>
                <a:endParaRPr lang="zh-CN" altLang="en-US">
                  <a:solidFill>
                    <a:prstClr val="white"/>
                  </a:solidFill>
                  <a:latin typeface="Calibri"/>
                  <a:ea typeface="宋体"/>
                </a:endParaRPr>
              </a:p>
            </p:txBody>
          </p:sp>
        </p:grpSp>
        <p:grpSp>
          <p:nvGrpSpPr>
            <p:cNvPr id="20" name="组合 71"/>
            <p:cNvGrpSpPr/>
            <p:nvPr/>
          </p:nvGrpSpPr>
          <p:grpSpPr>
            <a:xfrm>
              <a:off x="7244316" y="5253498"/>
              <a:ext cx="1208454" cy="571860"/>
              <a:chOff x="899592" y="2119062"/>
              <a:chExt cx="1080121" cy="629752"/>
            </a:xfrm>
            <a:solidFill>
              <a:schemeClr val="accent4">
                <a:lumMod val="75000"/>
              </a:schemeClr>
            </a:solidFill>
          </p:grpSpPr>
          <p:cxnSp>
            <p:nvCxnSpPr>
              <p:cNvPr id="37" name="直接连接符 36"/>
              <p:cNvCxnSpPr/>
              <p:nvPr/>
            </p:nvCxnSpPr>
            <p:spPr>
              <a:xfrm rot="10800000">
                <a:off x="1259633" y="2119062"/>
                <a:ext cx="720080" cy="0"/>
              </a:xfrm>
              <a:prstGeom prst="line">
                <a:avLst/>
              </a:prstGeom>
              <a:grpFill/>
              <a:ln>
                <a:solidFill>
                  <a:schemeClr val="accent4">
                    <a:lumMod val="75000"/>
                  </a:schemeClr>
                </a:solidFill>
                <a:prstDash val="dash"/>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8" name="直接连接符 37"/>
              <p:cNvCxnSpPr/>
              <p:nvPr/>
            </p:nvCxnSpPr>
            <p:spPr>
              <a:xfrm>
                <a:off x="1331640" y="2119062"/>
                <a:ext cx="0" cy="576064"/>
              </a:xfrm>
              <a:prstGeom prst="line">
                <a:avLst/>
              </a:prstGeom>
              <a:grpFill/>
              <a:ln>
                <a:solidFill>
                  <a:schemeClr val="accent4">
                    <a:lumMod val="75000"/>
                  </a:schemeClr>
                </a:solidFill>
                <a:prstDash val="dash"/>
                <a:headEnd type="none" w="med" len="med"/>
                <a:tailEnd type="oval" w="med" len="med"/>
              </a:ln>
            </p:spPr>
            <p:style>
              <a:lnRef idx="2">
                <a:schemeClr val="accent1"/>
              </a:lnRef>
              <a:fillRef idx="0">
                <a:schemeClr val="accent1"/>
              </a:fillRef>
              <a:effectRef idx="1">
                <a:schemeClr val="accent1"/>
              </a:effectRef>
              <a:fontRef idx="minor">
                <a:schemeClr val="tx1"/>
              </a:fontRef>
            </p:style>
          </p:cxnSp>
          <p:sp>
            <p:nvSpPr>
              <p:cNvPr id="39" name="矩形 38"/>
              <p:cNvSpPr/>
              <p:nvPr/>
            </p:nvSpPr>
            <p:spPr>
              <a:xfrm rot="5400000">
                <a:off x="1271882" y="2336630"/>
                <a:ext cx="39894" cy="784474"/>
              </a:xfrm>
              <a:prstGeom prst="rect">
                <a:avLst/>
              </a:prstGeom>
              <a:grpFill/>
              <a:ln w="25400" cap="flat" cmpd="sng" algn="ctr">
                <a:solidFill>
                  <a:schemeClr val="accent4">
                    <a:lumMod val="75000"/>
                  </a:schemeClr>
                </a:solidFill>
                <a:prstDash val="solid"/>
              </a:ln>
              <a:effectLst/>
            </p:spPr>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171880">
                  <a:defRPr/>
                </a:pPr>
                <a:endParaRPr lang="zh-CN" altLang="en-US">
                  <a:solidFill>
                    <a:prstClr val="white"/>
                  </a:solidFill>
                  <a:latin typeface="Calibri"/>
                  <a:ea typeface="宋体"/>
                </a:endParaRPr>
              </a:p>
            </p:txBody>
          </p:sp>
        </p:grpSp>
        <p:grpSp>
          <p:nvGrpSpPr>
            <p:cNvPr id="21" name="组合 71"/>
            <p:cNvGrpSpPr/>
            <p:nvPr/>
          </p:nvGrpSpPr>
          <p:grpSpPr>
            <a:xfrm>
              <a:off x="9285331" y="5261124"/>
              <a:ext cx="1208454" cy="559335"/>
              <a:chOff x="899592" y="2132856"/>
              <a:chExt cx="1080121" cy="615958"/>
            </a:xfrm>
            <a:solidFill>
              <a:schemeClr val="accent4">
                <a:lumMod val="75000"/>
              </a:schemeClr>
            </a:solidFill>
          </p:grpSpPr>
          <p:cxnSp>
            <p:nvCxnSpPr>
              <p:cNvPr id="34" name="直接连接符 33"/>
              <p:cNvCxnSpPr/>
              <p:nvPr/>
            </p:nvCxnSpPr>
            <p:spPr>
              <a:xfrm rot="10800000">
                <a:off x="1259633" y="2132856"/>
                <a:ext cx="720080" cy="0"/>
              </a:xfrm>
              <a:prstGeom prst="line">
                <a:avLst/>
              </a:prstGeom>
              <a:grpFill/>
              <a:ln>
                <a:solidFill>
                  <a:schemeClr val="accent4">
                    <a:lumMod val="75000"/>
                  </a:schemeClr>
                </a:solidFill>
                <a:prstDash val="dash"/>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5" name="直接连接符 34"/>
              <p:cNvCxnSpPr/>
              <p:nvPr/>
            </p:nvCxnSpPr>
            <p:spPr>
              <a:xfrm>
                <a:off x="1331640" y="2132856"/>
                <a:ext cx="0" cy="576064"/>
              </a:xfrm>
              <a:prstGeom prst="line">
                <a:avLst/>
              </a:prstGeom>
              <a:grpFill/>
              <a:ln>
                <a:solidFill>
                  <a:schemeClr val="accent4">
                    <a:lumMod val="75000"/>
                  </a:schemeClr>
                </a:solidFill>
                <a:prstDash val="dash"/>
                <a:headEnd type="none" w="med" len="med"/>
                <a:tailEnd type="oval" w="med" len="med"/>
              </a:ln>
            </p:spPr>
            <p:style>
              <a:lnRef idx="2">
                <a:schemeClr val="accent1"/>
              </a:lnRef>
              <a:fillRef idx="0">
                <a:schemeClr val="accent1"/>
              </a:fillRef>
              <a:effectRef idx="1">
                <a:schemeClr val="accent1"/>
              </a:effectRef>
              <a:fontRef idx="minor">
                <a:schemeClr val="tx1"/>
              </a:fontRef>
            </p:style>
          </p:cxnSp>
          <p:sp>
            <p:nvSpPr>
              <p:cNvPr id="36" name="矩形 35"/>
              <p:cNvSpPr/>
              <p:nvPr/>
            </p:nvSpPr>
            <p:spPr>
              <a:xfrm rot="5400000">
                <a:off x="1271882" y="2336630"/>
                <a:ext cx="39894" cy="784474"/>
              </a:xfrm>
              <a:prstGeom prst="rect">
                <a:avLst/>
              </a:prstGeom>
              <a:grpFill/>
              <a:ln w="25400" cap="flat" cmpd="sng" algn="ctr">
                <a:solidFill>
                  <a:schemeClr val="accent4">
                    <a:lumMod val="75000"/>
                  </a:schemeClr>
                </a:solidFill>
                <a:prstDash val="solid"/>
              </a:ln>
              <a:effectLst/>
            </p:spPr>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171880">
                  <a:defRPr/>
                </a:pPr>
                <a:endParaRPr lang="zh-CN" altLang="en-US">
                  <a:solidFill>
                    <a:prstClr val="white"/>
                  </a:solidFill>
                  <a:latin typeface="Calibri"/>
                  <a:ea typeface="宋体"/>
                </a:endParaRPr>
              </a:p>
            </p:txBody>
          </p:sp>
        </p:grpSp>
        <p:sp>
          <p:nvSpPr>
            <p:cNvPr id="22" name="流程图: 联系 21"/>
            <p:cNvSpPr/>
            <p:nvPr/>
          </p:nvSpPr>
          <p:spPr>
            <a:xfrm>
              <a:off x="2525525" y="2687804"/>
              <a:ext cx="1099497" cy="1135117"/>
            </a:xfrm>
            <a:prstGeom prst="flowChartConnector">
              <a:avLst/>
            </a:prstGeom>
            <a:scene3d>
              <a:camera prst="orthographicFron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b="1" dirty="0">
                  <a:latin typeface="微软雅黑" pitchFamily="34" charset="-122"/>
                  <a:ea typeface="微软雅黑" pitchFamily="34" charset="-122"/>
                </a:rPr>
                <a:t>特需专业</a:t>
              </a:r>
            </a:p>
          </p:txBody>
        </p:sp>
        <p:sp>
          <p:nvSpPr>
            <p:cNvPr id="23" name="流程图: 联系 22"/>
            <p:cNvSpPr/>
            <p:nvPr/>
          </p:nvSpPr>
          <p:spPr>
            <a:xfrm>
              <a:off x="4868883" y="2687803"/>
              <a:ext cx="1099497" cy="1135117"/>
            </a:xfrm>
            <a:prstGeom prst="flowChartConnector">
              <a:avLst/>
            </a:prstGeom>
            <a:solidFill>
              <a:schemeClr val="accent6"/>
            </a:solidFill>
            <a:scene3d>
              <a:camera prst="orthographicFron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b="1" dirty="0">
                  <a:latin typeface="微软雅黑" pitchFamily="34" charset="-122"/>
                  <a:ea typeface="微软雅黑" pitchFamily="34" charset="-122"/>
                </a:rPr>
                <a:t>特色专业</a:t>
              </a:r>
            </a:p>
          </p:txBody>
        </p:sp>
        <p:sp>
          <p:nvSpPr>
            <p:cNvPr id="24" name="流程图: 联系 23"/>
            <p:cNvSpPr/>
            <p:nvPr/>
          </p:nvSpPr>
          <p:spPr>
            <a:xfrm>
              <a:off x="7259529" y="2687802"/>
              <a:ext cx="1099497" cy="1135117"/>
            </a:xfrm>
            <a:prstGeom prst="flowChartConnector">
              <a:avLst/>
            </a:prstGeom>
            <a:solidFill>
              <a:schemeClr val="accent2">
                <a:lumMod val="60000"/>
                <a:lumOff val="40000"/>
              </a:schemeClr>
            </a:solidFill>
            <a:scene3d>
              <a:camera prst="orthographicFron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b="1" dirty="0">
                  <a:latin typeface="微软雅黑" pitchFamily="34" charset="-122"/>
                  <a:ea typeface="微软雅黑" pitchFamily="34" charset="-122"/>
                </a:rPr>
                <a:t>通用专业</a:t>
              </a:r>
            </a:p>
          </p:txBody>
        </p:sp>
        <p:sp>
          <p:nvSpPr>
            <p:cNvPr id="25" name="加号 24"/>
            <p:cNvSpPr/>
            <p:nvPr/>
          </p:nvSpPr>
          <p:spPr>
            <a:xfrm>
              <a:off x="3783060" y="2841620"/>
              <a:ext cx="1064138" cy="82748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加号 30"/>
            <p:cNvSpPr/>
            <p:nvPr/>
          </p:nvSpPr>
          <p:spPr>
            <a:xfrm>
              <a:off x="5993419" y="2841622"/>
              <a:ext cx="1064138" cy="82748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TextBox 48"/>
          <p:cNvSpPr txBox="1"/>
          <p:nvPr/>
        </p:nvSpPr>
        <p:spPr>
          <a:xfrm>
            <a:off x="2537593" y="2021818"/>
            <a:ext cx="7584843" cy="426147"/>
          </a:xfrm>
          <a:prstGeom prst="rect">
            <a:avLst/>
          </a:prstGeom>
          <a:noFill/>
        </p:spPr>
        <p:txBody>
          <a:bodyPr wrap="square" lIns="117226" tIns="58613" rIns="117226" bIns="58613" rtlCol="0">
            <a:spAutoFit/>
          </a:bodyPr>
          <a:lstStyle/>
          <a:p>
            <a:r>
              <a:rPr lang="zh-CN" altLang="en-US" sz="2000" b="1" dirty="0">
                <a:latin typeface="微软雅黑" pitchFamily="34" charset="-122"/>
                <a:ea typeface="微软雅黑" pitchFamily="34" charset="-122"/>
              </a:rPr>
              <a:t>以产业发展需求为主线，以企业的岗位需求为根本落脚点</a:t>
            </a:r>
          </a:p>
        </p:txBody>
      </p:sp>
      <p:sp>
        <p:nvSpPr>
          <p:cNvPr id="50"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20</a:t>
            </a:r>
            <a:endParaRPr lang="zh-CN" altLang="en-US" sz="1600" b="1" dirty="0">
              <a:solidFill>
                <a:prstClr val="white"/>
              </a:solidFill>
            </a:endParaRPr>
          </a:p>
        </p:txBody>
      </p:sp>
    </p:spTree>
    <p:extLst>
      <p:ext uri="{BB962C8B-B14F-4D97-AF65-F5344CB8AC3E}">
        <p14:creationId xmlns:p14="http://schemas.microsoft.com/office/powerpoint/2010/main" val="3790708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32" name="直接连接符 31"/>
          <p:cNvCxnSpPr/>
          <p:nvPr/>
        </p:nvCxnSpPr>
        <p:spPr>
          <a:xfrm flipV="1">
            <a:off x="1768416" y="389548"/>
            <a:ext cx="9896203" cy="152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8478468" y="952700"/>
            <a:ext cx="2545066" cy="443396"/>
          </a:xfrm>
          <a:prstGeom prst="rect">
            <a:avLst/>
          </a:prstGeom>
          <a:ln>
            <a:solidFill>
              <a:schemeClr val="accent1"/>
            </a:solidFill>
          </a:ln>
        </p:spPr>
        <p:txBody>
          <a:bodyPr wrap="none" lIns="117226" tIns="58613" rIns="117226" bIns="58613">
            <a:spAutoFit/>
          </a:bodyPr>
          <a:lstStyle/>
          <a:p>
            <a:pPr>
              <a:lnSpc>
                <a:spcPct val="130000"/>
              </a:lnSpc>
            </a:pPr>
            <a:r>
              <a:rPr lang="zh-CN" altLang="en-US" b="1" kern="0" dirty="0" smtClean="0">
                <a:solidFill>
                  <a:srgbClr val="C00000"/>
                </a:solidFill>
                <a:latin typeface="微软雅黑" panose="020B0503020204020204" pitchFamily="34" charset="-122"/>
                <a:ea typeface="微软雅黑" panose="020B0503020204020204" pitchFamily="34" charset="-122"/>
              </a:rPr>
              <a:t>一流品牌专业</a:t>
            </a:r>
            <a:r>
              <a:rPr lang="zh-CN" altLang="en-US" b="1" kern="0" dirty="0">
                <a:solidFill>
                  <a:srgbClr val="C00000"/>
                </a:solidFill>
                <a:latin typeface="微软雅黑" panose="020B0503020204020204" pitchFamily="34" charset="-122"/>
                <a:ea typeface="微软雅黑" panose="020B0503020204020204" pitchFamily="34" charset="-122"/>
              </a:rPr>
              <a:t>集群建设</a:t>
            </a:r>
          </a:p>
        </p:txBody>
      </p:sp>
      <p:sp>
        <p:nvSpPr>
          <p:cNvPr id="10" name="矩形 9"/>
          <p:cNvSpPr/>
          <p:nvPr/>
        </p:nvSpPr>
        <p:spPr>
          <a:xfrm>
            <a:off x="886002" y="1387170"/>
            <a:ext cx="10010532" cy="1309999"/>
          </a:xfrm>
          <a:prstGeom prst="rect">
            <a:avLst/>
          </a:prstGeom>
        </p:spPr>
        <p:txBody>
          <a:bodyPr wrap="square" lIns="62890" tIns="31445" rIns="62890" bIns="31445">
            <a:spAutoFit/>
          </a:bodyPr>
          <a:lstStyle/>
          <a:p>
            <a:pPr algn="just">
              <a:lnSpc>
                <a:spcPct val="150000"/>
              </a:lnSpc>
              <a:spcAft>
                <a:spcPts val="413"/>
              </a:spcAft>
            </a:pPr>
            <a:r>
              <a:rPr lang="zh-CN" altLang="en-US" kern="0" dirty="0">
                <a:latin typeface="微软雅黑" panose="020B0503020204020204" pitchFamily="34" charset="-122"/>
                <a:ea typeface="微软雅黑" panose="020B0503020204020204" pitchFamily="34" charset="-122"/>
                <a:cs typeface="宋体" panose="02010600030101010101" pitchFamily="2" charset="-122"/>
              </a:rPr>
              <a:t> </a:t>
            </a:r>
            <a:r>
              <a:rPr lang="zh-CN" altLang="en-US" kern="0" dirty="0" smtClean="0">
                <a:latin typeface="微软雅黑" panose="020B0503020204020204" pitchFamily="34" charset="-122"/>
                <a:ea typeface="微软雅黑" panose="020B0503020204020204" pitchFamily="34" charset="-122"/>
                <a:cs typeface="宋体" panose="02010600030101010101" pitchFamily="2" charset="-122"/>
              </a:rPr>
              <a:t>       一流</a:t>
            </a:r>
            <a:r>
              <a:rPr lang="zh-CN" altLang="en-US" kern="0" dirty="0">
                <a:latin typeface="微软雅黑" panose="020B0503020204020204" pitchFamily="34" charset="-122"/>
                <a:ea typeface="微软雅黑" panose="020B0503020204020204" pitchFamily="34" charset="-122"/>
                <a:cs typeface="宋体" panose="02010600030101010101" pitchFamily="2" charset="-122"/>
              </a:rPr>
              <a:t>特色专业建设是一项系统工程，国泰安将协助学校</a:t>
            </a:r>
            <a:r>
              <a:rPr lang="zh-CN" altLang="en-US" b="1" kern="0" dirty="0">
                <a:solidFill>
                  <a:srgbClr val="00B0F0"/>
                </a:solidFill>
                <a:latin typeface="微软雅黑" panose="020B0503020204020204" pitchFamily="34" charset="-122"/>
                <a:ea typeface="微软雅黑" panose="020B0503020204020204" pitchFamily="34" charset="-122"/>
                <a:cs typeface="宋体" panose="02010600030101010101" pitchFamily="2" charset="-122"/>
              </a:rPr>
              <a:t>优化专业结构与布局、凝练和打造特色</a:t>
            </a:r>
            <a:r>
              <a:rPr lang="zh-CN" altLang="en-US" kern="0" dirty="0">
                <a:latin typeface="微软雅黑" panose="020B0503020204020204" pitchFamily="34" charset="-122"/>
                <a:ea typeface="微软雅黑" panose="020B0503020204020204" pitchFamily="34" charset="-122"/>
                <a:cs typeface="宋体" panose="02010600030101010101" pitchFamily="2" charset="-122"/>
              </a:rPr>
              <a:t>，引导高职院校结合自身实际，对接当地产业发展需求，科学准确定位，发挥办学优势，推进教学改革，强化实践教学，建成一批高水平、体现学校办学特色的一流专业集群。</a:t>
            </a:r>
          </a:p>
        </p:txBody>
      </p:sp>
      <p:graphicFrame>
        <p:nvGraphicFramePr>
          <p:cNvPr id="11" name="表格 10"/>
          <p:cNvGraphicFramePr>
            <a:graphicFrameLocks noGrp="1"/>
          </p:cNvGraphicFramePr>
          <p:nvPr>
            <p:extLst>
              <p:ext uri="{D42A27DB-BD31-4B8C-83A1-F6EECF244321}">
                <p14:modId xmlns:p14="http://schemas.microsoft.com/office/powerpoint/2010/main" val="411203970"/>
              </p:ext>
            </p:extLst>
          </p:nvPr>
        </p:nvGraphicFramePr>
        <p:xfrm>
          <a:off x="886002" y="2689227"/>
          <a:ext cx="10344150" cy="3814909"/>
        </p:xfrm>
        <a:graphic>
          <a:graphicData uri="http://schemas.openxmlformats.org/drawingml/2006/table">
            <a:tbl>
              <a:tblPr firstRow="1" firstCol="1" bandRow="1"/>
              <a:tblGrid>
                <a:gridCol w="2409825"/>
                <a:gridCol w="7934325"/>
              </a:tblGrid>
              <a:tr h="521249">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lnSpc>
                          <a:spcPts val="1700"/>
                        </a:lnSpc>
                        <a:spcAft>
                          <a:spcPts val="0"/>
                        </a:spcAft>
                      </a:pPr>
                      <a:r>
                        <a:rPr lang="zh-CN" altLang="en-US" sz="1800" kern="100" dirty="0" smtClean="0">
                          <a:effectLst/>
                          <a:latin typeface="微软雅黑" panose="020B0503020204020204" pitchFamily="34" charset="-122"/>
                          <a:ea typeface="微软雅黑" panose="020B0503020204020204" pitchFamily="34" charset="-122"/>
                          <a:cs typeface="Times New Roman"/>
                        </a:rPr>
                        <a:t>建设模块</a:t>
                      </a:r>
                      <a:endParaRPr lang="zh-CN" sz="1800" kern="100" dirty="0">
                        <a:effectLst/>
                        <a:latin typeface="微软雅黑" panose="020B0503020204020204" pitchFamily="34" charset="-122"/>
                        <a:ea typeface="微软雅黑" panose="020B0503020204020204" pitchFamily="34" charset="-122"/>
                        <a:cs typeface="Times New Roman"/>
                      </a:endParaRPr>
                    </a:p>
                  </a:txBody>
                  <a:tcPr marL="45837" marR="45837"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marL="0" algn="ctr" defTabSz="914400" rtl="0" eaLnBrk="1" latinLnBrk="0" hangingPunct="1">
                        <a:lnSpc>
                          <a:spcPts val="1700"/>
                        </a:lnSpc>
                        <a:spcAft>
                          <a:spcPts val="0"/>
                        </a:spcAft>
                      </a:pPr>
                      <a:r>
                        <a:rPr lang="zh-CN" sz="1800" b="1" kern="100" dirty="0">
                          <a:solidFill>
                            <a:schemeClr val="tx1"/>
                          </a:solidFill>
                          <a:effectLst/>
                          <a:latin typeface="微软雅黑" panose="020B0503020204020204" pitchFamily="34" charset="-122"/>
                          <a:ea typeface="微软雅黑" panose="020B0503020204020204" pitchFamily="34" charset="-122"/>
                          <a:cs typeface="Times New Roman"/>
                        </a:rPr>
                        <a:t>具体</a:t>
                      </a:r>
                      <a:r>
                        <a:rPr lang="zh-CN" sz="1800" b="1" kern="100" dirty="0" smtClean="0">
                          <a:solidFill>
                            <a:schemeClr val="tx1"/>
                          </a:solidFill>
                          <a:effectLst/>
                          <a:latin typeface="微软雅黑" panose="020B0503020204020204" pitchFamily="34" charset="-122"/>
                          <a:ea typeface="微软雅黑" panose="020B0503020204020204" pitchFamily="34" charset="-122"/>
                          <a:cs typeface="Times New Roman"/>
                        </a:rPr>
                        <a:t>建设</a:t>
                      </a:r>
                      <a:r>
                        <a:rPr lang="zh-CN" altLang="en-US" sz="1800" b="1" kern="100" dirty="0" smtClean="0">
                          <a:solidFill>
                            <a:schemeClr val="tx1"/>
                          </a:solidFill>
                          <a:effectLst/>
                          <a:latin typeface="微软雅黑" panose="020B0503020204020204" pitchFamily="34" charset="-122"/>
                          <a:ea typeface="微软雅黑" panose="020B0503020204020204" pitchFamily="34" charset="-122"/>
                          <a:cs typeface="Times New Roman"/>
                        </a:rPr>
                        <a:t>内容</a:t>
                      </a:r>
                      <a:endParaRPr lang="zh-CN" sz="1800" b="1" kern="100" dirty="0">
                        <a:solidFill>
                          <a:schemeClr val="tx1"/>
                        </a:solidFill>
                        <a:effectLst/>
                        <a:latin typeface="微软雅黑" panose="020B0503020204020204" pitchFamily="34" charset="-122"/>
                        <a:ea typeface="微软雅黑" panose="020B0503020204020204" pitchFamily="34" charset="-122"/>
                        <a:cs typeface="Times New Roman"/>
                      </a:endParaRPr>
                    </a:p>
                  </a:txBody>
                  <a:tcPr marL="45837" marR="45837"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r>
              <a:tr h="605487">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marL="0" algn="ctr" defTabSz="914400" rtl="0" eaLnBrk="1" latinLnBrk="0" hangingPunct="1">
                        <a:lnSpc>
                          <a:spcPts val="1700"/>
                        </a:lnSpc>
                        <a:spcAft>
                          <a:spcPts val="0"/>
                        </a:spcAft>
                      </a:pPr>
                      <a:r>
                        <a:rPr lang="zh-CN" sz="1600" b="1" kern="100" dirty="0">
                          <a:solidFill>
                            <a:schemeClr val="lt1"/>
                          </a:solidFill>
                          <a:effectLst/>
                          <a:latin typeface="微软雅黑" panose="020B0503020204020204" pitchFamily="34" charset="-122"/>
                          <a:ea typeface="微软雅黑" panose="020B0503020204020204" pitchFamily="34" charset="-122"/>
                          <a:cs typeface="Times New Roman"/>
                        </a:rPr>
                        <a:t>顶层设计</a:t>
                      </a:r>
                    </a:p>
                  </a:txBody>
                  <a:tcPr marL="45837" marR="45837"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just">
                        <a:lnSpc>
                          <a:spcPts val="1700"/>
                        </a:lnSpc>
                        <a:spcAft>
                          <a:spcPts val="0"/>
                        </a:spcAft>
                      </a:pPr>
                      <a:r>
                        <a:rPr lang="zh-CN" altLang="en-US" sz="1600" kern="0" dirty="0" smtClean="0">
                          <a:effectLst/>
                          <a:latin typeface="微软雅黑" panose="020B0503020204020204" pitchFamily="34" charset="-122"/>
                          <a:ea typeface="微软雅黑" panose="020B0503020204020204" pitchFamily="34" charset="-122"/>
                        </a:rPr>
                        <a:t>围绕产业链、创新链，集中力量建设地方急需、优势突出、特色鲜明的专业集群。</a:t>
                      </a:r>
                    </a:p>
                  </a:txBody>
                  <a:tcPr marL="45837" marR="45837"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lumMod val="20000"/>
                        <a:lumOff val="80000"/>
                      </a:srgbClr>
                    </a:solidFill>
                  </a:tcPr>
                </a:tc>
              </a:tr>
              <a:tr h="537247">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marL="0" algn="ctr" defTabSz="914400" rtl="0" eaLnBrk="1" latinLnBrk="0" hangingPunct="1">
                        <a:lnSpc>
                          <a:spcPts val="1700"/>
                        </a:lnSpc>
                        <a:spcAft>
                          <a:spcPts val="0"/>
                        </a:spcAft>
                      </a:pPr>
                      <a:r>
                        <a:rPr lang="zh-CN" sz="1600" b="1" kern="100" dirty="0">
                          <a:solidFill>
                            <a:schemeClr val="lt1"/>
                          </a:solidFill>
                          <a:effectLst/>
                          <a:latin typeface="微软雅黑" panose="020B0503020204020204" pitchFamily="34" charset="-122"/>
                          <a:ea typeface="微软雅黑" panose="020B0503020204020204" pitchFamily="34" charset="-122"/>
                          <a:cs typeface="Times New Roman"/>
                        </a:rPr>
                        <a:t>课程体系建设</a:t>
                      </a:r>
                    </a:p>
                  </a:txBody>
                  <a:tcPr marL="45837" marR="45837"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just">
                        <a:lnSpc>
                          <a:spcPts val="1700"/>
                        </a:lnSpc>
                        <a:spcAft>
                          <a:spcPts val="0"/>
                        </a:spcAft>
                      </a:pPr>
                      <a:r>
                        <a:rPr lang="zh-CN" altLang="en-US" sz="1600" kern="0" dirty="0" smtClean="0">
                          <a:effectLst/>
                          <a:latin typeface="微软雅黑" panose="020B0503020204020204" pitchFamily="34" charset="-122"/>
                          <a:ea typeface="微软雅黑" panose="020B0503020204020204" pitchFamily="34" charset="-122"/>
                        </a:rPr>
                        <a:t>围绕人才培养目标，突出人才培养的特色与优势，培养高技术技能人才。</a:t>
                      </a:r>
                      <a:endParaRPr lang="zh-CN" sz="1600" kern="100" dirty="0">
                        <a:effectLst/>
                        <a:latin typeface="微软雅黑" panose="020B0503020204020204" pitchFamily="34" charset="-122"/>
                        <a:ea typeface="微软雅黑" panose="020B0503020204020204" pitchFamily="34" charset="-122"/>
                        <a:cs typeface="Times New Roman"/>
                      </a:endParaRPr>
                    </a:p>
                  </a:txBody>
                  <a:tcPr marL="45837" marR="45837"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F497D">
                        <a:lumMod val="20000"/>
                        <a:lumOff val="80000"/>
                      </a:srgbClr>
                    </a:solidFill>
                  </a:tcPr>
                </a:tc>
              </a:tr>
              <a:tr h="469005">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marL="0" algn="ctr" defTabSz="914400" rtl="0" eaLnBrk="1" latinLnBrk="0" hangingPunct="1">
                        <a:lnSpc>
                          <a:spcPts val="1700"/>
                        </a:lnSpc>
                        <a:spcAft>
                          <a:spcPts val="0"/>
                        </a:spcAft>
                      </a:pPr>
                      <a:r>
                        <a:rPr lang="zh-CN" sz="1600" b="1" kern="100" dirty="0">
                          <a:solidFill>
                            <a:schemeClr val="lt1"/>
                          </a:solidFill>
                          <a:effectLst/>
                          <a:latin typeface="微软雅黑" panose="020B0503020204020204" pitchFamily="34" charset="-122"/>
                          <a:ea typeface="微软雅黑" panose="020B0503020204020204" pitchFamily="34" charset="-122"/>
                          <a:cs typeface="Times New Roman"/>
                        </a:rPr>
                        <a:t>教学资源建设</a:t>
                      </a:r>
                    </a:p>
                  </a:txBody>
                  <a:tcPr marL="45837" marR="45837"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just">
                        <a:lnSpc>
                          <a:spcPts val="1700"/>
                        </a:lnSpc>
                        <a:spcAft>
                          <a:spcPts val="0"/>
                        </a:spcAft>
                      </a:pPr>
                      <a:r>
                        <a:rPr lang="zh-CN" altLang="en-US" sz="1600" kern="0" dirty="0" smtClean="0">
                          <a:effectLst/>
                          <a:latin typeface="微软雅黑" panose="020B0503020204020204" pitchFamily="34" charset="-122"/>
                          <a:ea typeface="微软雅黑" panose="020B0503020204020204" pitchFamily="34" charset="-122"/>
                        </a:rPr>
                        <a:t>根据课程体系，同步搭建数字化教学平台，推进数字化教学资源建设，丰富教学资源</a:t>
                      </a:r>
                      <a:r>
                        <a:rPr lang="zh-CN" sz="1600" kern="0" dirty="0" smtClean="0">
                          <a:effectLst/>
                          <a:latin typeface="微软雅黑" panose="020B0503020204020204" pitchFamily="34" charset="-122"/>
                          <a:ea typeface="微软雅黑" panose="020B0503020204020204" pitchFamily="34" charset="-122"/>
                        </a:rPr>
                        <a:t>。</a:t>
                      </a:r>
                      <a:endParaRPr lang="zh-CN" sz="1600" kern="100" dirty="0">
                        <a:effectLst/>
                        <a:latin typeface="微软雅黑" panose="020B0503020204020204" pitchFamily="34" charset="-122"/>
                        <a:ea typeface="微软雅黑" panose="020B0503020204020204" pitchFamily="34" charset="-122"/>
                        <a:cs typeface="Times New Roman"/>
                      </a:endParaRPr>
                    </a:p>
                  </a:txBody>
                  <a:tcPr marL="45837" marR="45837"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lumMod val="20000"/>
                        <a:lumOff val="80000"/>
                      </a:srgbClr>
                    </a:solidFill>
                  </a:tcPr>
                </a:tc>
              </a:tr>
              <a:tr h="498783">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marL="0" algn="ctr" defTabSz="914400" rtl="0" eaLnBrk="1" latinLnBrk="0" hangingPunct="1">
                        <a:lnSpc>
                          <a:spcPts val="1700"/>
                        </a:lnSpc>
                        <a:spcAft>
                          <a:spcPts val="0"/>
                        </a:spcAft>
                      </a:pPr>
                      <a:r>
                        <a:rPr lang="zh-CN" sz="1600" b="1" kern="100" dirty="0">
                          <a:solidFill>
                            <a:schemeClr val="lt1"/>
                          </a:solidFill>
                          <a:effectLst/>
                          <a:latin typeface="微软雅黑" panose="020B0503020204020204" pitchFamily="34" charset="-122"/>
                          <a:ea typeface="微软雅黑" panose="020B0503020204020204" pitchFamily="34" charset="-122"/>
                          <a:cs typeface="Times New Roman"/>
                        </a:rPr>
                        <a:t>教学做创实训体系建设</a:t>
                      </a:r>
                    </a:p>
                  </a:txBody>
                  <a:tcPr marL="45837" marR="45837"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just">
                        <a:lnSpc>
                          <a:spcPts val="1700"/>
                        </a:lnSpc>
                        <a:spcAft>
                          <a:spcPts val="0"/>
                        </a:spcAft>
                      </a:pPr>
                      <a:r>
                        <a:rPr lang="zh-CN" altLang="en-US" sz="1600" kern="0" dirty="0" smtClean="0">
                          <a:effectLst/>
                          <a:latin typeface="微软雅黑" panose="020B0503020204020204" pitchFamily="34" charset="-122"/>
                          <a:ea typeface="微软雅黑" panose="020B0503020204020204" pitchFamily="34" charset="-122"/>
                        </a:rPr>
                        <a:t>以就业为导向，精准定位从业能力，将教学与生产劳动、与社会实践、与专业创新相结合。</a:t>
                      </a:r>
                      <a:endParaRPr lang="zh-CN" sz="1600" kern="100" dirty="0">
                        <a:effectLst/>
                        <a:latin typeface="微软雅黑" panose="020B0503020204020204" pitchFamily="34" charset="-122"/>
                        <a:ea typeface="微软雅黑" panose="020B0503020204020204" pitchFamily="34" charset="-122"/>
                        <a:cs typeface="Times New Roman"/>
                      </a:endParaRPr>
                    </a:p>
                  </a:txBody>
                  <a:tcPr marL="45837" marR="45837"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F497D">
                        <a:lumMod val="20000"/>
                        <a:lumOff val="80000"/>
                      </a:srgbClr>
                    </a:solidFill>
                  </a:tcPr>
                </a:tc>
              </a:tr>
              <a:tr h="477800">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marL="0" algn="ctr" defTabSz="914400" rtl="0" eaLnBrk="1" latinLnBrk="0" hangingPunct="1">
                        <a:lnSpc>
                          <a:spcPts val="1700"/>
                        </a:lnSpc>
                        <a:spcAft>
                          <a:spcPts val="0"/>
                        </a:spcAft>
                      </a:pPr>
                      <a:r>
                        <a:rPr lang="zh-CN" sz="1600" b="1" kern="100" dirty="0">
                          <a:solidFill>
                            <a:schemeClr val="lt1"/>
                          </a:solidFill>
                          <a:effectLst/>
                          <a:latin typeface="微软雅黑" panose="020B0503020204020204" pitchFamily="34" charset="-122"/>
                          <a:ea typeface="微软雅黑" panose="020B0503020204020204" pitchFamily="34" charset="-122"/>
                          <a:cs typeface="Times New Roman"/>
                        </a:rPr>
                        <a:t>师资队伍建设</a:t>
                      </a:r>
                    </a:p>
                  </a:txBody>
                  <a:tcPr marL="45837" marR="45837"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just">
                        <a:lnSpc>
                          <a:spcPts val="1700"/>
                        </a:lnSpc>
                        <a:spcAft>
                          <a:spcPts val="0"/>
                        </a:spcAft>
                      </a:pPr>
                      <a:r>
                        <a:rPr lang="zh-CN" altLang="en-US" sz="1600" kern="0" dirty="0" smtClean="0">
                          <a:effectLst/>
                          <a:latin typeface="微软雅黑" panose="020B0503020204020204" pitchFamily="34" charset="-122"/>
                          <a:ea typeface="微软雅黑" panose="020B0503020204020204" pitchFamily="34" charset="-122"/>
                        </a:rPr>
                        <a:t>为高职院校建设一支 “双师型”师资队伍，提升师资队伍水平。</a:t>
                      </a:r>
                      <a:endParaRPr lang="zh-CN" sz="1600" kern="100" dirty="0">
                        <a:effectLst/>
                        <a:latin typeface="微软雅黑" panose="020B0503020204020204" pitchFamily="34" charset="-122"/>
                        <a:ea typeface="微软雅黑" panose="020B0503020204020204" pitchFamily="34" charset="-122"/>
                        <a:cs typeface="Times New Roman"/>
                      </a:endParaRPr>
                    </a:p>
                  </a:txBody>
                  <a:tcPr marL="45837" marR="45837"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lumMod val="20000"/>
                        <a:lumOff val="80000"/>
                      </a:srgbClr>
                    </a:solidFill>
                  </a:tcPr>
                </a:tc>
              </a:tr>
              <a:tr h="705338">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marL="0" algn="ctr" defTabSz="914400" rtl="0" eaLnBrk="1" latinLnBrk="0" hangingPunct="1">
                        <a:lnSpc>
                          <a:spcPts val="1700"/>
                        </a:lnSpc>
                        <a:spcAft>
                          <a:spcPts val="0"/>
                        </a:spcAft>
                      </a:pPr>
                      <a:r>
                        <a:rPr lang="zh-CN" sz="1600" b="1" kern="100" dirty="0">
                          <a:solidFill>
                            <a:schemeClr val="lt1"/>
                          </a:solidFill>
                          <a:effectLst/>
                          <a:latin typeface="微软雅黑" panose="020B0503020204020204" pitchFamily="34" charset="-122"/>
                          <a:ea typeface="微软雅黑" panose="020B0503020204020204" pitchFamily="34" charset="-122"/>
                          <a:cs typeface="Times New Roman"/>
                        </a:rPr>
                        <a:t>创新增值服务</a:t>
                      </a:r>
                    </a:p>
                  </a:txBody>
                  <a:tcPr marL="45837" marR="45837"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just">
                        <a:lnSpc>
                          <a:spcPts val="1700"/>
                        </a:lnSpc>
                        <a:spcAft>
                          <a:spcPts val="0"/>
                        </a:spcAft>
                      </a:pPr>
                      <a:r>
                        <a:rPr lang="zh-CN" altLang="en-US" sz="1600" kern="0" dirty="0" smtClean="0">
                          <a:effectLst/>
                          <a:latin typeface="微软雅黑" panose="020B0503020204020204" pitchFamily="34" charset="-122"/>
                          <a:ea typeface="微软雅黑" panose="020B0503020204020204" pitchFamily="34" charset="-122"/>
                        </a:rPr>
                        <a:t>为高职院校打造技能提升平台、国际交流平台、就业辅导平台、创业孵化平台，提供举办技能大赛、名师讲座、海外留学、就业辅导、创业项目孵化等一系列服务。</a:t>
                      </a:r>
                      <a:endParaRPr lang="zh-CN" sz="1600" kern="100" dirty="0">
                        <a:effectLst/>
                        <a:latin typeface="微软雅黑" panose="020B0503020204020204" pitchFamily="34" charset="-122"/>
                        <a:ea typeface="微软雅黑" panose="020B0503020204020204" pitchFamily="34" charset="-122"/>
                        <a:cs typeface="Times New Roman"/>
                      </a:endParaRPr>
                    </a:p>
                  </a:txBody>
                  <a:tcPr marL="45837" marR="45837"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F497D">
                        <a:lumMod val="20000"/>
                        <a:lumOff val="80000"/>
                      </a:srgbClr>
                    </a:solidFill>
                  </a:tcPr>
                </a:tc>
              </a:tr>
            </a:tbl>
          </a:graphicData>
        </a:graphic>
      </p:graphicFrame>
      <p:sp>
        <p:nvSpPr>
          <p:cNvPr id="12" name="矩形 11"/>
          <p:cNvSpPr/>
          <p:nvPr/>
        </p:nvSpPr>
        <p:spPr>
          <a:xfrm>
            <a:off x="-268137" y="648736"/>
            <a:ext cx="2807056" cy="533869"/>
          </a:xfrm>
          <a:prstGeom prst="rect">
            <a:avLst/>
          </a:prstGeom>
        </p:spPr>
        <p:txBody>
          <a:bodyPr wrap="square" lIns="117226" tIns="58613" rIns="117226" bIns="58613">
            <a:spAutoFit/>
          </a:bodyPr>
          <a:lstStyle/>
          <a:p>
            <a:pPr indent="455879">
              <a:lnSpc>
                <a:spcPct val="150000"/>
              </a:lnSpc>
            </a:pPr>
            <a:r>
              <a:rPr lang="en-US" altLang="zh-CN" b="1" dirty="0" smtClean="0">
                <a:solidFill>
                  <a:srgbClr val="C00000"/>
                </a:solidFill>
                <a:latin typeface="微软雅黑" pitchFamily="34" charset="-122"/>
                <a:ea typeface="微软雅黑" pitchFamily="34" charset="-122"/>
              </a:rPr>
              <a:t>2. </a:t>
            </a:r>
            <a:r>
              <a:rPr lang="zh-CN" altLang="en-US" b="1" dirty="0" smtClean="0">
                <a:solidFill>
                  <a:srgbClr val="C00000"/>
                </a:solidFill>
                <a:latin typeface="微软雅黑" pitchFamily="34" charset="-122"/>
                <a:ea typeface="微软雅黑" pitchFamily="34" charset="-122"/>
              </a:rPr>
              <a:t>特色专业建设内容</a:t>
            </a:r>
            <a:endParaRPr lang="zh-CN" altLang="en-US" b="1" dirty="0">
              <a:solidFill>
                <a:srgbClr val="C00000"/>
              </a:solidFill>
              <a:latin typeface="微软雅黑" pitchFamily="34" charset="-122"/>
              <a:ea typeface="微软雅黑" pitchFamily="34" charset="-122"/>
            </a:endParaRPr>
          </a:p>
        </p:txBody>
      </p:sp>
      <p:sp>
        <p:nvSpPr>
          <p:cNvPr id="13"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21</a:t>
            </a:r>
            <a:endParaRPr lang="zh-CN" altLang="en-US" sz="1600" b="1" dirty="0">
              <a:solidFill>
                <a:prstClr val="white"/>
              </a:solidFill>
            </a:endParaRPr>
          </a:p>
        </p:txBody>
      </p:sp>
    </p:spTree>
    <p:extLst>
      <p:ext uri="{BB962C8B-B14F-4D97-AF65-F5344CB8AC3E}">
        <p14:creationId xmlns:p14="http://schemas.microsoft.com/office/powerpoint/2010/main" val="5943899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7854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304637" y="628653"/>
            <a:ext cx="2761925" cy="533869"/>
          </a:xfrm>
          <a:prstGeom prst="rect">
            <a:avLst/>
          </a:prstGeom>
        </p:spPr>
        <p:txBody>
          <a:bodyPr wrap="square" lIns="117226" tIns="58613" rIns="117226" bIns="58613">
            <a:spAutoFit/>
          </a:bodyPr>
          <a:lstStyle/>
          <a:p>
            <a:pPr indent="455879">
              <a:lnSpc>
                <a:spcPct val="150000"/>
              </a:lnSpc>
            </a:pPr>
            <a:r>
              <a:rPr lang="en-US" altLang="zh-CN" b="1" dirty="0" smtClean="0">
                <a:solidFill>
                  <a:srgbClr val="C00000"/>
                </a:solidFill>
                <a:latin typeface="微软雅黑" pitchFamily="34" charset="-122"/>
                <a:ea typeface="微软雅黑" pitchFamily="34" charset="-122"/>
              </a:rPr>
              <a:t>3. </a:t>
            </a:r>
            <a:r>
              <a:rPr lang="zh-CN" altLang="en-US" b="1" dirty="0" smtClean="0">
                <a:solidFill>
                  <a:srgbClr val="C00000"/>
                </a:solidFill>
                <a:latin typeface="微软雅黑" pitchFamily="34" charset="-122"/>
                <a:ea typeface="微软雅黑" pitchFamily="34" charset="-122"/>
              </a:rPr>
              <a:t>课程</a:t>
            </a:r>
            <a:r>
              <a:rPr lang="zh-CN" altLang="en-US" b="1" dirty="0">
                <a:solidFill>
                  <a:srgbClr val="C00000"/>
                </a:solidFill>
                <a:latin typeface="微软雅黑" pitchFamily="34" charset="-122"/>
                <a:ea typeface="微软雅黑" pitchFamily="34" charset="-122"/>
              </a:rPr>
              <a:t>体系</a:t>
            </a:r>
            <a:r>
              <a:rPr lang="zh-CN" altLang="en-US" b="1" dirty="0" smtClean="0">
                <a:solidFill>
                  <a:srgbClr val="C00000"/>
                </a:solidFill>
                <a:latin typeface="微软雅黑" pitchFamily="34" charset="-122"/>
                <a:ea typeface="微软雅黑" pitchFamily="34" charset="-122"/>
              </a:rPr>
              <a:t>创新</a:t>
            </a:r>
            <a:endParaRPr lang="zh-CN" altLang="en-US" b="1" dirty="0">
              <a:solidFill>
                <a:srgbClr val="C00000"/>
              </a:solidFill>
              <a:latin typeface="微软雅黑" pitchFamily="34" charset="-122"/>
              <a:ea typeface="微软雅黑" pitchFamily="34" charset="-122"/>
            </a:endParaRPr>
          </a:p>
        </p:txBody>
      </p:sp>
      <p:grpSp>
        <p:nvGrpSpPr>
          <p:cNvPr id="10" name="组合 9"/>
          <p:cNvGrpSpPr/>
          <p:nvPr/>
        </p:nvGrpSpPr>
        <p:grpSpPr>
          <a:xfrm>
            <a:off x="370073" y="2134963"/>
            <a:ext cx="11183752" cy="4098812"/>
            <a:chOff x="124406" y="2219265"/>
            <a:chExt cx="11183752" cy="4098812"/>
          </a:xfrm>
        </p:grpSpPr>
        <p:grpSp>
          <p:nvGrpSpPr>
            <p:cNvPr id="11" name="组合 10"/>
            <p:cNvGrpSpPr/>
            <p:nvPr/>
          </p:nvGrpSpPr>
          <p:grpSpPr>
            <a:xfrm>
              <a:off x="1391477" y="2219265"/>
              <a:ext cx="9916680" cy="559282"/>
              <a:chOff x="755576" y="1383320"/>
              <a:chExt cx="7437510" cy="466068"/>
            </a:xfrm>
            <a:solidFill>
              <a:schemeClr val="accent1"/>
            </a:solidFill>
          </p:grpSpPr>
          <p:sp>
            <p:nvSpPr>
              <p:cNvPr id="49" name="MH_SubTitle_1"/>
              <p:cNvSpPr/>
              <p:nvPr>
                <p:custDataLst>
                  <p:tags r:id="rId1"/>
                </p:custDataLst>
              </p:nvPr>
            </p:nvSpPr>
            <p:spPr>
              <a:xfrm>
                <a:off x="755576" y="1383320"/>
                <a:ext cx="2140167" cy="466068"/>
              </a:xfrm>
              <a:custGeom>
                <a:avLst/>
                <a:gdLst>
                  <a:gd name="connsiteX0" fmla="*/ 0 w 1674206"/>
                  <a:gd name="connsiteY0" fmla="*/ 0 h 775493"/>
                  <a:gd name="connsiteX1" fmla="*/ 1240155 w 1674206"/>
                  <a:gd name="connsiteY1" fmla="*/ 0 h 775493"/>
                  <a:gd name="connsiteX2" fmla="*/ 1674206 w 1674206"/>
                  <a:gd name="connsiteY2" fmla="*/ 387747 h 775493"/>
                  <a:gd name="connsiteX3" fmla="*/ 1240155 w 1674206"/>
                  <a:gd name="connsiteY3" fmla="*/ 775493 h 775493"/>
                  <a:gd name="connsiteX4" fmla="*/ 0 w 1674206"/>
                  <a:gd name="connsiteY4" fmla="*/ 775493 h 775493"/>
                  <a:gd name="connsiteX5" fmla="*/ 434051 w 1674206"/>
                  <a:gd name="connsiteY5" fmla="*/ 387747 h 775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206" h="775493">
                    <a:moveTo>
                      <a:pt x="0" y="0"/>
                    </a:moveTo>
                    <a:lnTo>
                      <a:pt x="1240155" y="0"/>
                    </a:lnTo>
                    <a:lnTo>
                      <a:pt x="1674206" y="387747"/>
                    </a:lnTo>
                    <a:lnTo>
                      <a:pt x="1240155" y="775493"/>
                    </a:lnTo>
                    <a:lnTo>
                      <a:pt x="0" y="775493"/>
                    </a:lnTo>
                    <a:lnTo>
                      <a:pt x="434051" y="387747"/>
                    </a:lnTo>
                    <a:close/>
                  </a:path>
                </a:pathLst>
              </a:custGeom>
              <a:grpFill/>
              <a:ln w="12700" cap="flat" cmpd="sng" algn="ctr">
                <a:noFill/>
                <a:prstDash val="solid"/>
                <a:miter lim="800000"/>
              </a:ln>
              <a:effectLst/>
            </p:spPr>
            <p:txBody>
              <a:bodyPr lIns="540000" tIns="0" rIns="252000" bIns="0" anchor="ctr">
                <a:noAutofit/>
              </a:bodyPr>
              <a:lstStyle/>
              <a:p>
                <a:pPr algn="ctr">
                  <a:defRPr/>
                </a:pPr>
                <a:r>
                  <a:rPr lang="zh-CN" altLang="en-US" sz="15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课程结构和教学</a:t>
                </a:r>
                <a:endParaRPr lang="en-US" altLang="zh-CN" sz="15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a:p>
                <a:pPr algn="ctr">
                  <a:defRPr/>
                </a:pPr>
                <a:r>
                  <a:rPr lang="zh-CN" altLang="en-US" sz="15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内容优化</a:t>
                </a:r>
              </a:p>
            </p:txBody>
          </p:sp>
          <p:sp>
            <p:nvSpPr>
              <p:cNvPr id="50" name="MH_SubTitle_2"/>
              <p:cNvSpPr/>
              <p:nvPr>
                <p:custDataLst>
                  <p:tags r:id="rId2"/>
                </p:custDataLst>
              </p:nvPr>
            </p:nvSpPr>
            <p:spPr>
              <a:xfrm>
                <a:off x="2522497" y="1383320"/>
                <a:ext cx="2138456" cy="466068"/>
              </a:xfrm>
              <a:custGeom>
                <a:avLst/>
                <a:gdLst>
                  <a:gd name="connsiteX0" fmla="*/ 0 w 1674206"/>
                  <a:gd name="connsiteY0" fmla="*/ 0 h 775493"/>
                  <a:gd name="connsiteX1" fmla="*/ 1240155 w 1674206"/>
                  <a:gd name="connsiteY1" fmla="*/ 0 h 775493"/>
                  <a:gd name="connsiteX2" fmla="*/ 1674206 w 1674206"/>
                  <a:gd name="connsiteY2" fmla="*/ 387747 h 775493"/>
                  <a:gd name="connsiteX3" fmla="*/ 1240155 w 1674206"/>
                  <a:gd name="connsiteY3" fmla="*/ 775493 h 775493"/>
                  <a:gd name="connsiteX4" fmla="*/ 0 w 1674206"/>
                  <a:gd name="connsiteY4" fmla="*/ 775493 h 775493"/>
                  <a:gd name="connsiteX5" fmla="*/ 434051 w 1674206"/>
                  <a:gd name="connsiteY5" fmla="*/ 387747 h 775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206" h="775493">
                    <a:moveTo>
                      <a:pt x="0" y="0"/>
                    </a:moveTo>
                    <a:lnTo>
                      <a:pt x="1240155" y="0"/>
                    </a:lnTo>
                    <a:lnTo>
                      <a:pt x="1674206" y="387747"/>
                    </a:lnTo>
                    <a:lnTo>
                      <a:pt x="1240155" y="775493"/>
                    </a:lnTo>
                    <a:lnTo>
                      <a:pt x="0" y="775493"/>
                    </a:lnTo>
                    <a:lnTo>
                      <a:pt x="434051" y="387747"/>
                    </a:lnTo>
                    <a:close/>
                  </a:path>
                </a:pathLst>
              </a:custGeom>
              <a:grpFill/>
              <a:ln w="12700" cap="flat" cmpd="sng" algn="ctr">
                <a:noFill/>
                <a:prstDash val="solid"/>
                <a:miter lim="800000"/>
              </a:ln>
              <a:effectLst/>
            </p:spPr>
            <p:txBody>
              <a:bodyPr lIns="540000" tIns="0" rIns="252000" bIns="0" anchor="ctr">
                <a:normAutofit/>
              </a:bodyPr>
              <a:lstStyle/>
              <a:p>
                <a:pPr algn="ctr">
                  <a:defRPr/>
                </a:pPr>
                <a:r>
                  <a:rPr lang="zh-CN" altLang="en-US" sz="15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专业教学资源开发</a:t>
                </a:r>
              </a:p>
            </p:txBody>
          </p:sp>
          <p:sp>
            <p:nvSpPr>
              <p:cNvPr id="51" name="MH_SubTitle_3"/>
              <p:cNvSpPr/>
              <p:nvPr>
                <p:custDataLst>
                  <p:tags r:id="rId3"/>
                </p:custDataLst>
              </p:nvPr>
            </p:nvSpPr>
            <p:spPr>
              <a:xfrm>
                <a:off x="4287709" y="1383320"/>
                <a:ext cx="2138455" cy="466068"/>
              </a:xfrm>
              <a:custGeom>
                <a:avLst/>
                <a:gdLst>
                  <a:gd name="connsiteX0" fmla="*/ 0 w 1674206"/>
                  <a:gd name="connsiteY0" fmla="*/ 0 h 775493"/>
                  <a:gd name="connsiteX1" fmla="*/ 1240155 w 1674206"/>
                  <a:gd name="connsiteY1" fmla="*/ 0 h 775493"/>
                  <a:gd name="connsiteX2" fmla="*/ 1674206 w 1674206"/>
                  <a:gd name="connsiteY2" fmla="*/ 387747 h 775493"/>
                  <a:gd name="connsiteX3" fmla="*/ 1240155 w 1674206"/>
                  <a:gd name="connsiteY3" fmla="*/ 775493 h 775493"/>
                  <a:gd name="connsiteX4" fmla="*/ 0 w 1674206"/>
                  <a:gd name="connsiteY4" fmla="*/ 775493 h 775493"/>
                  <a:gd name="connsiteX5" fmla="*/ 434051 w 1674206"/>
                  <a:gd name="connsiteY5" fmla="*/ 387747 h 775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206" h="775493">
                    <a:moveTo>
                      <a:pt x="0" y="0"/>
                    </a:moveTo>
                    <a:lnTo>
                      <a:pt x="1240155" y="0"/>
                    </a:lnTo>
                    <a:lnTo>
                      <a:pt x="1674206" y="387747"/>
                    </a:lnTo>
                    <a:lnTo>
                      <a:pt x="1240155" y="775493"/>
                    </a:lnTo>
                    <a:lnTo>
                      <a:pt x="0" y="775493"/>
                    </a:lnTo>
                    <a:lnTo>
                      <a:pt x="434051" y="387747"/>
                    </a:lnTo>
                    <a:close/>
                  </a:path>
                </a:pathLst>
              </a:custGeom>
              <a:grpFill/>
              <a:ln w="12700" cap="flat" cmpd="sng" algn="ctr">
                <a:noFill/>
                <a:prstDash val="solid"/>
                <a:miter lim="800000"/>
              </a:ln>
              <a:effectLst/>
            </p:spPr>
            <p:txBody>
              <a:bodyPr lIns="540000" tIns="0" rIns="252000" bIns="0" anchor="ctr">
                <a:normAutofit/>
              </a:bodyPr>
              <a:lstStyle/>
              <a:p>
                <a:pPr algn="ctr">
                  <a:defRPr/>
                </a:pPr>
                <a:r>
                  <a:rPr lang="zh-CN" altLang="en-US" sz="15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教学模式改革</a:t>
                </a:r>
              </a:p>
            </p:txBody>
          </p:sp>
          <p:sp>
            <p:nvSpPr>
              <p:cNvPr id="52" name="MH_SubTitle_4"/>
              <p:cNvSpPr/>
              <p:nvPr>
                <p:custDataLst>
                  <p:tags r:id="rId4"/>
                </p:custDataLst>
              </p:nvPr>
            </p:nvSpPr>
            <p:spPr>
              <a:xfrm>
                <a:off x="6052919" y="1383320"/>
                <a:ext cx="2140167" cy="466068"/>
              </a:xfrm>
              <a:custGeom>
                <a:avLst/>
                <a:gdLst>
                  <a:gd name="connsiteX0" fmla="*/ 0 w 1674206"/>
                  <a:gd name="connsiteY0" fmla="*/ 0 h 775493"/>
                  <a:gd name="connsiteX1" fmla="*/ 1240155 w 1674206"/>
                  <a:gd name="connsiteY1" fmla="*/ 0 h 775493"/>
                  <a:gd name="connsiteX2" fmla="*/ 1674206 w 1674206"/>
                  <a:gd name="connsiteY2" fmla="*/ 387747 h 775493"/>
                  <a:gd name="connsiteX3" fmla="*/ 1240155 w 1674206"/>
                  <a:gd name="connsiteY3" fmla="*/ 775493 h 775493"/>
                  <a:gd name="connsiteX4" fmla="*/ 0 w 1674206"/>
                  <a:gd name="connsiteY4" fmla="*/ 775493 h 775493"/>
                  <a:gd name="connsiteX5" fmla="*/ 434051 w 1674206"/>
                  <a:gd name="connsiteY5" fmla="*/ 387747 h 775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206" h="775493">
                    <a:moveTo>
                      <a:pt x="0" y="0"/>
                    </a:moveTo>
                    <a:lnTo>
                      <a:pt x="1240155" y="0"/>
                    </a:lnTo>
                    <a:lnTo>
                      <a:pt x="1674206" y="387747"/>
                    </a:lnTo>
                    <a:lnTo>
                      <a:pt x="1240155" y="775493"/>
                    </a:lnTo>
                    <a:lnTo>
                      <a:pt x="0" y="775493"/>
                    </a:lnTo>
                    <a:lnTo>
                      <a:pt x="434051" y="387747"/>
                    </a:lnTo>
                    <a:close/>
                  </a:path>
                </a:pathLst>
              </a:custGeom>
              <a:grpFill/>
              <a:ln w="12700" cap="flat" cmpd="sng" algn="ctr">
                <a:noFill/>
                <a:prstDash val="solid"/>
                <a:miter lim="800000"/>
              </a:ln>
              <a:effectLst/>
            </p:spPr>
            <p:txBody>
              <a:bodyPr lIns="540000" tIns="0" rIns="252000" bIns="0" anchor="ctr">
                <a:noAutofit/>
              </a:bodyPr>
              <a:lstStyle/>
              <a:p>
                <a:pPr algn="ctr">
                  <a:defRPr/>
                </a:pPr>
                <a:r>
                  <a:rPr lang="zh-CN" altLang="en-US" sz="15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教学方法和教学</a:t>
                </a:r>
                <a:endParaRPr lang="en-US" altLang="zh-CN" sz="15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a:p>
                <a:pPr algn="ctr">
                  <a:defRPr/>
                </a:pPr>
                <a:r>
                  <a:rPr lang="zh-CN" altLang="en-US" sz="15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手段创新</a:t>
                </a:r>
              </a:p>
            </p:txBody>
          </p:sp>
        </p:grpSp>
        <p:pic>
          <p:nvPicPr>
            <p:cNvPr id="12" name="Picture 2"/>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4406" y="2996952"/>
              <a:ext cx="5976582" cy="2758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3" name="组合 12"/>
            <p:cNvGrpSpPr/>
            <p:nvPr/>
          </p:nvGrpSpPr>
          <p:grpSpPr>
            <a:xfrm>
              <a:off x="6203847" y="3073010"/>
              <a:ext cx="5104311" cy="3245067"/>
              <a:chOff x="2028998" y="552182"/>
              <a:chExt cx="6047968" cy="5207285"/>
            </a:xfrm>
          </p:grpSpPr>
          <p:grpSp>
            <p:nvGrpSpPr>
              <p:cNvPr id="14" name="Group 18"/>
              <p:cNvGrpSpPr>
                <a:grpSpLocks/>
              </p:cNvGrpSpPr>
              <p:nvPr/>
            </p:nvGrpSpPr>
            <p:grpSpPr bwMode="auto">
              <a:xfrm>
                <a:off x="5485008" y="4056079"/>
                <a:ext cx="1579563" cy="1703388"/>
                <a:chOff x="3105" y="2853"/>
                <a:chExt cx="995" cy="1073"/>
              </a:xfrm>
            </p:grpSpPr>
            <p:sp>
              <p:nvSpPr>
                <p:cNvPr id="47" name="Text Box 22"/>
                <p:cNvSpPr txBox="1">
                  <a:spLocks noChangeArrowheads="1"/>
                </p:cNvSpPr>
                <p:nvPr/>
              </p:nvSpPr>
              <p:spPr bwMode="gray">
                <a:xfrm>
                  <a:off x="3120" y="2853"/>
                  <a:ext cx="864" cy="1073"/>
                </a:xfrm>
                <a:prstGeom prst="rect">
                  <a:avLst/>
                </a:prstGeom>
                <a:noFill/>
                <a:ln w="9525">
                  <a:noFill/>
                  <a:miter lim="800000"/>
                  <a:headEnd/>
                  <a:tailEnd/>
                </a:ln>
                <a:effectLst/>
              </p:spPr>
              <p:txBody>
                <a:bodyPr>
                  <a:spAutoFit/>
                </a:bodyPr>
                <a:lstStyle/>
                <a:p>
                  <a:pPr algn="ctr" eaLnBrk="0" hangingPunct="0">
                    <a:defRPr/>
                  </a:pPr>
                  <a:r>
                    <a:rPr lang="zh-CN" altLang="en-US" sz="2100" dirty="0">
                      <a:solidFill>
                        <a:srgbClr val="FFFFFF"/>
                      </a:solidFill>
                      <a:latin typeface="微软雅黑" panose="020B0503020204020204" pitchFamily="34" charset="-122"/>
                      <a:ea typeface="微软雅黑" panose="020B0503020204020204" pitchFamily="34" charset="-122"/>
                    </a:rPr>
                    <a:t>在校生就意愿调研</a:t>
                  </a:r>
                  <a:endParaRPr lang="en-US" altLang="zh-CN" sz="2100" dirty="0">
                    <a:solidFill>
                      <a:srgbClr val="FFFFFF"/>
                    </a:solidFill>
                    <a:latin typeface="微软雅黑" panose="020B0503020204020204" pitchFamily="34" charset="-122"/>
                    <a:ea typeface="微软雅黑" panose="020B0503020204020204" pitchFamily="34" charset="-122"/>
                  </a:endParaRPr>
                </a:p>
              </p:txBody>
            </p:sp>
            <p:sp>
              <p:nvSpPr>
                <p:cNvPr id="48" name="Oval 23"/>
                <p:cNvSpPr>
                  <a:spLocks noChangeArrowheads="1"/>
                </p:cNvSpPr>
                <p:nvPr/>
              </p:nvSpPr>
              <p:spPr bwMode="auto">
                <a:xfrm>
                  <a:off x="3105" y="3504"/>
                  <a:ext cx="995" cy="276"/>
                </a:xfrm>
                <a:prstGeom prst="ellipse">
                  <a:avLst/>
                </a:prstGeom>
                <a:gradFill rotWithShape="1">
                  <a:gsLst>
                    <a:gs pos="0">
                      <a:schemeClr val="bg2"/>
                    </a:gs>
                    <a:gs pos="100000">
                      <a:schemeClr val="bg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a:p>
              </p:txBody>
            </p:sp>
          </p:grpSp>
          <p:grpSp>
            <p:nvGrpSpPr>
              <p:cNvPr id="15" name="Group 2"/>
              <p:cNvGrpSpPr>
                <a:grpSpLocks/>
              </p:cNvGrpSpPr>
              <p:nvPr/>
            </p:nvGrpSpPr>
            <p:grpSpPr bwMode="auto">
              <a:xfrm>
                <a:off x="4470672" y="2703413"/>
                <a:ext cx="1306276" cy="1230382"/>
                <a:chOff x="0" y="0"/>
                <a:chExt cx="862" cy="931"/>
              </a:xfrm>
            </p:grpSpPr>
            <p:sp>
              <p:nvSpPr>
                <p:cNvPr id="45" name="Oval 3"/>
                <p:cNvSpPr>
                  <a:spLocks noChangeArrowheads="1"/>
                </p:cNvSpPr>
                <p:nvPr/>
              </p:nvSpPr>
              <p:spPr bwMode="auto">
                <a:xfrm>
                  <a:off x="0" y="0"/>
                  <a:ext cx="862" cy="589"/>
                </a:xfrm>
                <a:prstGeom prst="ellipse">
                  <a:avLst/>
                </a:prstGeom>
                <a:solidFill>
                  <a:srgbClr val="99CC00">
                    <a:alpha val="29999"/>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endParaRPr lang="zh-CN" altLang="zh-CN" sz="3100">
                    <a:latin typeface="华文新魏" pitchFamily="2" charset="-122"/>
                    <a:ea typeface="华文新魏" pitchFamily="2" charset="-122"/>
                  </a:endParaRPr>
                </a:p>
              </p:txBody>
            </p:sp>
            <p:sp>
              <p:nvSpPr>
                <p:cNvPr id="46" name="Text Box 4"/>
                <p:cNvSpPr txBox="1">
                  <a:spLocks noChangeArrowheads="1"/>
                </p:cNvSpPr>
                <p:nvPr/>
              </p:nvSpPr>
              <p:spPr bwMode="auto">
                <a:xfrm>
                  <a:off x="45" y="483"/>
                  <a:ext cx="771"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zh-CN" altLang="zh-CN" dirty="0">
                      <a:solidFill>
                        <a:srgbClr val="FF0000"/>
                      </a:solidFill>
                      <a:latin typeface="微软雅黑" panose="020B0503020204020204" pitchFamily="34" charset="-122"/>
                      <a:ea typeface="微软雅黑" panose="020B0503020204020204" pitchFamily="34" charset="-122"/>
                    </a:rPr>
                    <a:t>核心化</a:t>
                  </a:r>
                </a:p>
              </p:txBody>
            </p:sp>
          </p:grpSp>
          <p:grpSp>
            <p:nvGrpSpPr>
              <p:cNvPr id="16" name="Group 6"/>
              <p:cNvGrpSpPr>
                <a:grpSpLocks/>
              </p:cNvGrpSpPr>
              <p:nvPr/>
            </p:nvGrpSpPr>
            <p:grpSpPr bwMode="auto">
              <a:xfrm>
                <a:off x="2028998" y="1534483"/>
                <a:ext cx="6047968" cy="3166752"/>
                <a:chOff x="0" y="0"/>
                <a:chExt cx="2631" cy="2258"/>
              </a:xfrm>
            </p:grpSpPr>
            <p:sp>
              <p:nvSpPr>
                <p:cNvPr id="36" name="Freeform 17"/>
                <p:cNvSpPr>
                  <a:spLocks/>
                </p:cNvSpPr>
                <p:nvPr/>
              </p:nvSpPr>
              <p:spPr bwMode="auto">
                <a:xfrm>
                  <a:off x="1318" y="0"/>
                  <a:ext cx="1313" cy="1359"/>
                </a:xfrm>
                <a:custGeom>
                  <a:avLst/>
                  <a:gdLst>
                    <a:gd name="T0" fmla="*/ 0 w 1627"/>
                    <a:gd name="T1" fmla="*/ 0 h 1584"/>
                    <a:gd name="T2" fmla="*/ 363 w 1627"/>
                    <a:gd name="T3" fmla="*/ 433 h 1584"/>
                    <a:gd name="T4" fmla="*/ 330 w 1627"/>
                    <a:gd name="T5" fmla="*/ 438 h 1584"/>
                    <a:gd name="T6" fmla="*/ 329 w 1627"/>
                    <a:gd name="T7" fmla="*/ 447 h 1584"/>
                    <a:gd name="T8" fmla="*/ 331 w 1627"/>
                    <a:gd name="T9" fmla="*/ 459 h 1584"/>
                    <a:gd name="T10" fmla="*/ 333 w 1627"/>
                    <a:gd name="T11" fmla="*/ 474 h 1584"/>
                    <a:gd name="T12" fmla="*/ 335 w 1627"/>
                    <a:gd name="T13" fmla="*/ 486 h 1584"/>
                    <a:gd name="T14" fmla="*/ 334 w 1627"/>
                    <a:gd name="T15" fmla="*/ 500 h 1584"/>
                    <a:gd name="T16" fmla="*/ 331 w 1627"/>
                    <a:gd name="T17" fmla="*/ 513 h 1584"/>
                    <a:gd name="T18" fmla="*/ 326 w 1627"/>
                    <a:gd name="T19" fmla="*/ 523 h 1584"/>
                    <a:gd name="T20" fmla="*/ 319 w 1627"/>
                    <a:gd name="T21" fmla="*/ 532 h 1584"/>
                    <a:gd name="T22" fmla="*/ 312 w 1627"/>
                    <a:gd name="T23" fmla="*/ 538 h 1584"/>
                    <a:gd name="T24" fmla="*/ 301 w 1627"/>
                    <a:gd name="T25" fmla="*/ 541 h 1584"/>
                    <a:gd name="T26" fmla="*/ 291 w 1627"/>
                    <a:gd name="T27" fmla="*/ 541 h 1584"/>
                    <a:gd name="T28" fmla="*/ 283 w 1627"/>
                    <a:gd name="T29" fmla="*/ 541 h 1584"/>
                    <a:gd name="T30" fmla="*/ 276 w 1627"/>
                    <a:gd name="T31" fmla="*/ 536 h 1584"/>
                    <a:gd name="T32" fmla="*/ 268 w 1627"/>
                    <a:gd name="T33" fmla="*/ 529 h 1584"/>
                    <a:gd name="T34" fmla="*/ 263 w 1627"/>
                    <a:gd name="T35" fmla="*/ 520 h 1584"/>
                    <a:gd name="T36" fmla="*/ 257 w 1627"/>
                    <a:gd name="T37" fmla="*/ 510 h 1584"/>
                    <a:gd name="T38" fmla="*/ 255 w 1627"/>
                    <a:gd name="T39" fmla="*/ 492 h 1584"/>
                    <a:gd name="T40" fmla="*/ 256 w 1627"/>
                    <a:gd name="T41" fmla="*/ 478 h 1584"/>
                    <a:gd name="T42" fmla="*/ 258 w 1627"/>
                    <a:gd name="T43" fmla="*/ 462 h 1584"/>
                    <a:gd name="T44" fmla="*/ 261 w 1627"/>
                    <a:gd name="T45" fmla="*/ 447 h 1584"/>
                    <a:gd name="T46" fmla="*/ 260 w 1627"/>
                    <a:gd name="T47" fmla="*/ 439 h 1584"/>
                    <a:gd name="T48" fmla="*/ 199 w 1627"/>
                    <a:gd name="T49" fmla="*/ 436 h 1584"/>
                    <a:gd name="T50" fmla="*/ 199 w 1627"/>
                    <a:gd name="T51" fmla="*/ 410 h 1584"/>
                    <a:gd name="T52" fmla="*/ 198 w 1627"/>
                    <a:gd name="T53" fmla="*/ 394 h 1584"/>
                    <a:gd name="T54" fmla="*/ 196 w 1627"/>
                    <a:gd name="T55" fmla="*/ 384 h 1584"/>
                    <a:gd name="T56" fmla="*/ 190 w 1627"/>
                    <a:gd name="T57" fmla="*/ 376 h 1584"/>
                    <a:gd name="T58" fmla="*/ 184 w 1627"/>
                    <a:gd name="T59" fmla="*/ 370 h 1584"/>
                    <a:gd name="T60" fmla="*/ 175 w 1627"/>
                    <a:gd name="T61" fmla="*/ 368 h 1584"/>
                    <a:gd name="T62" fmla="*/ 163 w 1627"/>
                    <a:gd name="T63" fmla="*/ 369 h 1584"/>
                    <a:gd name="T64" fmla="*/ 151 w 1627"/>
                    <a:gd name="T65" fmla="*/ 371 h 1584"/>
                    <a:gd name="T66" fmla="*/ 140 w 1627"/>
                    <a:gd name="T67" fmla="*/ 371 h 1584"/>
                    <a:gd name="T68" fmla="*/ 127 w 1627"/>
                    <a:gd name="T69" fmla="*/ 367 h 1584"/>
                    <a:gd name="T70" fmla="*/ 118 w 1627"/>
                    <a:gd name="T71" fmla="*/ 359 h 1584"/>
                    <a:gd name="T72" fmla="*/ 113 w 1627"/>
                    <a:gd name="T73" fmla="*/ 348 h 1584"/>
                    <a:gd name="T74" fmla="*/ 111 w 1627"/>
                    <a:gd name="T75" fmla="*/ 333 h 1584"/>
                    <a:gd name="T76" fmla="*/ 111 w 1627"/>
                    <a:gd name="T77" fmla="*/ 316 h 1584"/>
                    <a:gd name="T78" fmla="*/ 110 w 1627"/>
                    <a:gd name="T79" fmla="*/ 300 h 1584"/>
                    <a:gd name="T80" fmla="*/ 107 w 1627"/>
                    <a:gd name="T81" fmla="*/ 291 h 1584"/>
                    <a:gd name="T82" fmla="*/ 103 w 1627"/>
                    <a:gd name="T83" fmla="*/ 284 h 1584"/>
                    <a:gd name="T84" fmla="*/ 94 w 1627"/>
                    <a:gd name="T85" fmla="*/ 278 h 1584"/>
                    <a:gd name="T86" fmla="*/ 82 w 1627"/>
                    <a:gd name="T87" fmla="*/ 273 h 1584"/>
                    <a:gd name="T88" fmla="*/ 69 w 1627"/>
                    <a:gd name="T89" fmla="*/ 269 h 1584"/>
                    <a:gd name="T90" fmla="*/ 60 w 1627"/>
                    <a:gd name="T91" fmla="*/ 265 h 1584"/>
                    <a:gd name="T92" fmla="*/ 52 w 1627"/>
                    <a:gd name="T93" fmla="*/ 257 h 1584"/>
                    <a:gd name="T94" fmla="*/ 45 w 1627"/>
                    <a:gd name="T95" fmla="*/ 247 h 1584"/>
                    <a:gd name="T96" fmla="*/ 40 w 1627"/>
                    <a:gd name="T97" fmla="*/ 234 h 1584"/>
                    <a:gd name="T98" fmla="*/ 40 w 1627"/>
                    <a:gd name="T99" fmla="*/ 220 h 1584"/>
                    <a:gd name="T100" fmla="*/ 42 w 1627"/>
                    <a:gd name="T101" fmla="*/ 206 h 1584"/>
                    <a:gd name="T102" fmla="*/ 45 w 1627"/>
                    <a:gd name="T103" fmla="*/ 189 h 1584"/>
                    <a:gd name="T104" fmla="*/ 46 w 1627"/>
                    <a:gd name="T105" fmla="*/ 172 h 1584"/>
                    <a:gd name="T106" fmla="*/ 45 w 1627"/>
                    <a:gd name="T107" fmla="*/ 155 h 1584"/>
                    <a:gd name="T108" fmla="*/ 40 w 1627"/>
                    <a:gd name="T109" fmla="*/ 140 h 1584"/>
                    <a:gd name="T110" fmla="*/ 36 w 1627"/>
                    <a:gd name="T111" fmla="*/ 131 h 1584"/>
                    <a:gd name="T112" fmla="*/ 29 w 1627"/>
                    <a:gd name="T113" fmla="*/ 123 h 1584"/>
                    <a:gd name="T114" fmla="*/ 23 w 1627"/>
                    <a:gd name="T115" fmla="*/ 117 h 1584"/>
                    <a:gd name="T116" fmla="*/ 15 w 1627"/>
                    <a:gd name="T117" fmla="*/ 113 h 1584"/>
                    <a:gd name="T118" fmla="*/ 5 w 1627"/>
                    <a:gd name="T119" fmla="*/ 112 h 15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627"/>
                    <a:gd name="T181" fmla="*/ 0 h 1584"/>
                    <a:gd name="T182" fmla="*/ 1627 w 1627"/>
                    <a:gd name="T183" fmla="*/ 1584 h 158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627" h="1584">
                      <a:moveTo>
                        <a:pt x="0" y="330"/>
                      </a:moveTo>
                      <a:lnTo>
                        <a:pt x="0" y="0"/>
                      </a:lnTo>
                      <a:lnTo>
                        <a:pt x="1626" y="0"/>
                      </a:lnTo>
                      <a:lnTo>
                        <a:pt x="1627" y="1265"/>
                      </a:lnTo>
                      <a:lnTo>
                        <a:pt x="1486" y="1265"/>
                      </a:lnTo>
                      <a:lnTo>
                        <a:pt x="1480" y="1276"/>
                      </a:lnTo>
                      <a:lnTo>
                        <a:pt x="1476" y="1291"/>
                      </a:lnTo>
                      <a:lnTo>
                        <a:pt x="1476" y="1304"/>
                      </a:lnTo>
                      <a:lnTo>
                        <a:pt x="1478" y="1320"/>
                      </a:lnTo>
                      <a:lnTo>
                        <a:pt x="1483" y="1339"/>
                      </a:lnTo>
                      <a:lnTo>
                        <a:pt x="1489" y="1365"/>
                      </a:lnTo>
                      <a:lnTo>
                        <a:pt x="1494" y="1382"/>
                      </a:lnTo>
                      <a:lnTo>
                        <a:pt x="1499" y="1403"/>
                      </a:lnTo>
                      <a:lnTo>
                        <a:pt x="1502" y="1423"/>
                      </a:lnTo>
                      <a:lnTo>
                        <a:pt x="1502" y="1442"/>
                      </a:lnTo>
                      <a:lnTo>
                        <a:pt x="1499" y="1461"/>
                      </a:lnTo>
                      <a:lnTo>
                        <a:pt x="1494" y="1481"/>
                      </a:lnTo>
                      <a:lnTo>
                        <a:pt x="1487" y="1499"/>
                      </a:lnTo>
                      <a:lnTo>
                        <a:pt x="1476" y="1513"/>
                      </a:lnTo>
                      <a:lnTo>
                        <a:pt x="1461" y="1530"/>
                      </a:lnTo>
                      <a:lnTo>
                        <a:pt x="1445" y="1543"/>
                      </a:lnTo>
                      <a:lnTo>
                        <a:pt x="1431" y="1555"/>
                      </a:lnTo>
                      <a:lnTo>
                        <a:pt x="1414" y="1565"/>
                      </a:lnTo>
                      <a:lnTo>
                        <a:pt x="1394" y="1572"/>
                      </a:lnTo>
                      <a:lnTo>
                        <a:pt x="1370" y="1579"/>
                      </a:lnTo>
                      <a:lnTo>
                        <a:pt x="1348" y="1582"/>
                      </a:lnTo>
                      <a:lnTo>
                        <a:pt x="1328" y="1584"/>
                      </a:lnTo>
                      <a:lnTo>
                        <a:pt x="1307" y="1584"/>
                      </a:lnTo>
                      <a:lnTo>
                        <a:pt x="1287" y="1582"/>
                      </a:lnTo>
                      <a:lnTo>
                        <a:pt x="1271" y="1579"/>
                      </a:lnTo>
                      <a:lnTo>
                        <a:pt x="1253" y="1574"/>
                      </a:lnTo>
                      <a:lnTo>
                        <a:pt x="1235" y="1568"/>
                      </a:lnTo>
                      <a:lnTo>
                        <a:pt x="1221" y="1560"/>
                      </a:lnTo>
                      <a:lnTo>
                        <a:pt x="1205" y="1548"/>
                      </a:lnTo>
                      <a:lnTo>
                        <a:pt x="1191" y="1534"/>
                      </a:lnTo>
                      <a:lnTo>
                        <a:pt x="1177" y="1519"/>
                      </a:lnTo>
                      <a:lnTo>
                        <a:pt x="1164" y="1503"/>
                      </a:lnTo>
                      <a:lnTo>
                        <a:pt x="1154" y="1486"/>
                      </a:lnTo>
                      <a:lnTo>
                        <a:pt x="1147" y="1465"/>
                      </a:lnTo>
                      <a:lnTo>
                        <a:pt x="1142" y="1441"/>
                      </a:lnTo>
                      <a:lnTo>
                        <a:pt x="1142" y="1418"/>
                      </a:lnTo>
                      <a:lnTo>
                        <a:pt x="1147" y="1396"/>
                      </a:lnTo>
                      <a:lnTo>
                        <a:pt x="1153" y="1373"/>
                      </a:lnTo>
                      <a:lnTo>
                        <a:pt x="1159" y="1351"/>
                      </a:lnTo>
                      <a:lnTo>
                        <a:pt x="1166" y="1325"/>
                      </a:lnTo>
                      <a:lnTo>
                        <a:pt x="1168" y="1306"/>
                      </a:lnTo>
                      <a:lnTo>
                        <a:pt x="1168" y="1294"/>
                      </a:lnTo>
                      <a:lnTo>
                        <a:pt x="1167" y="1284"/>
                      </a:lnTo>
                      <a:lnTo>
                        <a:pt x="1163" y="1273"/>
                      </a:lnTo>
                      <a:lnTo>
                        <a:pt x="892" y="1273"/>
                      </a:lnTo>
                      <a:lnTo>
                        <a:pt x="896" y="1225"/>
                      </a:lnTo>
                      <a:lnTo>
                        <a:pt x="895" y="1198"/>
                      </a:lnTo>
                      <a:lnTo>
                        <a:pt x="892" y="1173"/>
                      </a:lnTo>
                      <a:lnTo>
                        <a:pt x="889" y="1149"/>
                      </a:lnTo>
                      <a:lnTo>
                        <a:pt x="885" y="1133"/>
                      </a:lnTo>
                      <a:lnTo>
                        <a:pt x="878" y="1119"/>
                      </a:lnTo>
                      <a:lnTo>
                        <a:pt x="869" y="1106"/>
                      </a:lnTo>
                      <a:lnTo>
                        <a:pt x="855" y="1095"/>
                      </a:lnTo>
                      <a:lnTo>
                        <a:pt x="839" y="1085"/>
                      </a:lnTo>
                      <a:lnTo>
                        <a:pt x="824" y="1080"/>
                      </a:lnTo>
                      <a:lnTo>
                        <a:pt x="810" y="1077"/>
                      </a:lnTo>
                      <a:lnTo>
                        <a:pt x="786" y="1075"/>
                      </a:lnTo>
                      <a:lnTo>
                        <a:pt x="758" y="1075"/>
                      </a:lnTo>
                      <a:lnTo>
                        <a:pt x="731" y="1078"/>
                      </a:lnTo>
                      <a:lnTo>
                        <a:pt x="701" y="1080"/>
                      </a:lnTo>
                      <a:lnTo>
                        <a:pt x="679" y="1082"/>
                      </a:lnTo>
                      <a:lnTo>
                        <a:pt x="649" y="1084"/>
                      </a:lnTo>
                      <a:lnTo>
                        <a:pt x="625" y="1082"/>
                      </a:lnTo>
                      <a:lnTo>
                        <a:pt x="604" y="1080"/>
                      </a:lnTo>
                      <a:lnTo>
                        <a:pt x="571" y="1073"/>
                      </a:lnTo>
                      <a:lnTo>
                        <a:pt x="550" y="1063"/>
                      </a:lnTo>
                      <a:lnTo>
                        <a:pt x="530" y="1049"/>
                      </a:lnTo>
                      <a:lnTo>
                        <a:pt x="518" y="1033"/>
                      </a:lnTo>
                      <a:lnTo>
                        <a:pt x="506" y="1016"/>
                      </a:lnTo>
                      <a:lnTo>
                        <a:pt x="498" y="995"/>
                      </a:lnTo>
                      <a:lnTo>
                        <a:pt x="496" y="972"/>
                      </a:lnTo>
                      <a:lnTo>
                        <a:pt x="496" y="944"/>
                      </a:lnTo>
                      <a:lnTo>
                        <a:pt x="498" y="923"/>
                      </a:lnTo>
                      <a:lnTo>
                        <a:pt x="496" y="902"/>
                      </a:lnTo>
                      <a:lnTo>
                        <a:pt x="491" y="878"/>
                      </a:lnTo>
                      <a:lnTo>
                        <a:pt x="487" y="864"/>
                      </a:lnTo>
                      <a:lnTo>
                        <a:pt x="480" y="849"/>
                      </a:lnTo>
                      <a:lnTo>
                        <a:pt x="471" y="840"/>
                      </a:lnTo>
                      <a:lnTo>
                        <a:pt x="463" y="831"/>
                      </a:lnTo>
                      <a:lnTo>
                        <a:pt x="444" y="823"/>
                      </a:lnTo>
                      <a:lnTo>
                        <a:pt x="423" y="813"/>
                      </a:lnTo>
                      <a:lnTo>
                        <a:pt x="399" y="806"/>
                      </a:lnTo>
                      <a:lnTo>
                        <a:pt x="371" y="799"/>
                      </a:lnTo>
                      <a:lnTo>
                        <a:pt x="343" y="793"/>
                      </a:lnTo>
                      <a:lnTo>
                        <a:pt x="313" y="789"/>
                      </a:lnTo>
                      <a:lnTo>
                        <a:pt x="292" y="782"/>
                      </a:lnTo>
                      <a:lnTo>
                        <a:pt x="269" y="775"/>
                      </a:lnTo>
                      <a:lnTo>
                        <a:pt x="247" y="766"/>
                      </a:lnTo>
                      <a:lnTo>
                        <a:pt x="231" y="753"/>
                      </a:lnTo>
                      <a:lnTo>
                        <a:pt x="213" y="738"/>
                      </a:lnTo>
                      <a:lnTo>
                        <a:pt x="200" y="724"/>
                      </a:lnTo>
                      <a:lnTo>
                        <a:pt x="189" y="707"/>
                      </a:lnTo>
                      <a:lnTo>
                        <a:pt x="180" y="687"/>
                      </a:lnTo>
                      <a:lnTo>
                        <a:pt x="177" y="666"/>
                      </a:lnTo>
                      <a:lnTo>
                        <a:pt x="177" y="646"/>
                      </a:lnTo>
                      <a:lnTo>
                        <a:pt x="182" y="628"/>
                      </a:lnTo>
                      <a:lnTo>
                        <a:pt x="189" y="601"/>
                      </a:lnTo>
                      <a:lnTo>
                        <a:pt x="196" y="574"/>
                      </a:lnTo>
                      <a:lnTo>
                        <a:pt x="199" y="550"/>
                      </a:lnTo>
                      <a:lnTo>
                        <a:pt x="204" y="526"/>
                      </a:lnTo>
                      <a:lnTo>
                        <a:pt x="207" y="502"/>
                      </a:lnTo>
                      <a:lnTo>
                        <a:pt x="204" y="477"/>
                      </a:lnTo>
                      <a:lnTo>
                        <a:pt x="199" y="454"/>
                      </a:lnTo>
                      <a:lnTo>
                        <a:pt x="190" y="432"/>
                      </a:lnTo>
                      <a:lnTo>
                        <a:pt x="179" y="410"/>
                      </a:lnTo>
                      <a:lnTo>
                        <a:pt x="166" y="393"/>
                      </a:lnTo>
                      <a:lnTo>
                        <a:pt x="159" y="384"/>
                      </a:lnTo>
                      <a:lnTo>
                        <a:pt x="146" y="371"/>
                      </a:lnTo>
                      <a:lnTo>
                        <a:pt x="134" y="360"/>
                      </a:lnTo>
                      <a:lnTo>
                        <a:pt x="121" y="351"/>
                      </a:lnTo>
                      <a:lnTo>
                        <a:pt x="104" y="343"/>
                      </a:lnTo>
                      <a:lnTo>
                        <a:pt x="87" y="337"/>
                      </a:lnTo>
                      <a:lnTo>
                        <a:pt x="66" y="331"/>
                      </a:lnTo>
                      <a:lnTo>
                        <a:pt x="42" y="330"/>
                      </a:lnTo>
                      <a:lnTo>
                        <a:pt x="21" y="330"/>
                      </a:lnTo>
                      <a:lnTo>
                        <a:pt x="0" y="330"/>
                      </a:lnTo>
                      <a:close/>
                    </a:path>
                  </a:pathLst>
                </a:custGeom>
                <a:solidFill>
                  <a:srgbClr val="FFCC99"/>
                </a:solidFill>
                <a:ln w="17526" cmpd="sng">
                  <a:solidFill>
                    <a:schemeClr val="tx1"/>
                  </a:solidFill>
                  <a:bevel/>
                  <a:headEnd/>
                  <a:tailEnd/>
                </a:ln>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endParaRPr lang="zh-CN" altLang="zh-CN" sz="3100">
                    <a:latin typeface="华文新魏" pitchFamily="2" charset="-122"/>
                    <a:ea typeface="华文新魏" pitchFamily="2" charset="-122"/>
                  </a:endParaRPr>
                </a:p>
              </p:txBody>
            </p:sp>
            <p:sp>
              <p:nvSpPr>
                <p:cNvPr id="37" name="Freeform 18"/>
                <p:cNvSpPr>
                  <a:spLocks/>
                </p:cNvSpPr>
                <p:nvPr/>
              </p:nvSpPr>
              <p:spPr bwMode="auto">
                <a:xfrm>
                  <a:off x="1313" y="1084"/>
                  <a:ext cx="1318" cy="1138"/>
                </a:xfrm>
                <a:custGeom>
                  <a:avLst/>
                  <a:gdLst>
                    <a:gd name="T0" fmla="*/ 0 w 1634"/>
                    <a:gd name="T1" fmla="*/ 453 h 1327"/>
                    <a:gd name="T2" fmla="*/ 362 w 1634"/>
                    <a:gd name="T3" fmla="*/ 0 h 1327"/>
                    <a:gd name="T4" fmla="*/ 329 w 1634"/>
                    <a:gd name="T5" fmla="*/ 9 h 1327"/>
                    <a:gd name="T6" fmla="*/ 330 w 1634"/>
                    <a:gd name="T7" fmla="*/ 24 h 1327"/>
                    <a:gd name="T8" fmla="*/ 334 w 1634"/>
                    <a:gd name="T9" fmla="*/ 44 h 1327"/>
                    <a:gd name="T10" fmla="*/ 335 w 1634"/>
                    <a:gd name="T11" fmla="*/ 59 h 1327"/>
                    <a:gd name="T12" fmla="*/ 332 w 1634"/>
                    <a:gd name="T13" fmla="*/ 77 h 1327"/>
                    <a:gd name="T14" fmla="*/ 324 w 1634"/>
                    <a:gd name="T15" fmla="*/ 91 h 1327"/>
                    <a:gd name="T16" fmla="*/ 315 w 1634"/>
                    <a:gd name="T17" fmla="*/ 102 h 1327"/>
                    <a:gd name="T18" fmla="*/ 304 w 1634"/>
                    <a:gd name="T19" fmla="*/ 108 h 1327"/>
                    <a:gd name="T20" fmla="*/ 288 w 1634"/>
                    <a:gd name="T21" fmla="*/ 107 h 1327"/>
                    <a:gd name="T22" fmla="*/ 277 w 1634"/>
                    <a:gd name="T23" fmla="*/ 104 h 1327"/>
                    <a:gd name="T24" fmla="*/ 266 w 1634"/>
                    <a:gd name="T25" fmla="*/ 93 h 1327"/>
                    <a:gd name="T26" fmla="*/ 259 w 1634"/>
                    <a:gd name="T27" fmla="*/ 77 h 1327"/>
                    <a:gd name="T28" fmla="*/ 257 w 1634"/>
                    <a:gd name="T29" fmla="*/ 63 h 1327"/>
                    <a:gd name="T30" fmla="*/ 257 w 1634"/>
                    <a:gd name="T31" fmla="*/ 46 h 1327"/>
                    <a:gd name="T32" fmla="*/ 259 w 1634"/>
                    <a:gd name="T33" fmla="*/ 33 h 1327"/>
                    <a:gd name="T34" fmla="*/ 261 w 1634"/>
                    <a:gd name="T35" fmla="*/ 16 h 1327"/>
                    <a:gd name="T36" fmla="*/ 261 w 1634"/>
                    <a:gd name="T37" fmla="*/ 3 h 1327"/>
                    <a:gd name="T38" fmla="*/ 200 w 1634"/>
                    <a:gd name="T39" fmla="*/ 18 h 1327"/>
                    <a:gd name="T40" fmla="*/ 200 w 1634"/>
                    <a:gd name="T41" fmla="*/ 38 h 1327"/>
                    <a:gd name="T42" fmla="*/ 198 w 1634"/>
                    <a:gd name="T43" fmla="*/ 55 h 1327"/>
                    <a:gd name="T44" fmla="*/ 196 w 1634"/>
                    <a:gd name="T45" fmla="*/ 69 h 1327"/>
                    <a:gd name="T46" fmla="*/ 190 w 1634"/>
                    <a:gd name="T47" fmla="*/ 80 h 1327"/>
                    <a:gd name="T48" fmla="*/ 183 w 1634"/>
                    <a:gd name="T49" fmla="*/ 85 h 1327"/>
                    <a:gd name="T50" fmla="*/ 174 w 1634"/>
                    <a:gd name="T51" fmla="*/ 85 h 1327"/>
                    <a:gd name="T52" fmla="*/ 164 w 1634"/>
                    <a:gd name="T53" fmla="*/ 85 h 1327"/>
                    <a:gd name="T54" fmla="*/ 154 w 1634"/>
                    <a:gd name="T55" fmla="*/ 84 h 1327"/>
                    <a:gd name="T56" fmla="*/ 143 w 1634"/>
                    <a:gd name="T57" fmla="*/ 82 h 1327"/>
                    <a:gd name="T58" fmla="*/ 132 w 1634"/>
                    <a:gd name="T59" fmla="*/ 85 h 1327"/>
                    <a:gd name="T60" fmla="*/ 123 w 1634"/>
                    <a:gd name="T61" fmla="*/ 90 h 1327"/>
                    <a:gd name="T62" fmla="*/ 115 w 1634"/>
                    <a:gd name="T63" fmla="*/ 100 h 1327"/>
                    <a:gd name="T64" fmla="*/ 111 w 1634"/>
                    <a:gd name="T65" fmla="*/ 113 h 1327"/>
                    <a:gd name="T66" fmla="*/ 111 w 1634"/>
                    <a:gd name="T67" fmla="*/ 127 h 1327"/>
                    <a:gd name="T68" fmla="*/ 111 w 1634"/>
                    <a:gd name="T69" fmla="*/ 144 h 1327"/>
                    <a:gd name="T70" fmla="*/ 109 w 1634"/>
                    <a:gd name="T71" fmla="*/ 158 h 1327"/>
                    <a:gd name="T72" fmla="*/ 105 w 1634"/>
                    <a:gd name="T73" fmla="*/ 167 h 1327"/>
                    <a:gd name="T74" fmla="*/ 96 w 1634"/>
                    <a:gd name="T75" fmla="*/ 174 h 1327"/>
                    <a:gd name="T76" fmla="*/ 86 w 1634"/>
                    <a:gd name="T77" fmla="*/ 178 h 1327"/>
                    <a:gd name="T78" fmla="*/ 74 w 1634"/>
                    <a:gd name="T79" fmla="*/ 184 h 1327"/>
                    <a:gd name="T80" fmla="*/ 64 w 1634"/>
                    <a:gd name="T81" fmla="*/ 187 h 1327"/>
                    <a:gd name="T82" fmla="*/ 56 w 1634"/>
                    <a:gd name="T83" fmla="*/ 192 h 1327"/>
                    <a:gd name="T84" fmla="*/ 48 w 1634"/>
                    <a:gd name="T85" fmla="*/ 200 h 1327"/>
                    <a:gd name="T86" fmla="*/ 43 w 1634"/>
                    <a:gd name="T87" fmla="*/ 211 h 1327"/>
                    <a:gd name="T88" fmla="*/ 40 w 1634"/>
                    <a:gd name="T89" fmla="*/ 226 h 1327"/>
                    <a:gd name="T90" fmla="*/ 42 w 1634"/>
                    <a:gd name="T91" fmla="*/ 241 h 1327"/>
                    <a:gd name="T92" fmla="*/ 45 w 1634"/>
                    <a:gd name="T93" fmla="*/ 261 h 1327"/>
                    <a:gd name="T94" fmla="*/ 47 w 1634"/>
                    <a:gd name="T95" fmla="*/ 277 h 1327"/>
                    <a:gd name="T96" fmla="*/ 45 w 1634"/>
                    <a:gd name="T97" fmla="*/ 294 h 1327"/>
                    <a:gd name="T98" fmla="*/ 43 w 1634"/>
                    <a:gd name="T99" fmla="*/ 307 h 1327"/>
                    <a:gd name="T100" fmla="*/ 39 w 1634"/>
                    <a:gd name="T101" fmla="*/ 322 h 1327"/>
                    <a:gd name="T102" fmla="*/ 31 w 1634"/>
                    <a:gd name="T103" fmla="*/ 338 h 1327"/>
                    <a:gd name="T104" fmla="*/ 23 w 1634"/>
                    <a:gd name="T105" fmla="*/ 348 h 1327"/>
                    <a:gd name="T106" fmla="*/ 16 w 1634"/>
                    <a:gd name="T107" fmla="*/ 354 h 1327"/>
                    <a:gd name="T108" fmla="*/ 5 w 1634"/>
                    <a:gd name="T109" fmla="*/ 358 h 132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634"/>
                    <a:gd name="T166" fmla="*/ 0 h 1327"/>
                    <a:gd name="T167" fmla="*/ 1634 w 1634"/>
                    <a:gd name="T168" fmla="*/ 1327 h 132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634" h="1327">
                      <a:moveTo>
                        <a:pt x="0" y="1049"/>
                      </a:moveTo>
                      <a:lnTo>
                        <a:pt x="0" y="1327"/>
                      </a:lnTo>
                      <a:lnTo>
                        <a:pt x="1634" y="1327"/>
                      </a:lnTo>
                      <a:lnTo>
                        <a:pt x="1633" y="0"/>
                      </a:lnTo>
                      <a:lnTo>
                        <a:pt x="1487" y="0"/>
                      </a:lnTo>
                      <a:lnTo>
                        <a:pt x="1480" y="26"/>
                      </a:lnTo>
                      <a:lnTo>
                        <a:pt x="1480" y="44"/>
                      </a:lnTo>
                      <a:lnTo>
                        <a:pt x="1485" y="69"/>
                      </a:lnTo>
                      <a:lnTo>
                        <a:pt x="1493" y="96"/>
                      </a:lnTo>
                      <a:lnTo>
                        <a:pt x="1501" y="129"/>
                      </a:lnTo>
                      <a:lnTo>
                        <a:pt x="1506" y="154"/>
                      </a:lnTo>
                      <a:lnTo>
                        <a:pt x="1506" y="177"/>
                      </a:lnTo>
                      <a:lnTo>
                        <a:pt x="1503" y="202"/>
                      </a:lnTo>
                      <a:lnTo>
                        <a:pt x="1496" y="226"/>
                      </a:lnTo>
                      <a:lnTo>
                        <a:pt x="1480" y="249"/>
                      </a:lnTo>
                      <a:lnTo>
                        <a:pt x="1462" y="268"/>
                      </a:lnTo>
                      <a:lnTo>
                        <a:pt x="1442" y="287"/>
                      </a:lnTo>
                      <a:lnTo>
                        <a:pt x="1420" y="299"/>
                      </a:lnTo>
                      <a:lnTo>
                        <a:pt x="1393" y="309"/>
                      </a:lnTo>
                      <a:lnTo>
                        <a:pt x="1369" y="315"/>
                      </a:lnTo>
                      <a:lnTo>
                        <a:pt x="1335" y="316"/>
                      </a:lnTo>
                      <a:lnTo>
                        <a:pt x="1295" y="314"/>
                      </a:lnTo>
                      <a:lnTo>
                        <a:pt x="1270" y="309"/>
                      </a:lnTo>
                      <a:lnTo>
                        <a:pt x="1247" y="304"/>
                      </a:lnTo>
                      <a:lnTo>
                        <a:pt x="1226" y="291"/>
                      </a:lnTo>
                      <a:lnTo>
                        <a:pt x="1199" y="270"/>
                      </a:lnTo>
                      <a:lnTo>
                        <a:pt x="1182" y="250"/>
                      </a:lnTo>
                      <a:lnTo>
                        <a:pt x="1167" y="229"/>
                      </a:lnTo>
                      <a:lnTo>
                        <a:pt x="1158" y="206"/>
                      </a:lnTo>
                      <a:lnTo>
                        <a:pt x="1153" y="185"/>
                      </a:lnTo>
                      <a:lnTo>
                        <a:pt x="1153" y="161"/>
                      </a:lnTo>
                      <a:lnTo>
                        <a:pt x="1156" y="137"/>
                      </a:lnTo>
                      <a:lnTo>
                        <a:pt x="1161" y="115"/>
                      </a:lnTo>
                      <a:lnTo>
                        <a:pt x="1167" y="93"/>
                      </a:lnTo>
                      <a:lnTo>
                        <a:pt x="1174" y="71"/>
                      </a:lnTo>
                      <a:lnTo>
                        <a:pt x="1178" y="48"/>
                      </a:lnTo>
                      <a:lnTo>
                        <a:pt x="1178" y="28"/>
                      </a:lnTo>
                      <a:lnTo>
                        <a:pt x="1173" y="6"/>
                      </a:lnTo>
                      <a:lnTo>
                        <a:pt x="899" y="6"/>
                      </a:lnTo>
                      <a:lnTo>
                        <a:pt x="902" y="52"/>
                      </a:lnTo>
                      <a:lnTo>
                        <a:pt x="899" y="85"/>
                      </a:lnTo>
                      <a:lnTo>
                        <a:pt x="897" y="112"/>
                      </a:lnTo>
                      <a:lnTo>
                        <a:pt x="897" y="136"/>
                      </a:lnTo>
                      <a:lnTo>
                        <a:pt x="894" y="161"/>
                      </a:lnTo>
                      <a:lnTo>
                        <a:pt x="889" y="187"/>
                      </a:lnTo>
                      <a:lnTo>
                        <a:pt x="882" y="203"/>
                      </a:lnTo>
                      <a:lnTo>
                        <a:pt x="872" y="219"/>
                      </a:lnTo>
                      <a:lnTo>
                        <a:pt x="858" y="232"/>
                      </a:lnTo>
                      <a:lnTo>
                        <a:pt x="842" y="242"/>
                      </a:lnTo>
                      <a:lnTo>
                        <a:pt x="824" y="247"/>
                      </a:lnTo>
                      <a:lnTo>
                        <a:pt x="804" y="250"/>
                      </a:lnTo>
                      <a:lnTo>
                        <a:pt x="786" y="251"/>
                      </a:lnTo>
                      <a:lnTo>
                        <a:pt x="762" y="251"/>
                      </a:lnTo>
                      <a:lnTo>
                        <a:pt x="739" y="249"/>
                      </a:lnTo>
                      <a:lnTo>
                        <a:pt x="721" y="247"/>
                      </a:lnTo>
                      <a:lnTo>
                        <a:pt x="697" y="246"/>
                      </a:lnTo>
                      <a:lnTo>
                        <a:pt x="671" y="243"/>
                      </a:lnTo>
                      <a:lnTo>
                        <a:pt x="643" y="243"/>
                      </a:lnTo>
                      <a:lnTo>
                        <a:pt x="619" y="246"/>
                      </a:lnTo>
                      <a:lnTo>
                        <a:pt x="595" y="249"/>
                      </a:lnTo>
                      <a:lnTo>
                        <a:pt x="570" y="256"/>
                      </a:lnTo>
                      <a:lnTo>
                        <a:pt x="551" y="266"/>
                      </a:lnTo>
                      <a:lnTo>
                        <a:pt x="532" y="278"/>
                      </a:lnTo>
                      <a:lnTo>
                        <a:pt x="519" y="295"/>
                      </a:lnTo>
                      <a:lnTo>
                        <a:pt x="506" y="314"/>
                      </a:lnTo>
                      <a:lnTo>
                        <a:pt x="501" y="332"/>
                      </a:lnTo>
                      <a:lnTo>
                        <a:pt x="498" y="353"/>
                      </a:lnTo>
                      <a:lnTo>
                        <a:pt x="501" y="374"/>
                      </a:lnTo>
                      <a:lnTo>
                        <a:pt x="502" y="397"/>
                      </a:lnTo>
                      <a:lnTo>
                        <a:pt x="501" y="421"/>
                      </a:lnTo>
                      <a:lnTo>
                        <a:pt x="496" y="439"/>
                      </a:lnTo>
                      <a:lnTo>
                        <a:pt x="491" y="459"/>
                      </a:lnTo>
                      <a:lnTo>
                        <a:pt x="482" y="477"/>
                      </a:lnTo>
                      <a:lnTo>
                        <a:pt x="471" y="490"/>
                      </a:lnTo>
                      <a:lnTo>
                        <a:pt x="453" y="503"/>
                      </a:lnTo>
                      <a:lnTo>
                        <a:pt x="430" y="511"/>
                      </a:lnTo>
                      <a:lnTo>
                        <a:pt x="407" y="518"/>
                      </a:lnTo>
                      <a:lnTo>
                        <a:pt x="386" y="524"/>
                      </a:lnTo>
                      <a:lnTo>
                        <a:pt x="364" y="530"/>
                      </a:lnTo>
                      <a:lnTo>
                        <a:pt x="334" y="535"/>
                      </a:lnTo>
                      <a:lnTo>
                        <a:pt x="311" y="540"/>
                      </a:lnTo>
                      <a:lnTo>
                        <a:pt x="287" y="547"/>
                      </a:lnTo>
                      <a:lnTo>
                        <a:pt x="268" y="554"/>
                      </a:lnTo>
                      <a:lnTo>
                        <a:pt x="248" y="562"/>
                      </a:lnTo>
                      <a:lnTo>
                        <a:pt x="232" y="573"/>
                      </a:lnTo>
                      <a:lnTo>
                        <a:pt x="218" y="585"/>
                      </a:lnTo>
                      <a:lnTo>
                        <a:pt x="203" y="603"/>
                      </a:lnTo>
                      <a:lnTo>
                        <a:pt x="193" y="620"/>
                      </a:lnTo>
                      <a:lnTo>
                        <a:pt x="184" y="640"/>
                      </a:lnTo>
                      <a:lnTo>
                        <a:pt x="180" y="664"/>
                      </a:lnTo>
                      <a:lnTo>
                        <a:pt x="183" y="686"/>
                      </a:lnTo>
                      <a:lnTo>
                        <a:pt x="186" y="709"/>
                      </a:lnTo>
                      <a:lnTo>
                        <a:pt x="193" y="736"/>
                      </a:lnTo>
                      <a:lnTo>
                        <a:pt x="200" y="765"/>
                      </a:lnTo>
                      <a:lnTo>
                        <a:pt x="206" y="792"/>
                      </a:lnTo>
                      <a:lnTo>
                        <a:pt x="208" y="813"/>
                      </a:lnTo>
                      <a:lnTo>
                        <a:pt x="208" y="833"/>
                      </a:lnTo>
                      <a:lnTo>
                        <a:pt x="206" y="860"/>
                      </a:lnTo>
                      <a:lnTo>
                        <a:pt x="199" y="883"/>
                      </a:lnTo>
                      <a:lnTo>
                        <a:pt x="193" y="902"/>
                      </a:lnTo>
                      <a:lnTo>
                        <a:pt x="184" y="921"/>
                      </a:lnTo>
                      <a:lnTo>
                        <a:pt x="173" y="945"/>
                      </a:lnTo>
                      <a:lnTo>
                        <a:pt x="158" y="972"/>
                      </a:lnTo>
                      <a:lnTo>
                        <a:pt x="141" y="991"/>
                      </a:lnTo>
                      <a:lnTo>
                        <a:pt x="124" y="1007"/>
                      </a:lnTo>
                      <a:lnTo>
                        <a:pt x="108" y="1021"/>
                      </a:lnTo>
                      <a:lnTo>
                        <a:pt x="91" y="1032"/>
                      </a:lnTo>
                      <a:lnTo>
                        <a:pt x="74" y="1039"/>
                      </a:lnTo>
                      <a:lnTo>
                        <a:pt x="50" y="1045"/>
                      </a:lnTo>
                      <a:lnTo>
                        <a:pt x="23" y="1049"/>
                      </a:lnTo>
                      <a:lnTo>
                        <a:pt x="0" y="1049"/>
                      </a:lnTo>
                      <a:close/>
                    </a:path>
                  </a:pathLst>
                </a:custGeom>
                <a:solidFill>
                  <a:srgbClr val="FF99CC"/>
                </a:solidFill>
                <a:ln w="17526" cmpd="sng">
                  <a:solidFill>
                    <a:schemeClr val="tx1"/>
                  </a:solidFill>
                  <a:bevel/>
                  <a:headEnd/>
                  <a:tailEnd/>
                </a:ln>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endParaRPr lang="zh-CN" altLang="zh-CN" sz="3100">
                    <a:latin typeface="华文新魏" pitchFamily="2" charset="-122"/>
                    <a:ea typeface="华文新魏" pitchFamily="2" charset="-122"/>
                  </a:endParaRPr>
                </a:p>
              </p:txBody>
            </p:sp>
            <p:sp>
              <p:nvSpPr>
                <p:cNvPr id="38" name="Freeform 19"/>
                <p:cNvSpPr>
                  <a:spLocks/>
                </p:cNvSpPr>
                <p:nvPr/>
              </p:nvSpPr>
              <p:spPr bwMode="auto">
                <a:xfrm>
                  <a:off x="0" y="863"/>
                  <a:ext cx="1313" cy="1359"/>
                </a:xfrm>
                <a:custGeom>
                  <a:avLst/>
                  <a:gdLst>
                    <a:gd name="T0" fmla="*/ 361 w 1628"/>
                    <a:gd name="T1" fmla="*/ 541 h 1584"/>
                    <a:gd name="T2" fmla="*/ 0 w 1628"/>
                    <a:gd name="T3" fmla="*/ 109 h 1584"/>
                    <a:gd name="T4" fmla="*/ 32 w 1628"/>
                    <a:gd name="T5" fmla="*/ 106 h 1584"/>
                    <a:gd name="T6" fmla="*/ 34 w 1628"/>
                    <a:gd name="T7" fmla="*/ 96 h 1584"/>
                    <a:gd name="T8" fmla="*/ 32 w 1628"/>
                    <a:gd name="T9" fmla="*/ 83 h 1584"/>
                    <a:gd name="T10" fmla="*/ 29 w 1628"/>
                    <a:gd name="T11" fmla="*/ 69 h 1584"/>
                    <a:gd name="T12" fmla="*/ 28 w 1628"/>
                    <a:gd name="T13" fmla="*/ 55 h 1584"/>
                    <a:gd name="T14" fmla="*/ 28 w 1628"/>
                    <a:gd name="T15" fmla="*/ 42 h 1584"/>
                    <a:gd name="T16" fmla="*/ 31 w 1628"/>
                    <a:gd name="T17" fmla="*/ 28 h 1584"/>
                    <a:gd name="T18" fmla="*/ 36 w 1628"/>
                    <a:gd name="T19" fmla="*/ 18 h 1584"/>
                    <a:gd name="T20" fmla="*/ 43 w 1628"/>
                    <a:gd name="T21" fmla="*/ 9 h 1584"/>
                    <a:gd name="T22" fmla="*/ 52 w 1628"/>
                    <a:gd name="T23" fmla="*/ 3 h 1584"/>
                    <a:gd name="T24" fmla="*/ 62 w 1628"/>
                    <a:gd name="T25" fmla="*/ 2 h 1584"/>
                    <a:gd name="T26" fmla="*/ 71 w 1628"/>
                    <a:gd name="T27" fmla="*/ 0 h 1584"/>
                    <a:gd name="T28" fmla="*/ 79 w 1628"/>
                    <a:gd name="T29" fmla="*/ 3 h 1584"/>
                    <a:gd name="T30" fmla="*/ 87 w 1628"/>
                    <a:gd name="T31" fmla="*/ 6 h 1584"/>
                    <a:gd name="T32" fmla="*/ 94 w 1628"/>
                    <a:gd name="T33" fmla="*/ 13 h 1584"/>
                    <a:gd name="T34" fmla="*/ 99 w 1628"/>
                    <a:gd name="T35" fmla="*/ 22 h 1584"/>
                    <a:gd name="T36" fmla="*/ 105 w 1628"/>
                    <a:gd name="T37" fmla="*/ 33 h 1584"/>
                    <a:gd name="T38" fmla="*/ 107 w 1628"/>
                    <a:gd name="T39" fmla="*/ 49 h 1584"/>
                    <a:gd name="T40" fmla="*/ 106 w 1628"/>
                    <a:gd name="T41" fmla="*/ 64 h 1584"/>
                    <a:gd name="T42" fmla="*/ 104 w 1628"/>
                    <a:gd name="T43" fmla="*/ 81 h 1584"/>
                    <a:gd name="T44" fmla="*/ 102 w 1628"/>
                    <a:gd name="T45" fmla="*/ 96 h 1584"/>
                    <a:gd name="T46" fmla="*/ 102 w 1628"/>
                    <a:gd name="T47" fmla="*/ 102 h 1584"/>
                    <a:gd name="T48" fmla="*/ 163 w 1628"/>
                    <a:gd name="T49" fmla="*/ 106 h 1584"/>
                    <a:gd name="T50" fmla="*/ 161 w 1628"/>
                    <a:gd name="T51" fmla="*/ 136 h 1584"/>
                    <a:gd name="T52" fmla="*/ 162 w 1628"/>
                    <a:gd name="T53" fmla="*/ 153 h 1584"/>
                    <a:gd name="T54" fmla="*/ 163 w 1628"/>
                    <a:gd name="T55" fmla="*/ 169 h 1584"/>
                    <a:gd name="T56" fmla="*/ 167 w 1628"/>
                    <a:gd name="T57" fmla="*/ 179 h 1584"/>
                    <a:gd name="T58" fmla="*/ 174 w 1628"/>
                    <a:gd name="T59" fmla="*/ 188 h 1584"/>
                    <a:gd name="T60" fmla="*/ 183 w 1628"/>
                    <a:gd name="T61" fmla="*/ 191 h 1584"/>
                    <a:gd name="T62" fmla="*/ 191 w 1628"/>
                    <a:gd name="T63" fmla="*/ 191 h 1584"/>
                    <a:gd name="T64" fmla="*/ 201 w 1628"/>
                    <a:gd name="T65" fmla="*/ 189 h 1584"/>
                    <a:gd name="T66" fmla="*/ 213 w 1628"/>
                    <a:gd name="T67" fmla="*/ 189 h 1584"/>
                    <a:gd name="T68" fmla="*/ 223 w 1628"/>
                    <a:gd name="T69" fmla="*/ 189 h 1584"/>
                    <a:gd name="T70" fmla="*/ 235 w 1628"/>
                    <a:gd name="T71" fmla="*/ 194 h 1584"/>
                    <a:gd name="T72" fmla="*/ 243 w 1628"/>
                    <a:gd name="T73" fmla="*/ 201 h 1584"/>
                    <a:gd name="T74" fmla="*/ 248 w 1628"/>
                    <a:gd name="T75" fmla="*/ 212 h 1584"/>
                    <a:gd name="T76" fmla="*/ 251 w 1628"/>
                    <a:gd name="T77" fmla="*/ 226 h 1584"/>
                    <a:gd name="T78" fmla="*/ 250 w 1628"/>
                    <a:gd name="T79" fmla="*/ 242 h 1584"/>
                    <a:gd name="T80" fmla="*/ 251 w 1628"/>
                    <a:gd name="T81" fmla="*/ 257 h 1584"/>
                    <a:gd name="T82" fmla="*/ 254 w 1628"/>
                    <a:gd name="T83" fmla="*/ 269 h 1584"/>
                    <a:gd name="T84" fmla="*/ 261 w 1628"/>
                    <a:gd name="T85" fmla="*/ 277 h 1584"/>
                    <a:gd name="T86" fmla="*/ 271 w 1628"/>
                    <a:gd name="T87" fmla="*/ 282 h 1584"/>
                    <a:gd name="T88" fmla="*/ 281 w 1628"/>
                    <a:gd name="T89" fmla="*/ 287 h 1584"/>
                    <a:gd name="T90" fmla="*/ 291 w 1628"/>
                    <a:gd name="T91" fmla="*/ 290 h 1584"/>
                    <a:gd name="T92" fmla="*/ 302 w 1628"/>
                    <a:gd name="T93" fmla="*/ 295 h 1584"/>
                    <a:gd name="T94" fmla="*/ 310 w 1628"/>
                    <a:gd name="T95" fmla="*/ 302 h 1584"/>
                    <a:gd name="T96" fmla="*/ 316 w 1628"/>
                    <a:gd name="T97" fmla="*/ 312 h 1584"/>
                    <a:gd name="T98" fmla="*/ 321 w 1628"/>
                    <a:gd name="T99" fmla="*/ 323 h 1584"/>
                    <a:gd name="T100" fmla="*/ 321 w 1628"/>
                    <a:gd name="T101" fmla="*/ 341 h 1584"/>
                    <a:gd name="T102" fmla="*/ 318 w 1628"/>
                    <a:gd name="T103" fmla="*/ 358 h 1584"/>
                    <a:gd name="T104" fmla="*/ 315 w 1628"/>
                    <a:gd name="T105" fmla="*/ 376 h 1584"/>
                    <a:gd name="T106" fmla="*/ 315 w 1628"/>
                    <a:gd name="T107" fmla="*/ 391 h 1584"/>
                    <a:gd name="T108" fmla="*/ 316 w 1628"/>
                    <a:gd name="T109" fmla="*/ 407 h 1584"/>
                    <a:gd name="T110" fmla="*/ 321 w 1628"/>
                    <a:gd name="T111" fmla="*/ 419 h 1584"/>
                    <a:gd name="T112" fmla="*/ 327 w 1628"/>
                    <a:gd name="T113" fmla="*/ 432 h 1584"/>
                    <a:gd name="T114" fmla="*/ 336 w 1628"/>
                    <a:gd name="T115" fmla="*/ 441 h 1584"/>
                    <a:gd name="T116" fmla="*/ 345 w 1628"/>
                    <a:gd name="T117" fmla="*/ 445 h 1584"/>
                    <a:gd name="T118" fmla="*/ 355 w 1628"/>
                    <a:gd name="T119" fmla="*/ 447 h 15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628"/>
                    <a:gd name="T181" fmla="*/ 0 h 1584"/>
                    <a:gd name="T182" fmla="*/ 1628 w 1628"/>
                    <a:gd name="T183" fmla="*/ 1584 h 158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628" h="1584">
                      <a:moveTo>
                        <a:pt x="1628" y="1305"/>
                      </a:moveTo>
                      <a:lnTo>
                        <a:pt x="1628" y="1584"/>
                      </a:lnTo>
                      <a:lnTo>
                        <a:pt x="1" y="1584"/>
                      </a:lnTo>
                      <a:lnTo>
                        <a:pt x="0" y="319"/>
                      </a:lnTo>
                      <a:lnTo>
                        <a:pt x="141" y="319"/>
                      </a:lnTo>
                      <a:lnTo>
                        <a:pt x="147" y="308"/>
                      </a:lnTo>
                      <a:lnTo>
                        <a:pt x="151" y="292"/>
                      </a:lnTo>
                      <a:lnTo>
                        <a:pt x="151" y="280"/>
                      </a:lnTo>
                      <a:lnTo>
                        <a:pt x="150" y="264"/>
                      </a:lnTo>
                      <a:lnTo>
                        <a:pt x="144" y="244"/>
                      </a:lnTo>
                      <a:lnTo>
                        <a:pt x="138" y="219"/>
                      </a:lnTo>
                      <a:lnTo>
                        <a:pt x="133" y="202"/>
                      </a:lnTo>
                      <a:lnTo>
                        <a:pt x="127" y="181"/>
                      </a:lnTo>
                      <a:lnTo>
                        <a:pt x="126" y="161"/>
                      </a:lnTo>
                      <a:lnTo>
                        <a:pt x="126" y="141"/>
                      </a:lnTo>
                      <a:lnTo>
                        <a:pt x="127" y="123"/>
                      </a:lnTo>
                      <a:lnTo>
                        <a:pt x="133" y="103"/>
                      </a:lnTo>
                      <a:lnTo>
                        <a:pt x="140" y="85"/>
                      </a:lnTo>
                      <a:lnTo>
                        <a:pt x="151" y="71"/>
                      </a:lnTo>
                      <a:lnTo>
                        <a:pt x="166" y="54"/>
                      </a:lnTo>
                      <a:lnTo>
                        <a:pt x="181" y="41"/>
                      </a:lnTo>
                      <a:lnTo>
                        <a:pt x="196" y="28"/>
                      </a:lnTo>
                      <a:lnTo>
                        <a:pt x="213" y="19"/>
                      </a:lnTo>
                      <a:lnTo>
                        <a:pt x="233" y="10"/>
                      </a:lnTo>
                      <a:lnTo>
                        <a:pt x="255" y="4"/>
                      </a:lnTo>
                      <a:lnTo>
                        <a:pt x="279" y="2"/>
                      </a:lnTo>
                      <a:lnTo>
                        <a:pt x="299" y="0"/>
                      </a:lnTo>
                      <a:lnTo>
                        <a:pt x="320" y="0"/>
                      </a:lnTo>
                      <a:lnTo>
                        <a:pt x="340" y="2"/>
                      </a:lnTo>
                      <a:lnTo>
                        <a:pt x="356" y="4"/>
                      </a:lnTo>
                      <a:lnTo>
                        <a:pt x="374" y="10"/>
                      </a:lnTo>
                      <a:lnTo>
                        <a:pt x="392" y="16"/>
                      </a:lnTo>
                      <a:lnTo>
                        <a:pt x="406" y="24"/>
                      </a:lnTo>
                      <a:lnTo>
                        <a:pt x="422" y="36"/>
                      </a:lnTo>
                      <a:lnTo>
                        <a:pt x="436" y="50"/>
                      </a:lnTo>
                      <a:lnTo>
                        <a:pt x="450" y="65"/>
                      </a:lnTo>
                      <a:lnTo>
                        <a:pt x="463" y="81"/>
                      </a:lnTo>
                      <a:lnTo>
                        <a:pt x="473" y="98"/>
                      </a:lnTo>
                      <a:lnTo>
                        <a:pt x="480" y="119"/>
                      </a:lnTo>
                      <a:lnTo>
                        <a:pt x="485" y="143"/>
                      </a:lnTo>
                      <a:lnTo>
                        <a:pt x="485" y="165"/>
                      </a:lnTo>
                      <a:lnTo>
                        <a:pt x="480" y="188"/>
                      </a:lnTo>
                      <a:lnTo>
                        <a:pt x="474" y="211"/>
                      </a:lnTo>
                      <a:lnTo>
                        <a:pt x="469" y="233"/>
                      </a:lnTo>
                      <a:lnTo>
                        <a:pt x="461" y="259"/>
                      </a:lnTo>
                      <a:lnTo>
                        <a:pt x="457" y="278"/>
                      </a:lnTo>
                      <a:lnTo>
                        <a:pt x="457" y="290"/>
                      </a:lnTo>
                      <a:lnTo>
                        <a:pt x="460" y="300"/>
                      </a:lnTo>
                      <a:lnTo>
                        <a:pt x="464" y="311"/>
                      </a:lnTo>
                      <a:lnTo>
                        <a:pt x="734" y="311"/>
                      </a:lnTo>
                      <a:lnTo>
                        <a:pt x="728" y="363"/>
                      </a:lnTo>
                      <a:lnTo>
                        <a:pt x="727" y="394"/>
                      </a:lnTo>
                      <a:lnTo>
                        <a:pt x="728" y="420"/>
                      </a:lnTo>
                      <a:lnTo>
                        <a:pt x="730" y="444"/>
                      </a:lnTo>
                      <a:lnTo>
                        <a:pt x="733" y="469"/>
                      </a:lnTo>
                      <a:lnTo>
                        <a:pt x="737" y="494"/>
                      </a:lnTo>
                      <a:lnTo>
                        <a:pt x="745" y="511"/>
                      </a:lnTo>
                      <a:lnTo>
                        <a:pt x="755" y="525"/>
                      </a:lnTo>
                      <a:lnTo>
                        <a:pt x="768" y="538"/>
                      </a:lnTo>
                      <a:lnTo>
                        <a:pt x="785" y="548"/>
                      </a:lnTo>
                      <a:lnTo>
                        <a:pt x="803" y="555"/>
                      </a:lnTo>
                      <a:lnTo>
                        <a:pt x="821" y="558"/>
                      </a:lnTo>
                      <a:lnTo>
                        <a:pt x="841" y="559"/>
                      </a:lnTo>
                      <a:lnTo>
                        <a:pt x="864" y="559"/>
                      </a:lnTo>
                      <a:lnTo>
                        <a:pt x="888" y="556"/>
                      </a:lnTo>
                      <a:lnTo>
                        <a:pt x="905" y="555"/>
                      </a:lnTo>
                      <a:lnTo>
                        <a:pt x="930" y="552"/>
                      </a:lnTo>
                      <a:lnTo>
                        <a:pt x="956" y="549"/>
                      </a:lnTo>
                      <a:lnTo>
                        <a:pt x="984" y="549"/>
                      </a:lnTo>
                      <a:lnTo>
                        <a:pt x="1008" y="552"/>
                      </a:lnTo>
                      <a:lnTo>
                        <a:pt x="1032" y="556"/>
                      </a:lnTo>
                      <a:lnTo>
                        <a:pt x="1056" y="565"/>
                      </a:lnTo>
                      <a:lnTo>
                        <a:pt x="1076" y="573"/>
                      </a:lnTo>
                      <a:lnTo>
                        <a:pt x="1095" y="588"/>
                      </a:lnTo>
                      <a:lnTo>
                        <a:pt x="1108" y="603"/>
                      </a:lnTo>
                      <a:lnTo>
                        <a:pt x="1119" y="621"/>
                      </a:lnTo>
                      <a:lnTo>
                        <a:pt x="1126" y="641"/>
                      </a:lnTo>
                      <a:lnTo>
                        <a:pt x="1129" y="661"/>
                      </a:lnTo>
                      <a:lnTo>
                        <a:pt x="1126" y="684"/>
                      </a:lnTo>
                      <a:lnTo>
                        <a:pt x="1125" y="706"/>
                      </a:lnTo>
                      <a:lnTo>
                        <a:pt x="1126" y="729"/>
                      </a:lnTo>
                      <a:lnTo>
                        <a:pt x="1129" y="749"/>
                      </a:lnTo>
                      <a:lnTo>
                        <a:pt x="1136" y="767"/>
                      </a:lnTo>
                      <a:lnTo>
                        <a:pt x="1145" y="785"/>
                      </a:lnTo>
                      <a:lnTo>
                        <a:pt x="1156" y="798"/>
                      </a:lnTo>
                      <a:lnTo>
                        <a:pt x="1173" y="811"/>
                      </a:lnTo>
                      <a:lnTo>
                        <a:pt x="1196" y="819"/>
                      </a:lnTo>
                      <a:lnTo>
                        <a:pt x="1220" y="826"/>
                      </a:lnTo>
                      <a:lnTo>
                        <a:pt x="1239" y="832"/>
                      </a:lnTo>
                      <a:lnTo>
                        <a:pt x="1263" y="837"/>
                      </a:lnTo>
                      <a:lnTo>
                        <a:pt x="1292" y="843"/>
                      </a:lnTo>
                      <a:lnTo>
                        <a:pt x="1316" y="847"/>
                      </a:lnTo>
                      <a:lnTo>
                        <a:pt x="1340" y="854"/>
                      </a:lnTo>
                      <a:lnTo>
                        <a:pt x="1359" y="861"/>
                      </a:lnTo>
                      <a:lnTo>
                        <a:pt x="1379" y="870"/>
                      </a:lnTo>
                      <a:lnTo>
                        <a:pt x="1395" y="881"/>
                      </a:lnTo>
                      <a:lnTo>
                        <a:pt x="1407" y="893"/>
                      </a:lnTo>
                      <a:lnTo>
                        <a:pt x="1424" y="911"/>
                      </a:lnTo>
                      <a:lnTo>
                        <a:pt x="1434" y="928"/>
                      </a:lnTo>
                      <a:lnTo>
                        <a:pt x="1443" y="946"/>
                      </a:lnTo>
                      <a:lnTo>
                        <a:pt x="1447" y="972"/>
                      </a:lnTo>
                      <a:lnTo>
                        <a:pt x="1444" y="996"/>
                      </a:lnTo>
                      <a:lnTo>
                        <a:pt x="1440" y="1017"/>
                      </a:lnTo>
                      <a:lnTo>
                        <a:pt x="1434" y="1044"/>
                      </a:lnTo>
                      <a:lnTo>
                        <a:pt x="1427" y="1073"/>
                      </a:lnTo>
                      <a:lnTo>
                        <a:pt x="1420" y="1100"/>
                      </a:lnTo>
                      <a:lnTo>
                        <a:pt x="1417" y="1123"/>
                      </a:lnTo>
                      <a:lnTo>
                        <a:pt x="1417" y="1141"/>
                      </a:lnTo>
                      <a:lnTo>
                        <a:pt x="1421" y="1168"/>
                      </a:lnTo>
                      <a:lnTo>
                        <a:pt x="1427" y="1190"/>
                      </a:lnTo>
                      <a:lnTo>
                        <a:pt x="1436" y="1207"/>
                      </a:lnTo>
                      <a:lnTo>
                        <a:pt x="1445" y="1224"/>
                      </a:lnTo>
                      <a:lnTo>
                        <a:pt x="1460" y="1243"/>
                      </a:lnTo>
                      <a:lnTo>
                        <a:pt x="1475" y="1261"/>
                      </a:lnTo>
                      <a:lnTo>
                        <a:pt x="1493" y="1277"/>
                      </a:lnTo>
                      <a:lnTo>
                        <a:pt x="1515" y="1289"/>
                      </a:lnTo>
                      <a:lnTo>
                        <a:pt x="1534" y="1296"/>
                      </a:lnTo>
                      <a:lnTo>
                        <a:pt x="1556" y="1302"/>
                      </a:lnTo>
                      <a:lnTo>
                        <a:pt x="1577" y="1305"/>
                      </a:lnTo>
                      <a:lnTo>
                        <a:pt x="1602" y="1306"/>
                      </a:lnTo>
                      <a:lnTo>
                        <a:pt x="1628" y="1305"/>
                      </a:lnTo>
                      <a:close/>
                    </a:path>
                  </a:pathLst>
                </a:custGeom>
                <a:solidFill>
                  <a:srgbClr val="00FF00"/>
                </a:solidFill>
                <a:ln w="17526" cmpd="sng">
                  <a:solidFill>
                    <a:schemeClr val="tx1"/>
                  </a:solidFill>
                  <a:bevel/>
                  <a:headEnd/>
                  <a:tailEnd/>
                </a:ln>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endParaRPr lang="zh-CN" altLang="zh-CN" sz="3100">
                    <a:latin typeface="华文新魏" pitchFamily="2" charset="-122"/>
                    <a:ea typeface="华文新魏" pitchFamily="2" charset="-122"/>
                  </a:endParaRPr>
                </a:p>
              </p:txBody>
            </p:sp>
            <p:sp>
              <p:nvSpPr>
                <p:cNvPr id="39" name="Freeform 20"/>
                <p:cNvSpPr>
                  <a:spLocks/>
                </p:cNvSpPr>
                <p:nvPr/>
              </p:nvSpPr>
              <p:spPr bwMode="auto">
                <a:xfrm>
                  <a:off x="0" y="0"/>
                  <a:ext cx="1318" cy="1138"/>
                </a:xfrm>
                <a:custGeom>
                  <a:avLst/>
                  <a:gdLst>
                    <a:gd name="T0" fmla="*/ 361 w 1635"/>
                    <a:gd name="T1" fmla="*/ 0 h 1327"/>
                    <a:gd name="T2" fmla="*/ 1 w 1635"/>
                    <a:gd name="T3" fmla="*/ 453 h 1327"/>
                    <a:gd name="T4" fmla="*/ 34 w 1635"/>
                    <a:gd name="T5" fmla="*/ 444 h 1327"/>
                    <a:gd name="T6" fmla="*/ 34 w 1635"/>
                    <a:gd name="T7" fmla="*/ 429 h 1327"/>
                    <a:gd name="T8" fmla="*/ 29 w 1635"/>
                    <a:gd name="T9" fmla="*/ 409 h 1327"/>
                    <a:gd name="T10" fmla="*/ 28 w 1635"/>
                    <a:gd name="T11" fmla="*/ 393 h 1327"/>
                    <a:gd name="T12" fmla="*/ 31 w 1635"/>
                    <a:gd name="T13" fmla="*/ 376 h 1327"/>
                    <a:gd name="T14" fmla="*/ 39 w 1635"/>
                    <a:gd name="T15" fmla="*/ 361 h 1327"/>
                    <a:gd name="T16" fmla="*/ 48 w 1635"/>
                    <a:gd name="T17" fmla="*/ 351 h 1327"/>
                    <a:gd name="T18" fmla="*/ 59 w 1635"/>
                    <a:gd name="T19" fmla="*/ 345 h 1327"/>
                    <a:gd name="T20" fmla="*/ 75 w 1635"/>
                    <a:gd name="T21" fmla="*/ 346 h 1327"/>
                    <a:gd name="T22" fmla="*/ 85 w 1635"/>
                    <a:gd name="T23" fmla="*/ 348 h 1327"/>
                    <a:gd name="T24" fmla="*/ 96 w 1635"/>
                    <a:gd name="T25" fmla="*/ 360 h 1327"/>
                    <a:gd name="T26" fmla="*/ 103 w 1635"/>
                    <a:gd name="T27" fmla="*/ 375 h 1327"/>
                    <a:gd name="T28" fmla="*/ 106 w 1635"/>
                    <a:gd name="T29" fmla="*/ 389 h 1327"/>
                    <a:gd name="T30" fmla="*/ 106 w 1635"/>
                    <a:gd name="T31" fmla="*/ 406 h 1327"/>
                    <a:gd name="T32" fmla="*/ 103 w 1635"/>
                    <a:gd name="T33" fmla="*/ 421 h 1327"/>
                    <a:gd name="T34" fmla="*/ 102 w 1635"/>
                    <a:gd name="T35" fmla="*/ 437 h 1327"/>
                    <a:gd name="T36" fmla="*/ 102 w 1635"/>
                    <a:gd name="T37" fmla="*/ 451 h 1327"/>
                    <a:gd name="T38" fmla="*/ 163 w 1635"/>
                    <a:gd name="T39" fmla="*/ 435 h 1327"/>
                    <a:gd name="T40" fmla="*/ 163 w 1635"/>
                    <a:gd name="T41" fmla="*/ 415 h 1327"/>
                    <a:gd name="T42" fmla="*/ 164 w 1635"/>
                    <a:gd name="T43" fmla="*/ 398 h 1327"/>
                    <a:gd name="T44" fmla="*/ 166 w 1635"/>
                    <a:gd name="T45" fmla="*/ 383 h 1327"/>
                    <a:gd name="T46" fmla="*/ 172 w 1635"/>
                    <a:gd name="T47" fmla="*/ 374 h 1327"/>
                    <a:gd name="T48" fmla="*/ 179 w 1635"/>
                    <a:gd name="T49" fmla="*/ 369 h 1327"/>
                    <a:gd name="T50" fmla="*/ 188 w 1635"/>
                    <a:gd name="T51" fmla="*/ 366 h 1327"/>
                    <a:gd name="T52" fmla="*/ 197 w 1635"/>
                    <a:gd name="T53" fmla="*/ 367 h 1327"/>
                    <a:gd name="T54" fmla="*/ 207 w 1635"/>
                    <a:gd name="T55" fmla="*/ 370 h 1327"/>
                    <a:gd name="T56" fmla="*/ 219 w 1635"/>
                    <a:gd name="T57" fmla="*/ 370 h 1327"/>
                    <a:gd name="T58" fmla="*/ 230 w 1635"/>
                    <a:gd name="T59" fmla="*/ 367 h 1327"/>
                    <a:gd name="T60" fmla="*/ 239 w 1635"/>
                    <a:gd name="T61" fmla="*/ 362 h 1327"/>
                    <a:gd name="T62" fmla="*/ 247 w 1635"/>
                    <a:gd name="T63" fmla="*/ 352 h 1327"/>
                    <a:gd name="T64" fmla="*/ 250 w 1635"/>
                    <a:gd name="T65" fmla="*/ 340 h 1327"/>
                    <a:gd name="T66" fmla="*/ 250 w 1635"/>
                    <a:gd name="T67" fmla="*/ 325 h 1327"/>
                    <a:gd name="T68" fmla="*/ 250 w 1635"/>
                    <a:gd name="T69" fmla="*/ 309 h 1327"/>
                    <a:gd name="T70" fmla="*/ 253 w 1635"/>
                    <a:gd name="T71" fmla="*/ 296 h 1327"/>
                    <a:gd name="T72" fmla="*/ 257 w 1635"/>
                    <a:gd name="T73" fmla="*/ 286 h 1327"/>
                    <a:gd name="T74" fmla="*/ 267 w 1635"/>
                    <a:gd name="T75" fmla="*/ 279 h 1327"/>
                    <a:gd name="T76" fmla="*/ 276 w 1635"/>
                    <a:gd name="T77" fmla="*/ 274 h 1327"/>
                    <a:gd name="T78" fmla="*/ 288 w 1635"/>
                    <a:gd name="T79" fmla="*/ 270 h 1327"/>
                    <a:gd name="T80" fmla="*/ 297 w 1635"/>
                    <a:gd name="T81" fmla="*/ 266 h 1327"/>
                    <a:gd name="T82" fmla="*/ 306 w 1635"/>
                    <a:gd name="T83" fmla="*/ 261 h 1327"/>
                    <a:gd name="T84" fmla="*/ 314 w 1635"/>
                    <a:gd name="T85" fmla="*/ 252 h 1327"/>
                    <a:gd name="T86" fmla="*/ 319 w 1635"/>
                    <a:gd name="T87" fmla="*/ 241 h 1327"/>
                    <a:gd name="T88" fmla="*/ 322 w 1635"/>
                    <a:gd name="T89" fmla="*/ 226 h 1327"/>
                    <a:gd name="T90" fmla="*/ 320 w 1635"/>
                    <a:gd name="T91" fmla="*/ 210 h 1327"/>
                    <a:gd name="T92" fmla="*/ 317 w 1635"/>
                    <a:gd name="T93" fmla="*/ 191 h 1327"/>
                    <a:gd name="T94" fmla="*/ 315 w 1635"/>
                    <a:gd name="T95" fmla="*/ 175 h 1327"/>
                    <a:gd name="T96" fmla="*/ 316 w 1635"/>
                    <a:gd name="T97" fmla="*/ 159 h 1327"/>
                    <a:gd name="T98" fmla="*/ 319 w 1635"/>
                    <a:gd name="T99" fmla="*/ 146 h 1327"/>
                    <a:gd name="T100" fmla="*/ 325 w 1635"/>
                    <a:gd name="T101" fmla="*/ 134 h 1327"/>
                    <a:gd name="T102" fmla="*/ 332 w 1635"/>
                    <a:gd name="T103" fmla="*/ 122 h 1327"/>
                    <a:gd name="T104" fmla="*/ 342 w 1635"/>
                    <a:gd name="T105" fmla="*/ 116 h 1327"/>
                    <a:gd name="T106" fmla="*/ 350 w 1635"/>
                    <a:gd name="T107" fmla="*/ 112 h 1327"/>
                    <a:gd name="T108" fmla="*/ 361 w 1635"/>
                    <a:gd name="T109" fmla="*/ 112 h 132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635"/>
                    <a:gd name="T166" fmla="*/ 0 h 1327"/>
                    <a:gd name="T167" fmla="*/ 1635 w 1635"/>
                    <a:gd name="T168" fmla="*/ 1327 h 132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635" h="1327">
                      <a:moveTo>
                        <a:pt x="1635" y="330"/>
                      </a:moveTo>
                      <a:lnTo>
                        <a:pt x="1635" y="0"/>
                      </a:lnTo>
                      <a:lnTo>
                        <a:pt x="0" y="0"/>
                      </a:lnTo>
                      <a:lnTo>
                        <a:pt x="1" y="1327"/>
                      </a:lnTo>
                      <a:lnTo>
                        <a:pt x="147" y="1327"/>
                      </a:lnTo>
                      <a:lnTo>
                        <a:pt x="154" y="1301"/>
                      </a:lnTo>
                      <a:lnTo>
                        <a:pt x="154" y="1283"/>
                      </a:lnTo>
                      <a:lnTo>
                        <a:pt x="150" y="1258"/>
                      </a:lnTo>
                      <a:lnTo>
                        <a:pt x="141" y="1231"/>
                      </a:lnTo>
                      <a:lnTo>
                        <a:pt x="133" y="1198"/>
                      </a:lnTo>
                      <a:lnTo>
                        <a:pt x="128" y="1173"/>
                      </a:lnTo>
                      <a:lnTo>
                        <a:pt x="127" y="1150"/>
                      </a:lnTo>
                      <a:lnTo>
                        <a:pt x="131" y="1125"/>
                      </a:lnTo>
                      <a:lnTo>
                        <a:pt x="138" y="1101"/>
                      </a:lnTo>
                      <a:lnTo>
                        <a:pt x="154" y="1077"/>
                      </a:lnTo>
                      <a:lnTo>
                        <a:pt x="172" y="1058"/>
                      </a:lnTo>
                      <a:lnTo>
                        <a:pt x="192" y="1040"/>
                      </a:lnTo>
                      <a:lnTo>
                        <a:pt x="214" y="1027"/>
                      </a:lnTo>
                      <a:lnTo>
                        <a:pt x="241" y="1016"/>
                      </a:lnTo>
                      <a:lnTo>
                        <a:pt x="265" y="1012"/>
                      </a:lnTo>
                      <a:lnTo>
                        <a:pt x="299" y="1010"/>
                      </a:lnTo>
                      <a:lnTo>
                        <a:pt x="339" y="1013"/>
                      </a:lnTo>
                      <a:lnTo>
                        <a:pt x="364" y="1016"/>
                      </a:lnTo>
                      <a:lnTo>
                        <a:pt x="387" y="1023"/>
                      </a:lnTo>
                      <a:lnTo>
                        <a:pt x="408" y="1036"/>
                      </a:lnTo>
                      <a:lnTo>
                        <a:pt x="435" y="1057"/>
                      </a:lnTo>
                      <a:lnTo>
                        <a:pt x="452" y="1077"/>
                      </a:lnTo>
                      <a:lnTo>
                        <a:pt x="467" y="1098"/>
                      </a:lnTo>
                      <a:lnTo>
                        <a:pt x="476" y="1121"/>
                      </a:lnTo>
                      <a:lnTo>
                        <a:pt x="481" y="1142"/>
                      </a:lnTo>
                      <a:lnTo>
                        <a:pt x="481" y="1166"/>
                      </a:lnTo>
                      <a:lnTo>
                        <a:pt x="478" y="1190"/>
                      </a:lnTo>
                      <a:lnTo>
                        <a:pt x="473" y="1212"/>
                      </a:lnTo>
                      <a:lnTo>
                        <a:pt x="467" y="1234"/>
                      </a:lnTo>
                      <a:lnTo>
                        <a:pt x="460" y="1256"/>
                      </a:lnTo>
                      <a:lnTo>
                        <a:pt x="456" y="1279"/>
                      </a:lnTo>
                      <a:lnTo>
                        <a:pt x="456" y="1298"/>
                      </a:lnTo>
                      <a:lnTo>
                        <a:pt x="461" y="1321"/>
                      </a:lnTo>
                      <a:lnTo>
                        <a:pt x="735" y="1321"/>
                      </a:lnTo>
                      <a:lnTo>
                        <a:pt x="733" y="1274"/>
                      </a:lnTo>
                      <a:lnTo>
                        <a:pt x="735" y="1241"/>
                      </a:lnTo>
                      <a:lnTo>
                        <a:pt x="735" y="1215"/>
                      </a:lnTo>
                      <a:lnTo>
                        <a:pt x="737" y="1191"/>
                      </a:lnTo>
                      <a:lnTo>
                        <a:pt x="740" y="1166"/>
                      </a:lnTo>
                      <a:lnTo>
                        <a:pt x="745" y="1140"/>
                      </a:lnTo>
                      <a:lnTo>
                        <a:pt x="752" y="1123"/>
                      </a:lnTo>
                      <a:lnTo>
                        <a:pt x="762" y="1108"/>
                      </a:lnTo>
                      <a:lnTo>
                        <a:pt x="776" y="1095"/>
                      </a:lnTo>
                      <a:lnTo>
                        <a:pt x="792" y="1085"/>
                      </a:lnTo>
                      <a:lnTo>
                        <a:pt x="810" y="1080"/>
                      </a:lnTo>
                      <a:lnTo>
                        <a:pt x="830" y="1077"/>
                      </a:lnTo>
                      <a:lnTo>
                        <a:pt x="848" y="1075"/>
                      </a:lnTo>
                      <a:lnTo>
                        <a:pt x="872" y="1075"/>
                      </a:lnTo>
                      <a:lnTo>
                        <a:pt x="895" y="1077"/>
                      </a:lnTo>
                      <a:lnTo>
                        <a:pt x="913" y="1080"/>
                      </a:lnTo>
                      <a:lnTo>
                        <a:pt x="937" y="1081"/>
                      </a:lnTo>
                      <a:lnTo>
                        <a:pt x="963" y="1084"/>
                      </a:lnTo>
                      <a:lnTo>
                        <a:pt x="991" y="1084"/>
                      </a:lnTo>
                      <a:lnTo>
                        <a:pt x="1015" y="1081"/>
                      </a:lnTo>
                      <a:lnTo>
                        <a:pt x="1039" y="1077"/>
                      </a:lnTo>
                      <a:lnTo>
                        <a:pt x="1064" y="1071"/>
                      </a:lnTo>
                      <a:lnTo>
                        <a:pt x="1083" y="1061"/>
                      </a:lnTo>
                      <a:lnTo>
                        <a:pt x="1102" y="1049"/>
                      </a:lnTo>
                      <a:lnTo>
                        <a:pt x="1115" y="1032"/>
                      </a:lnTo>
                      <a:lnTo>
                        <a:pt x="1128" y="1013"/>
                      </a:lnTo>
                      <a:lnTo>
                        <a:pt x="1133" y="995"/>
                      </a:lnTo>
                      <a:lnTo>
                        <a:pt x="1136" y="974"/>
                      </a:lnTo>
                      <a:lnTo>
                        <a:pt x="1133" y="953"/>
                      </a:lnTo>
                      <a:lnTo>
                        <a:pt x="1132" y="930"/>
                      </a:lnTo>
                      <a:lnTo>
                        <a:pt x="1133" y="906"/>
                      </a:lnTo>
                      <a:lnTo>
                        <a:pt x="1138" y="888"/>
                      </a:lnTo>
                      <a:lnTo>
                        <a:pt x="1143" y="868"/>
                      </a:lnTo>
                      <a:lnTo>
                        <a:pt x="1152" y="849"/>
                      </a:lnTo>
                      <a:lnTo>
                        <a:pt x="1163" y="837"/>
                      </a:lnTo>
                      <a:lnTo>
                        <a:pt x="1181" y="824"/>
                      </a:lnTo>
                      <a:lnTo>
                        <a:pt x="1204" y="816"/>
                      </a:lnTo>
                      <a:lnTo>
                        <a:pt x="1227" y="809"/>
                      </a:lnTo>
                      <a:lnTo>
                        <a:pt x="1248" y="803"/>
                      </a:lnTo>
                      <a:lnTo>
                        <a:pt x="1270" y="797"/>
                      </a:lnTo>
                      <a:lnTo>
                        <a:pt x="1300" y="792"/>
                      </a:lnTo>
                      <a:lnTo>
                        <a:pt x="1323" y="787"/>
                      </a:lnTo>
                      <a:lnTo>
                        <a:pt x="1347" y="780"/>
                      </a:lnTo>
                      <a:lnTo>
                        <a:pt x="1366" y="773"/>
                      </a:lnTo>
                      <a:lnTo>
                        <a:pt x="1386" y="765"/>
                      </a:lnTo>
                      <a:lnTo>
                        <a:pt x="1402" y="753"/>
                      </a:lnTo>
                      <a:lnTo>
                        <a:pt x="1416" y="742"/>
                      </a:lnTo>
                      <a:lnTo>
                        <a:pt x="1431" y="724"/>
                      </a:lnTo>
                      <a:lnTo>
                        <a:pt x="1441" y="707"/>
                      </a:lnTo>
                      <a:lnTo>
                        <a:pt x="1450" y="687"/>
                      </a:lnTo>
                      <a:lnTo>
                        <a:pt x="1454" y="662"/>
                      </a:lnTo>
                      <a:lnTo>
                        <a:pt x="1451" y="641"/>
                      </a:lnTo>
                      <a:lnTo>
                        <a:pt x="1448" y="618"/>
                      </a:lnTo>
                      <a:lnTo>
                        <a:pt x="1441" y="591"/>
                      </a:lnTo>
                      <a:lnTo>
                        <a:pt x="1434" y="561"/>
                      </a:lnTo>
                      <a:lnTo>
                        <a:pt x="1427" y="535"/>
                      </a:lnTo>
                      <a:lnTo>
                        <a:pt x="1426" y="513"/>
                      </a:lnTo>
                      <a:lnTo>
                        <a:pt x="1426" y="494"/>
                      </a:lnTo>
                      <a:lnTo>
                        <a:pt x="1428" y="467"/>
                      </a:lnTo>
                      <a:lnTo>
                        <a:pt x="1436" y="444"/>
                      </a:lnTo>
                      <a:lnTo>
                        <a:pt x="1443" y="427"/>
                      </a:lnTo>
                      <a:lnTo>
                        <a:pt x="1452" y="410"/>
                      </a:lnTo>
                      <a:lnTo>
                        <a:pt x="1467" y="392"/>
                      </a:lnTo>
                      <a:lnTo>
                        <a:pt x="1482" y="374"/>
                      </a:lnTo>
                      <a:lnTo>
                        <a:pt x="1502" y="358"/>
                      </a:lnTo>
                      <a:lnTo>
                        <a:pt x="1523" y="345"/>
                      </a:lnTo>
                      <a:lnTo>
                        <a:pt x="1543" y="338"/>
                      </a:lnTo>
                      <a:lnTo>
                        <a:pt x="1563" y="333"/>
                      </a:lnTo>
                      <a:lnTo>
                        <a:pt x="1584" y="330"/>
                      </a:lnTo>
                      <a:lnTo>
                        <a:pt x="1609" y="330"/>
                      </a:lnTo>
                      <a:lnTo>
                        <a:pt x="1635" y="330"/>
                      </a:lnTo>
                      <a:close/>
                    </a:path>
                  </a:pathLst>
                </a:custGeom>
                <a:solidFill>
                  <a:srgbClr val="00CCFF"/>
                </a:solidFill>
                <a:ln w="17526" cmpd="sng">
                  <a:solidFill>
                    <a:schemeClr val="tx1"/>
                  </a:solidFill>
                  <a:bevel/>
                  <a:headEnd/>
                  <a:tailEnd/>
                </a:ln>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endParaRPr lang="zh-CN" altLang="zh-CN" sz="3100">
                    <a:latin typeface="华文新魏" pitchFamily="2" charset="-122"/>
                    <a:ea typeface="华文新魏" pitchFamily="2" charset="-122"/>
                  </a:endParaRPr>
                </a:p>
              </p:txBody>
            </p:sp>
            <p:sp>
              <p:nvSpPr>
                <p:cNvPr id="40" name="Text Box 11"/>
                <p:cNvSpPr txBox="1">
                  <a:spLocks noChangeArrowheads="1"/>
                </p:cNvSpPr>
                <p:nvPr/>
              </p:nvSpPr>
              <p:spPr bwMode="auto">
                <a:xfrm>
                  <a:off x="116" y="148"/>
                  <a:ext cx="851" cy="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r>
                    <a:rPr lang="zh-CN" altLang="zh-CN" b="1" dirty="0">
                      <a:latin typeface="微软雅黑" panose="020B0503020204020204" pitchFamily="34" charset="-122"/>
                      <a:ea typeface="微软雅黑" panose="020B0503020204020204" pitchFamily="34" charset="-122"/>
                    </a:rPr>
                    <a:t>任意拓展</a:t>
                  </a:r>
                </a:p>
                <a:p>
                  <a:pPr algn="ctr"/>
                  <a:r>
                    <a:rPr lang="zh-CN" altLang="zh-CN" b="1" dirty="0">
                      <a:latin typeface="微软雅黑" panose="020B0503020204020204" pitchFamily="34" charset="-122"/>
                      <a:ea typeface="微软雅黑" panose="020B0503020204020204" pitchFamily="34" charset="-122"/>
                    </a:rPr>
                    <a:t>选修课程</a:t>
                  </a:r>
                  <a:endParaRPr lang="zh-CN" altLang="zh-CN" dirty="0">
                    <a:latin typeface="微软雅黑" panose="020B0503020204020204" pitchFamily="34" charset="-122"/>
                    <a:ea typeface="微软雅黑" panose="020B0503020204020204" pitchFamily="34" charset="-122"/>
                  </a:endParaRPr>
                </a:p>
              </p:txBody>
            </p:sp>
            <p:sp>
              <p:nvSpPr>
                <p:cNvPr id="41" name="Text Box 12"/>
                <p:cNvSpPr txBox="1">
                  <a:spLocks noChangeArrowheads="1"/>
                </p:cNvSpPr>
                <p:nvPr/>
              </p:nvSpPr>
              <p:spPr bwMode="auto">
                <a:xfrm>
                  <a:off x="1625" y="185"/>
                  <a:ext cx="775" cy="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r>
                    <a:rPr lang="zh-CN" altLang="zh-CN" b="1" dirty="0">
                      <a:latin typeface="微软雅黑" panose="020B0503020204020204" pitchFamily="34" charset="-122"/>
                      <a:ea typeface="微软雅黑" panose="020B0503020204020204" pitchFamily="34" charset="-122"/>
                    </a:rPr>
                    <a:t>专门化</a:t>
                  </a:r>
                </a:p>
                <a:p>
                  <a:pPr algn="ctr"/>
                  <a:r>
                    <a:rPr lang="zh-CN" altLang="zh-CN" b="1" dirty="0">
                      <a:latin typeface="微软雅黑" panose="020B0503020204020204" pitchFamily="34" charset="-122"/>
                      <a:ea typeface="微软雅黑" panose="020B0503020204020204" pitchFamily="34" charset="-122"/>
                    </a:rPr>
                    <a:t>拓展课程组</a:t>
                  </a:r>
                </a:p>
              </p:txBody>
            </p:sp>
            <p:sp>
              <p:nvSpPr>
                <p:cNvPr id="42" name="Text Box 13"/>
                <p:cNvSpPr txBox="1">
                  <a:spLocks noChangeArrowheads="1"/>
                </p:cNvSpPr>
                <p:nvPr/>
              </p:nvSpPr>
              <p:spPr bwMode="auto">
                <a:xfrm>
                  <a:off x="90" y="1406"/>
                  <a:ext cx="774" cy="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r>
                    <a:rPr lang="zh-CN" altLang="zh-CN" b="1" dirty="0">
                      <a:latin typeface="微软雅黑" panose="020B0503020204020204" pitchFamily="34" charset="-122"/>
                      <a:ea typeface="微软雅黑" panose="020B0503020204020204" pitchFamily="34" charset="-122"/>
                    </a:rPr>
                    <a:t>专业群平台课程组</a:t>
                  </a:r>
                </a:p>
              </p:txBody>
            </p:sp>
            <p:sp>
              <p:nvSpPr>
                <p:cNvPr id="43" name="Text Box 14"/>
                <p:cNvSpPr txBox="1">
                  <a:spLocks noChangeArrowheads="1"/>
                </p:cNvSpPr>
                <p:nvPr/>
              </p:nvSpPr>
              <p:spPr bwMode="auto">
                <a:xfrm>
                  <a:off x="1625" y="1518"/>
                  <a:ext cx="813" cy="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r>
                    <a:rPr lang="zh-CN" altLang="zh-CN" b="1" dirty="0">
                      <a:latin typeface="微软雅黑" panose="020B0503020204020204" pitchFamily="34" charset="-122"/>
                      <a:ea typeface="微软雅黑" panose="020B0503020204020204" pitchFamily="34" charset="-122"/>
                    </a:rPr>
                    <a:t>通识平台</a:t>
                  </a:r>
                </a:p>
                <a:p>
                  <a:pPr algn="ctr"/>
                  <a:r>
                    <a:rPr lang="zh-CN" altLang="zh-CN" b="1" dirty="0">
                      <a:latin typeface="微软雅黑" panose="020B0503020204020204" pitchFamily="34" charset="-122"/>
                      <a:ea typeface="微软雅黑" panose="020B0503020204020204" pitchFamily="34" charset="-122"/>
                    </a:rPr>
                    <a:t>课程组</a:t>
                  </a:r>
                </a:p>
              </p:txBody>
            </p:sp>
            <p:sp>
              <p:nvSpPr>
                <p:cNvPr id="44" name="Text Box 15"/>
                <p:cNvSpPr txBox="1">
                  <a:spLocks noChangeArrowheads="1"/>
                </p:cNvSpPr>
                <p:nvPr/>
              </p:nvSpPr>
              <p:spPr bwMode="auto">
                <a:xfrm>
                  <a:off x="969" y="863"/>
                  <a:ext cx="767" cy="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r>
                    <a:rPr lang="zh-CN" altLang="zh-CN" b="1" dirty="0">
                      <a:latin typeface="微软雅黑" panose="020B0503020204020204" pitchFamily="34" charset="-122"/>
                      <a:ea typeface="微软雅黑" panose="020B0503020204020204" pitchFamily="34" charset="-122"/>
                    </a:rPr>
                    <a:t>专业课程组</a:t>
                  </a:r>
                </a:p>
              </p:txBody>
            </p:sp>
          </p:grpSp>
          <p:sp>
            <p:nvSpPr>
              <p:cNvPr id="17" name="AutoShape 17"/>
              <p:cNvSpPr>
                <a:spLocks/>
              </p:cNvSpPr>
              <p:nvPr/>
            </p:nvSpPr>
            <p:spPr bwMode="auto">
              <a:xfrm rot="16200000">
                <a:off x="4824739" y="-1092955"/>
                <a:ext cx="368190" cy="4857600"/>
              </a:xfrm>
              <a:prstGeom prst="rightBrace">
                <a:avLst>
                  <a:gd name="adj1" fmla="val 38116"/>
                  <a:gd name="adj2" fmla="val 49968"/>
                </a:avLst>
              </a:prstGeom>
              <a:noFill/>
              <a:ln w="381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endParaRPr lang="zh-CN" altLang="zh-CN" sz="3100">
                  <a:latin typeface="华文新魏" pitchFamily="2" charset="-122"/>
                  <a:ea typeface="华文新魏" pitchFamily="2" charset="-122"/>
                </a:endParaRPr>
              </a:p>
            </p:txBody>
          </p:sp>
          <p:grpSp>
            <p:nvGrpSpPr>
              <p:cNvPr id="18" name="Group 18"/>
              <p:cNvGrpSpPr>
                <a:grpSpLocks/>
              </p:cNvGrpSpPr>
              <p:nvPr/>
            </p:nvGrpSpPr>
            <p:grpSpPr bwMode="auto">
              <a:xfrm>
                <a:off x="3379757" y="700885"/>
                <a:ext cx="3454941" cy="482578"/>
                <a:chOff x="0" y="0"/>
                <a:chExt cx="2258" cy="700"/>
              </a:xfrm>
            </p:grpSpPr>
            <p:sp>
              <p:nvSpPr>
                <p:cNvPr id="31" name="Oval 7"/>
                <p:cNvSpPr>
                  <a:spLocks noChangeArrowheads="1"/>
                </p:cNvSpPr>
                <p:nvPr/>
              </p:nvSpPr>
              <p:spPr bwMode="auto">
                <a:xfrm>
                  <a:off x="0" y="500"/>
                  <a:ext cx="2258" cy="200"/>
                </a:xfrm>
                <a:prstGeom prst="ellipse">
                  <a:avLst/>
                </a:prstGeom>
                <a:gradFill rotWithShape="1">
                  <a:gsLst>
                    <a:gs pos="0">
                      <a:schemeClr val="tx1">
                        <a:alpha val="82999"/>
                      </a:schemeClr>
                    </a:gs>
                    <a:gs pos="100000">
                      <a:srgbClr val="EAEAEA">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endParaRPr lang="zh-CN" altLang="zh-CN" sz="3100">
                    <a:latin typeface="华文新魏" pitchFamily="2" charset="-122"/>
                    <a:ea typeface="华文新魏" pitchFamily="2" charset="-122"/>
                  </a:endParaRPr>
                </a:p>
              </p:txBody>
            </p:sp>
            <p:sp>
              <p:nvSpPr>
                <p:cNvPr id="34" name="Oval 8"/>
                <p:cNvSpPr>
                  <a:spLocks noChangeArrowheads="1"/>
                </p:cNvSpPr>
                <p:nvPr/>
              </p:nvSpPr>
              <p:spPr bwMode="auto">
                <a:xfrm>
                  <a:off x="135" y="0"/>
                  <a:ext cx="1994" cy="616"/>
                </a:xfrm>
                <a:prstGeom prst="ellipse">
                  <a:avLst/>
                </a:prstGeom>
                <a:gradFill rotWithShape="1">
                  <a:gsLst>
                    <a:gs pos="0">
                      <a:schemeClr val="accent2">
                        <a:alpha val="20000"/>
                      </a:schemeClr>
                    </a:gs>
                    <a:gs pos="100000">
                      <a:schemeClr val="accent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endParaRPr lang="zh-CN" altLang="zh-CN" sz="3100">
                    <a:latin typeface="华文新魏" pitchFamily="2" charset="-122"/>
                    <a:ea typeface="华文新魏" pitchFamily="2" charset="-122"/>
                  </a:endParaRPr>
                </a:p>
              </p:txBody>
            </p:sp>
            <p:sp>
              <p:nvSpPr>
                <p:cNvPr id="35" name="Oval 9"/>
                <p:cNvSpPr>
                  <a:spLocks noChangeArrowheads="1"/>
                </p:cNvSpPr>
                <p:nvPr/>
              </p:nvSpPr>
              <p:spPr bwMode="auto">
                <a:xfrm>
                  <a:off x="356" y="46"/>
                  <a:ext cx="1551" cy="404"/>
                </a:xfrm>
                <a:prstGeom prst="ellipse">
                  <a:avLst/>
                </a:prstGeom>
                <a:gradFill rotWithShape="1">
                  <a:gsLst>
                    <a:gs pos="0">
                      <a:schemeClr val="bg1"/>
                    </a:gs>
                    <a:gs pos="100000">
                      <a:srgbClr val="F8F8F8"/>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endParaRPr lang="zh-CN" altLang="zh-CN" sz="3100">
                    <a:latin typeface="华文新魏" pitchFamily="2" charset="-122"/>
                    <a:ea typeface="华文新魏" pitchFamily="2" charset="-122"/>
                  </a:endParaRPr>
                </a:p>
              </p:txBody>
            </p:sp>
          </p:grpSp>
          <p:sp>
            <p:nvSpPr>
              <p:cNvPr id="19" name="Rectangle 22"/>
              <p:cNvSpPr>
                <a:spLocks noChangeArrowheads="1"/>
              </p:cNvSpPr>
              <p:nvPr/>
            </p:nvSpPr>
            <p:spPr bwMode="auto">
              <a:xfrm>
                <a:off x="4112677" y="552182"/>
                <a:ext cx="2657489" cy="666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zh-CN" altLang="zh-CN" sz="2100" dirty="0">
                    <a:latin typeface="微软雅黑" panose="020B0503020204020204" pitchFamily="34" charset="-122"/>
                    <a:ea typeface="微软雅黑" panose="020B0503020204020204" pitchFamily="34" charset="-122"/>
                  </a:rPr>
                  <a:t>多拓展、活模块</a:t>
                </a:r>
              </a:p>
            </p:txBody>
          </p:sp>
          <p:grpSp>
            <p:nvGrpSpPr>
              <p:cNvPr id="20" name="Group 24"/>
              <p:cNvGrpSpPr>
                <a:grpSpLocks/>
              </p:cNvGrpSpPr>
              <p:nvPr/>
            </p:nvGrpSpPr>
            <p:grpSpPr bwMode="auto">
              <a:xfrm>
                <a:off x="3412921" y="5113282"/>
                <a:ext cx="3421777" cy="450462"/>
                <a:chOff x="0" y="0"/>
                <a:chExt cx="6033" cy="1270"/>
              </a:xfrm>
            </p:grpSpPr>
            <p:sp>
              <p:nvSpPr>
                <p:cNvPr id="23" name="Oval 12"/>
                <p:cNvSpPr>
                  <a:spLocks noChangeArrowheads="1"/>
                </p:cNvSpPr>
                <p:nvPr/>
              </p:nvSpPr>
              <p:spPr bwMode="auto">
                <a:xfrm>
                  <a:off x="0" y="908"/>
                  <a:ext cx="6033" cy="362"/>
                </a:xfrm>
                <a:prstGeom prst="ellipse">
                  <a:avLst/>
                </a:prstGeom>
                <a:gradFill rotWithShape="1">
                  <a:gsLst>
                    <a:gs pos="0">
                      <a:schemeClr val="tx1">
                        <a:alpha val="82999"/>
                      </a:schemeClr>
                    </a:gs>
                    <a:gs pos="100000">
                      <a:srgbClr val="EAEAEA">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endParaRPr lang="zh-CN" altLang="zh-CN" sz="3100">
                    <a:latin typeface="华文新魏" pitchFamily="2" charset="-122"/>
                    <a:ea typeface="华文新魏" pitchFamily="2" charset="-122"/>
                  </a:endParaRPr>
                </a:p>
              </p:txBody>
            </p:sp>
            <p:sp>
              <p:nvSpPr>
                <p:cNvPr id="24" name="Oval 13"/>
                <p:cNvSpPr>
                  <a:spLocks noChangeArrowheads="1"/>
                </p:cNvSpPr>
                <p:nvPr/>
              </p:nvSpPr>
              <p:spPr bwMode="auto">
                <a:xfrm>
                  <a:off x="361" y="0"/>
                  <a:ext cx="5326" cy="1118"/>
                </a:xfrm>
                <a:prstGeom prst="ellipse">
                  <a:avLst/>
                </a:prstGeom>
                <a:gradFill rotWithShape="1">
                  <a:gsLst>
                    <a:gs pos="0">
                      <a:srgbClr val="800000">
                        <a:alpha val="20000"/>
                      </a:srgbClr>
                    </a:gs>
                    <a:gs pos="100000">
                      <a:srgbClr val="CC00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endParaRPr lang="zh-CN" altLang="zh-CN" sz="3100">
                    <a:latin typeface="华文新魏" pitchFamily="2" charset="-122"/>
                    <a:ea typeface="华文新魏" pitchFamily="2" charset="-122"/>
                  </a:endParaRPr>
                </a:p>
              </p:txBody>
            </p:sp>
            <p:sp>
              <p:nvSpPr>
                <p:cNvPr id="25" name="Oval 14"/>
                <p:cNvSpPr>
                  <a:spLocks noChangeArrowheads="1"/>
                </p:cNvSpPr>
                <p:nvPr/>
              </p:nvSpPr>
              <p:spPr bwMode="auto">
                <a:xfrm>
                  <a:off x="952" y="84"/>
                  <a:ext cx="4144" cy="733"/>
                </a:xfrm>
                <a:prstGeom prst="ellipse">
                  <a:avLst/>
                </a:prstGeom>
                <a:gradFill rotWithShape="1">
                  <a:gsLst>
                    <a:gs pos="0">
                      <a:schemeClr val="bg1"/>
                    </a:gs>
                    <a:gs pos="100000">
                      <a:srgbClr val="F8F8F8"/>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endParaRPr lang="zh-CN" altLang="zh-CN" sz="3100">
                    <a:latin typeface="华文新魏" pitchFamily="2" charset="-122"/>
                    <a:ea typeface="华文新魏" pitchFamily="2" charset="-122"/>
                  </a:endParaRPr>
                </a:p>
              </p:txBody>
            </p:sp>
          </p:grpSp>
          <p:sp>
            <p:nvSpPr>
              <p:cNvPr id="21" name="Rectangle 28"/>
              <p:cNvSpPr>
                <a:spLocks noChangeArrowheads="1"/>
              </p:cNvSpPr>
              <p:nvPr/>
            </p:nvSpPr>
            <p:spPr bwMode="auto">
              <a:xfrm>
                <a:off x="4612745" y="4939885"/>
                <a:ext cx="1267252" cy="716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zh-CN" altLang="zh-CN" sz="2300" dirty="0">
                    <a:latin typeface="微软雅黑" panose="020B0503020204020204" pitchFamily="34" charset="-122"/>
                    <a:ea typeface="微软雅黑" panose="020B0503020204020204" pitchFamily="34" charset="-122"/>
                  </a:rPr>
                  <a:t>宽平台</a:t>
                </a:r>
              </a:p>
            </p:txBody>
          </p:sp>
          <p:sp>
            <p:nvSpPr>
              <p:cNvPr id="22" name="AutoShape 29"/>
              <p:cNvSpPr>
                <a:spLocks/>
              </p:cNvSpPr>
              <p:nvPr/>
            </p:nvSpPr>
            <p:spPr bwMode="auto">
              <a:xfrm rot="5400000">
                <a:off x="4819874" y="2382933"/>
                <a:ext cx="466216" cy="4945892"/>
              </a:xfrm>
              <a:prstGeom prst="rightBrace">
                <a:avLst>
                  <a:gd name="adj1" fmla="val 38116"/>
                  <a:gd name="adj2" fmla="val 49968"/>
                </a:avLst>
              </a:prstGeom>
              <a:noFill/>
              <a:ln w="381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endParaRPr lang="zh-CN" altLang="zh-CN" sz="3100">
                  <a:latin typeface="华文新魏" pitchFamily="2" charset="-122"/>
                  <a:ea typeface="华文新魏" pitchFamily="2" charset="-122"/>
                </a:endParaRPr>
              </a:p>
            </p:txBody>
          </p:sp>
        </p:grpSp>
      </p:grpSp>
      <p:sp>
        <p:nvSpPr>
          <p:cNvPr id="53" name="TextBox 52"/>
          <p:cNvSpPr txBox="1"/>
          <p:nvPr/>
        </p:nvSpPr>
        <p:spPr>
          <a:xfrm>
            <a:off x="3479146" y="1534783"/>
            <a:ext cx="5388065" cy="395370"/>
          </a:xfrm>
          <a:prstGeom prst="rect">
            <a:avLst/>
          </a:prstGeom>
          <a:noFill/>
        </p:spPr>
        <p:txBody>
          <a:bodyPr wrap="square" lIns="117226" tIns="58613" rIns="117226" bIns="58613" rtlCol="0">
            <a:spAutoFit/>
          </a:bodyPr>
          <a:lstStyle/>
          <a:p>
            <a:r>
              <a:rPr lang="zh-CN" altLang="en-US" b="1" dirty="0">
                <a:latin typeface="微软雅黑" pitchFamily="34" charset="-122"/>
                <a:ea typeface="微软雅黑" pitchFamily="34" charset="-122"/>
              </a:rPr>
              <a:t>“基础通识</a:t>
            </a:r>
            <a:r>
              <a:rPr lang="en-US"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专业</a:t>
            </a:r>
            <a:r>
              <a:rPr lang="en-US"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实训实践”层次化课程体系</a:t>
            </a:r>
          </a:p>
        </p:txBody>
      </p:sp>
      <p:sp>
        <p:nvSpPr>
          <p:cNvPr id="54"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22</a:t>
            </a:r>
            <a:endParaRPr lang="zh-CN" altLang="en-US" sz="1600" b="1" dirty="0">
              <a:solidFill>
                <a:prstClr val="white"/>
              </a:solidFill>
            </a:endParaRPr>
          </a:p>
        </p:txBody>
      </p:sp>
    </p:spTree>
    <p:extLst>
      <p:ext uri="{BB962C8B-B14F-4D97-AF65-F5344CB8AC3E}">
        <p14:creationId xmlns:p14="http://schemas.microsoft.com/office/powerpoint/2010/main" val="24337810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32" name="直接连接符 31"/>
          <p:cNvCxnSpPr/>
          <p:nvPr/>
        </p:nvCxnSpPr>
        <p:spPr>
          <a:xfrm flipV="1">
            <a:off x="1768417" y="397117"/>
            <a:ext cx="9833033" cy="76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矩形 121"/>
          <p:cNvSpPr/>
          <p:nvPr/>
        </p:nvSpPr>
        <p:spPr>
          <a:xfrm>
            <a:off x="5529863" y="5422900"/>
            <a:ext cx="6471551" cy="856847"/>
          </a:xfrm>
          <a:prstGeom prst="rect">
            <a:avLst/>
          </a:prstGeom>
        </p:spPr>
        <p:txBody>
          <a:bodyPr wrap="square" lIns="71320" tIns="35660" rIns="71320" bIns="35660">
            <a:spAutoFit/>
          </a:bodyPr>
          <a:lstStyle/>
          <a:p>
            <a:pPr defTabSz="713204">
              <a:defRPr/>
            </a:pPr>
            <a:r>
              <a:rPr lang="zh-CN" altLang="en-US" sz="1500" b="1" kern="0" dirty="0">
                <a:latin typeface="微软雅黑" panose="020B0503020204020204" pitchFamily="34" charset="-122"/>
                <a:ea typeface="微软雅黑" panose="020B0503020204020204" pitchFamily="34" charset="-122"/>
              </a:rPr>
              <a:t>说明</a:t>
            </a:r>
            <a:endParaRPr lang="en-US" altLang="zh-CN" sz="1500" b="1" kern="0" dirty="0">
              <a:latin typeface="微软雅黑" panose="020B0503020204020204" pitchFamily="34" charset="-122"/>
              <a:ea typeface="微软雅黑" panose="020B0503020204020204" pitchFamily="34" charset="-122"/>
            </a:endParaRPr>
          </a:p>
          <a:p>
            <a:pPr marL="267451" indent="-267451" defTabSz="713204">
              <a:buFont typeface="Wingdings" panose="05000000000000000000" pitchFamily="2" charset="2"/>
              <a:buChar char="l"/>
              <a:defRPr/>
            </a:pPr>
            <a:r>
              <a:rPr lang="zh-CN" altLang="en-US" kern="0" dirty="0">
                <a:latin typeface="微软雅黑" panose="020B0503020204020204" pitchFamily="34" charset="-122"/>
                <a:ea typeface="微软雅黑" panose="020B0503020204020204" pitchFamily="34" charset="-122"/>
              </a:rPr>
              <a:t>教师摄像机：</a:t>
            </a:r>
            <a:r>
              <a:rPr lang="en-US" altLang="zh-CN" kern="0" dirty="0">
                <a:latin typeface="微软雅黑" panose="020B0503020204020204" pitchFamily="34" charset="-122"/>
                <a:ea typeface="微软雅黑" panose="020B0503020204020204" pitchFamily="34" charset="-122"/>
              </a:rPr>
              <a:t>4K</a:t>
            </a:r>
            <a:r>
              <a:rPr lang="zh-CN" altLang="en-US" kern="0" dirty="0">
                <a:latin typeface="微软雅黑" panose="020B0503020204020204" pitchFamily="34" charset="-122"/>
                <a:ea typeface="微软雅黑" panose="020B0503020204020204" pitchFamily="34" charset="-122"/>
              </a:rPr>
              <a:t>深眸摄像机（</a:t>
            </a:r>
            <a:r>
              <a:rPr lang="en-US" altLang="zh-CN" kern="0" dirty="0" err="1">
                <a:latin typeface="微软雅黑" panose="020B0503020204020204" pitchFamily="34" charset="-122"/>
                <a:ea typeface="微软雅黑" panose="020B0503020204020204" pitchFamily="34" charset="-122"/>
              </a:rPr>
              <a:t>poe</a:t>
            </a:r>
            <a:r>
              <a:rPr lang="zh-CN" altLang="en-US" kern="0" dirty="0">
                <a:latin typeface="微软雅黑" panose="020B0503020204020204" pitchFamily="34" charset="-122"/>
                <a:ea typeface="微软雅黑" panose="020B0503020204020204" pitchFamily="34" charset="-122"/>
              </a:rPr>
              <a:t>）或者</a:t>
            </a:r>
            <a:r>
              <a:rPr lang="en-US" altLang="zh-CN" kern="0" dirty="0">
                <a:latin typeface="微软雅黑" panose="020B0503020204020204" pitchFamily="34" charset="-122"/>
                <a:ea typeface="微软雅黑" panose="020B0503020204020204" pitchFamily="34" charset="-122"/>
              </a:rPr>
              <a:t>4K EPTZ</a:t>
            </a:r>
            <a:r>
              <a:rPr lang="zh-CN" altLang="en-US" kern="0" dirty="0">
                <a:latin typeface="微软雅黑" panose="020B0503020204020204" pitchFamily="34" charset="-122"/>
                <a:ea typeface="微软雅黑" panose="020B0503020204020204" pitchFamily="34" charset="-122"/>
              </a:rPr>
              <a:t>摄像机，</a:t>
            </a:r>
            <a:endParaRPr lang="en-US" altLang="zh-CN" kern="0" dirty="0">
              <a:latin typeface="微软雅黑" panose="020B0503020204020204" pitchFamily="34" charset="-122"/>
              <a:ea typeface="微软雅黑" panose="020B0503020204020204" pitchFamily="34" charset="-122"/>
            </a:endParaRPr>
          </a:p>
          <a:p>
            <a:pPr marL="267451" indent="-267451" defTabSz="713204">
              <a:buFont typeface="Wingdings" panose="05000000000000000000" pitchFamily="2" charset="2"/>
              <a:buChar char="l"/>
              <a:defRPr/>
            </a:pPr>
            <a:r>
              <a:rPr lang="zh-CN" altLang="en-US" kern="0" dirty="0">
                <a:latin typeface="微软雅黑" panose="020B0503020204020204" pitchFamily="34" charset="-122"/>
                <a:ea typeface="微软雅黑" panose="020B0503020204020204" pitchFamily="34" charset="-122"/>
              </a:rPr>
              <a:t>学生摄像机：二代学生人脸抓拍机或者智能分析摄像机。</a:t>
            </a:r>
            <a:endParaRPr lang="en-US" altLang="zh-CN" kern="0"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674201" y="1146361"/>
            <a:ext cx="8166032" cy="5265805"/>
            <a:chOff x="1295468" y="1397341"/>
            <a:chExt cx="7833512" cy="4807553"/>
          </a:xfrm>
        </p:grpSpPr>
        <p:pic>
          <p:nvPicPr>
            <p:cNvPr id="96" name="图片 9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5468" y="1397341"/>
              <a:ext cx="6801137" cy="4807553"/>
            </a:xfrm>
            <a:prstGeom prst="rect">
              <a:avLst/>
            </a:prstGeom>
          </p:spPr>
        </p:pic>
        <p:grpSp>
          <p:nvGrpSpPr>
            <p:cNvPr id="2" name="组合 1"/>
            <p:cNvGrpSpPr/>
            <p:nvPr/>
          </p:nvGrpSpPr>
          <p:grpSpPr>
            <a:xfrm>
              <a:off x="2143955" y="1973803"/>
              <a:ext cx="6985025" cy="3141688"/>
              <a:chOff x="2143955" y="1973803"/>
              <a:chExt cx="6985025" cy="3141688"/>
            </a:xfrm>
          </p:grpSpPr>
          <p:pic>
            <p:nvPicPr>
              <p:cNvPr id="97" name="Picture 2" descr="录播主机-前"/>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9950" b="89988" l="5220" r="96107"/>
                        </a14:imgEffect>
                      </a14:imgLayer>
                    </a14:imgProps>
                  </a:ext>
                  <a:ext uri="{28A0092B-C50C-407E-A947-70E740481C1C}">
                    <a14:useLocalDpi xmlns:a14="http://schemas.microsoft.com/office/drawing/2010/main" val="0"/>
                  </a:ext>
                </a:extLst>
              </a:blip>
              <a:srcRect l="5698" t="29863" r="4658" b="21574"/>
              <a:stretch/>
            </p:blipFill>
            <p:spPr bwMode="auto">
              <a:xfrm>
                <a:off x="8528001" y="2680943"/>
                <a:ext cx="600979" cy="245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椭圆 97"/>
              <p:cNvSpPr/>
              <p:nvPr/>
            </p:nvSpPr>
            <p:spPr>
              <a:xfrm>
                <a:off x="6393657" y="2803869"/>
                <a:ext cx="724028" cy="1007407"/>
              </a:xfrm>
              <a:prstGeom prst="ellipse">
                <a:avLst/>
              </a:prstGeom>
              <a:noFill/>
              <a:ln w="12700" cap="flat" cmpd="sng" algn="ctr">
                <a:solidFill>
                  <a:srgbClr val="FFC000"/>
                </a:solidFill>
                <a:prstDash val="solid"/>
                <a:miter lim="800000"/>
              </a:ln>
              <a:effectLst/>
            </p:spPr>
            <p:txBody>
              <a:bodyPr lIns="71320" tIns="35660" rIns="71320" bIns="35660" rtlCol="0" anchor="ctr"/>
              <a:lstStyle/>
              <a:p>
                <a:pPr algn="ctr" defTabSz="713204">
                  <a:defRPr/>
                </a:pPr>
                <a:endParaRPr lang="zh-CN" altLang="en-US" sz="1400" kern="0">
                  <a:latin typeface="DengXian" panose="020F0502020204030204"/>
                </a:endParaRPr>
              </a:p>
            </p:txBody>
          </p:sp>
          <p:grpSp>
            <p:nvGrpSpPr>
              <p:cNvPr id="99" name="组合 98"/>
              <p:cNvGrpSpPr/>
              <p:nvPr/>
            </p:nvGrpSpPr>
            <p:grpSpPr>
              <a:xfrm>
                <a:off x="2578202" y="3920923"/>
                <a:ext cx="606823" cy="503297"/>
                <a:chOff x="10013581" y="1716259"/>
                <a:chExt cx="878774" cy="655967"/>
              </a:xfrm>
            </p:grpSpPr>
            <p:pic>
              <p:nvPicPr>
                <p:cNvPr id="100" name="图片 99"/>
                <p:cNvPicPr>
                  <a:picLocks noChangeAspect="1"/>
                </p:cNvPicPr>
                <p:nvPr/>
              </p:nvPicPr>
              <p:blipFill rotWithShape="1">
                <a:blip r:embed="rId5" cstate="print">
                  <a:extLst>
                    <a:ext uri="{28A0092B-C50C-407E-A947-70E740481C1C}">
                      <a14:useLocalDpi xmlns:a14="http://schemas.microsoft.com/office/drawing/2010/main" val="0"/>
                    </a:ext>
                  </a:extLst>
                </a:blip>
                <a:srcRect l="11690" r="7449" b="14477"/>
                <a:stretch/>
              </p:blipFill>
              <p:spPr>
                <a:xfrm>
                  <a:off x="10135320" y="1839093"/>
                  <a:ext cx="684343" cy="406492"/>
                </a:xfrm>
                <a:prstGeom prst="rect">
                  <a:avLst/>
                </a:prstGeom>
              </p:spPr>
            </p:pic>
            <p:sp>
              <p:nvSpPr>
                <p:cNvPr id="101" name="椭圆 100"/>
                <p:cNvSpPr/>
                <p:nvPr/>
              </p:nvSpPr>
              <p:spPr>
                <a:xfrm>
                  <a:off x="10013581" y="1716259"/>
                  <a:ext cx="878774" cy="655967"/>
                </a:xfrm>
                <a:prstGeom prst="ellipse">
                  <a:avLst/>
                </a:prstGeom>
                <a:noFill/>
                <a:ln w="12700" cap="flat" cmpd="sng" algn="ctr">
                  <a:solidFill>
                    <a:srgbClr val="FFC000"/>
                  </a:solidFill>
                  <a:prstDash val="solid"/>
                  <a:miter lim="800000"/>
                </a:ln>
                <a:effectLst/>
              </p:spPr>
              <p:txBody>
                <a:bodyPr rtlCol="0" anchor="ctr"/>
                <a:lstStyle/>
                <a:p>
                  <a:pPr algn="ctr" defTabSz="713204">
                    <a:defRPr/>
                  </a:pPr>
                  <a:endParaRPr lang="zh-CN" altLang="en-US" sz="1400" kern="0">
                    <a:latin typeface="DengXian" panose="020F0502020204030204"/>
                  </a:endParaRPr>
                </a:p>
              </p:txBody>
            </p:sp>
          </p:grpSp>
          <p:sp>
            <p:nvSpPr>
              <p:cNvPr id="102" name="椭圆 101"/>
              <p:cNvSpPr/>
              <p:nvPr/>
            </p:nvSpPr>
            <p:spPr>
              <a:xfrm>
                <a:off x="6153830" y="1973803"/>
                <a:ext cx="606823" cy="503297"/>
              </a:xfrm>
              <a:prstGeom prst="ellipse">
                <a:avLst/>
              </a:prstGeom>
              <a:noFill/>
              <a:ln w="12700" cap="flat" cmpd="sng" algn="ctr">
                <a:solidFill>
                  <a:srgbClr val="FFC000"/>
                </a:solidFill>
                <a:prstDash val="solid"/>
                <a:miter lim="800000"/>
              </a:ln>
              <a:effectLst/>
            </p:spPr>
            <p:txBody>
              <a:bodyPr lIns="71320" tIns="35660" rIns="71320" bIns="35660" rtlCol="0" anchor="ctr"/>
              <a:lstStyle/>
              <a:p>
                <a:pPr algn="ctr" defTabSz="713204">
                  <a:defRPr/>
                </a:pPr>
                <a:endParaRPr lang="zh-CN" altLang="en-US" sz="1400" kern="0">
                  <a:latin typeface="DengXian" panose="020F0502020204030204"/>
                </a:endParaRPr>
              </a:p>
            </p:txBody>
          </p:sp>
          <p:grpSp>
            <p:nvGrpSpPr>
              <p:cNvPr id="103" name="组合 102"/>
              <p:cNvGrpSpPr/>
              <p:nvPr/>
            </p:nvGrpSpPr>
            <p:grpSpPr>
              <a:xfrm>
                <a:off x="4111147" y="3920924"/>
                <a:ext cx="331839" cy="374334"/>
                <a:chOff x="3036370" y="3247867"/>
                <a:chExt cx="480554" cy="487885"/>
              </a:xfrm>
            </p:grpSpPr>
            <p:pic>
              <p:nvPicPr>
                <p:cNvPr id="104" name="图片 103"/>
                <p:cNvPicPr/>
                <p:nvPr/>
              </p:nvPicPr>
              <p:blipFill rotWithShape="1">
                <a:blip r:embed="rId6" cstate="print"/>
                <a:srcRect l="6843" t="18812" r="5908" b="30652"/>
                <a:stretch/>
              </p:blipFill>
              <p:spPr bwMode="auto">
                <a:xfrm>
                  <a:off x="3106081" y="3325117"/>
                  <a:ext cx="363952" cy="340297"/>
                </a:xfrm>
                <a:prstGeom prst="rect">
                  <a:avLst/>
                </a:prstGeom>
                <a:noFill/>
                <a:ln>
                  <a:noFill/>
                </a:ln>
                <a:extLst>
                  <a:ext uri="{53640926-AAD7-44D8-BBD7-CCE9431645EC}">
                    <a14:shadowObscured xmlns:a14="http://schemas.microsoft.com/office/drawing/2010/main"/>
                  </a:ext>
                </a:extLst>
              </p:spPr>
            </p:pic>
            <p:sp>
              <p:nvSpPr>
                <p:cNvPr id="105" name="椭圆 104"/>
                <p:cNvSpPr/>
                <p:nvPr/>
              </p:nvSpPr>
              <p:spPr>
                <a:xfrm>
                  <a:off x="3036370" y="3247867"/>
                  <a:ext cx="480554" cy="487885"/>
                </a:xfrm>
                <a:prstGeom prst="ellipse">
                  <a:avLst/>
                </a:prstGeom>
                <a:noFill/>
                <a:ln w="12700" cap="flat" cmpd="sng" algn="ctr">
                  <a:solidFill>
                    <a:srgbClr val="FFC000"/>
                  </a:solidFill>
                  <a:prstDash val="solid"/>
                  <a:miter lim="800000"/>
                </a:ln>
                <a:effectLst/>
              </p:spPr>
              <p:txBody>
                <a:bodyPr rtlCol="0" anchor="ctr"/>
                <a:lstStyle/>
                <a:p>
                  <a:pPr algn="ctr" defTabSz="713204">
                    <a:defRPr/>
                  </a:pPr>
                  <a:endParaRPr lang="zh-CN" altLang="en-US" sz="1400" kern="0">
                    <a:latin typeface="DengXian" panose="020F0502020204030204"/>
                  </a:endParaRPr>
                </a:p>
              </p:txBody>
            </p:sp>
          </p:grpSp>
          <p:grpSp>
            <p:nvGrpSpPr>
              <p:cNvPr id="106" name="组合 105"/>
              <p:cNvGrpSpPr/>
              <p:nvPr/>
            </p:nvGrpSpPr>
            <p:grpSpPr>
              <a:xfrm>
                <a:off x="6167027" y="3538114"/>
                <a:ext cx="331839" cy="374334"/>
                <a:chOff x="5366837" y="3024138"/>
                <a:chExt cx="480554" cy="487885"/>
              </a:xfrm>
            </p:grpSpPr>
            <p:pic>
              <p:nvPicPr>
                <p:cNvPr id="107" name="图片 106"/>
                <p:cNvPicPr/>
                <p:nvPr/>
              </p:nvPicPr>
              <p:blipFill rotWithShape="1">
                <a:blip r:embed="rId6" cstate="print"/>
                <a:srcRect l="6843" t="18812" r="5908" b="30652"/>
                <a:stretch/>
              </p:blipFill>
              <p:spPr bwMode="auto">
                <a:xfrm>
                  <a:off x="5436548" y="3101388"/>
                  <a:ext cx="363952" cy="340297"/>
                </a:xfrm>
                <a:prstGeom prst="rect">
                  <a:avLst/>
                </a:prstGeom>
                <a:noFill/>
                <a:ln>
                  <a:noFill/>
                </a:ln>
                <a:extLst>
                  <a:ext uri="{53640926-AAD7-44D8-BBD7-CCE9431645EC}">
                    <a14:shadowObscured xmlns:a14="http://schemas.microsoft.com/office/drawing/2010/main"/>
                  </a:ext>
                </a:extLst>
              </p:spPr>
            </p:pic>
            <p:sp>
              <p:nvSpPr>
                <p:cNvPr id="108" name="椭圆 107"/>
                <p:cNvSpPr/>
                <p:nvPr/>
              </p:nvSpPr>
              <p:spPr>
                <a:xfrm>
                  <a:off x="5366837" y="3024138"/>
                  <a:ext cx="480554" cy="487885"/>
                </a:xfrm>
                <a:prstGeom prst="ellipse">
                  <a:avLst/>
                </a:prstGeom>
                <a:noFill/>
                <a:ln w="12700" cap="flat" cmpd="sng" algn="ctr">
                  <a:solidFill>
                    <a:srgbClr val="FFC000"/>
                  </a:solidFill>
                  <a:prstDash val="solid"/>
                  <a:miter lim="800000"/>
                </a:ln>
                <a:effectLst/>
              </p:spPr>
              <p:txBody>
                <a:bodyPr rtlCol="0" anchor="ctr"/>
                <a:lstStyle/>
                <a:p>
                  <a:pPr algn="ctr" defTabSz="713204">
                    <a:defRPr/>
                  </a:pPr>
                  <a:endParaRPr lang="zh-CN" altLang="en-US" sz="1400" kern="0">
                    <a:latin typeface="DengXian" panose="020F0502020204030204"/>
                  </a:endParaRPr>
                </a:p>
              </p:txBody>
            </p:sp>
          </p:grpSp>
          <p:cxnSp>
            <p:nvCxnSpPr>
              <p:cNvPr id="109" name="直接连接符 108"/>
              <p:cNvCxnSpPr/>
              <p:nvPr/>
            </p:nvCxnSpPr>
            <p:spPr>
              <a:xfrm>
                <a:off x="6767639" y="2164463"/>
                <a:ext cx="2014359" cy="3904"/>
              </a:xfrm>
              <a:prstGeom prst="line">
                <a:avLst/>
              </a:prstGeom>
              <a:noFill/>
              <a:ln w="28575" cap="flat" cmpd="sng" algn="ctr">
                <a:solidFill>
                  <a:srgbClr val="4472C4">
                    <a:lumMod val="75000"/>
                  </a:srgbClr>
                </a:solidFill>
                <a:prstDash val="solid"/>
                <a:miter lim="800000"/>
                <a:headEnd type="oval" w="med" len="med"/>
              </a:ln>
              <a:effectLst/>
            </p:spPr>
          </p:cxnSp>
          <p:cxnSp>
            <p:nvCxnSpPr>
              <p:cNvPr id="110" name="直接连接符 109"/>
              <p:cNvCxnSpPr/>
              <p:nvPr/>
            </p:nvCxnSpPr>
            <p:spPr>
              <a:xfrm>
                <a:off x="8771203" y="2177479"/>
                <a:ext cx="0" cy="300977"/>
              </a:xfrm>
              <a:prstGeom prst="line">
                <a:avLst/>
              </a:prstGeom>
              <a:noFill/>
              <a:ln w="28575" cap="flat" cmpd="sng" algn="ctr">
                <a:solidFill>
                  <a:srgbClr val="4472C4">
                    <a:lumMod val="75000"/>
                  </a:srgbClr>
                </a:solidFill>
                <a:prstDash val="solid"/>
                <a:miter lim="800000"/>
                <a:tailEnd type="oval" w="med" len="med"/>
              </a:ln>
              <a:effectLst/>
            </p:spPr>
          </p:cxnSp>
          <p:cxnSp>
            <p:nvCxnSpPr>
              <p:cNvPr id="111" name="直接连接符 110"/>
              <p:cNvCxnSpPr/>
              <p:nvPr/>
            </p:nvCxnSpPr>
            <p:spPr>
              <a:xfrm>
                <a:off x="2881611" y="4424219"/>
                <a:ext cx="0" cy="667288"/>
              </a:xfrm>
              <a:prstGeom prst="line">
                <a:avLst/>
              </a:prstGeom>
              <a:noFill/>
              <a:ln w="28575" cap="flat" cmpd="sng" algn="ctr">
                <a:solidFill>
                  <a:srgbClr val="4472C4">
                    <a:lumMod val="75000"/>
                  </a:srgbClr>
                </a:solidFill>
                <a:prstDash val="solid"/>
                <a:miter lim="800000"/>
                <a:headEnd type="oval" w="med" len="med"/>
              </a:ln>
              <a:effectLst/>
            </p:spPr>
          </p:cxnSp>
          <p:cxnSp>
            <p:nvCxnSpPr>
              <p:cNvPr id="112" name="直接连接符 111"/>
              <p:cNvCxnSpPr/>
              <p:nvPr/>
            </p:nvCxnSpPr>
            <p:spPr>
              <a:xfrm>
                <a:off x="2881611" y="5109496"/>
                <a:ext cx="5889592" cy="0"/>
              </a:xfrm>
              <a:prstGeom prst="line">
                <a:avLst/>
              </a:prstGeom>
              <a:noFill/>
              <a:ln w="28575" cap="flat" cmpd="sng" algn="ctr">
                <a:solidFill>
                  <a:srgbClr val="4472C4">
                    <a:lumMod val="75000"/>
                  </a:srgbClr>
                </a:solidFill>
                <a:prstDash val="solid"/>
                <a:miter lim="800000"/>
              </a:ln>
              <a:effectLst/>
            </p:spPr>
          </p:cxnSp>
          <p:cxnSp>
            <p:nvCxnSpPr>
              <p:cNvPr id="113" name="直接连接符 112"/>
              <p:cNvCxnSpPr/>
              <p:nvPr/>
            </p:nvCxnSpPr>
            <p:spPr>
              <a:xfrm flipV="1">
                <a:off x="8781996" y="3394961"/>
                <a:ext cx="0" cy="1720530"/>
              </a:xfrm>
              <a:prstGeom prst="line">
                <a:avLst/>
              </a:prstGeom>
              <a:noFill/>
              <a:ln w="28575" cap="flat" cmpd="sng" algn="ctr">
                <a:solidFill>
                  <a:srgbClr val="4472C4">
                    <a:lumMod val="75000"/>
                  </a:srgbClr>
                </a:solidFill>
                <a:prstDash val="solid"/>
                <a:miter lim="800000"/>
                <a:headEnd type="none"/>
                <a:tailEnd type="oval" w="med" len="med"/>
              </a:ln>
              <a:effectLst/>
            </p:spPr>
          </p:cxnSp>
          <p:cxnSp>
            <p:nvCxnSpPr>
              <p:cNvPr id="114" name="直接连接符 113"/>
              <p:cNvCxnSpPr/>
              <p:nvPr/>
            </p:nvCxnSpPr>
            <p:spPr>
              <a:xfrm flipV="1">
                <a:off x="4284945" y="2803868"/>
                <a:ext cx="0" cy="1117054"/>
              </a:xfrm>
              <a:prstGeom prst="line">
                <a:avLst/>
              </a:prstGeom>
              <a:noFill/>
              <a:ln w="28575" cap="flat" cmpd="sng" algn="ctr">
                <a:solidFill>
                  <a:srgbClr val="2A9995"/>
                </a:solidFill>
                <a:prstDash val="solid"/>
                <a:miter lim="800000"/>
                <a:headEnd type="oval" w="med" len="med"/>
                <a:tailEnd type="none"/>
              </a:ln>
              <a:effectLst/>
            </p:spPr>
          </p:cxnSp>
          <p:cxnSp>
            <p:nvCxnSpPr>
              <p:cNvPr id="115" name="直接连接符 114"/>
              <p:cNvCxnSpPr/>
              <p:nvPr/>
            </p:nvCxnSpPr>
            <p:spPr>
              <a:xfrm>
                <a:off x="4284945" y="2793167"/>
                <a:ext cx="4194832" cy="0"/>
              </a:xfrm>
              <a:prstGeom prst="line">
                <a:avLst/>
              </a:prstGeom>
              <a:noFill/>
              <a:ln w="28575" cap="flat" cmpd="sng" algn="ctr">
                <a:solidFill>
                  <a:srgbClr val="2A9995"/>
                </a:solidFill>
                <a:prstDash val="solid"/>
                <a:miter lim="800000"/>
                <a:headEnd w="sm" len="sm"/>
                <a:tailEnd type="oval" w="med" len="med"/>
              </a:ln>
              <a:effectLst/>
            </p:spPr>
          </p:cxnSp>
          <p:cxnSp>
            <p:nvCxnSpPr>
              <p:cNvPr id="116" name="直接连接符 115"/>
              <p:cNvCxnSpPr/>
              <p:nvPr/>
            </p:nvCxnSpPr>
            <p:spPr>
              <a:xfrm>
                <a:off x="6514416" y="3749806"/>
                <a:ext cx="2096901" cy="0"/>
              </a:xfrm>
              <a:prstGeom prst="line">
                <a:avLst/>
              </a:prstGeom>
              <a:noFill/>
              <a:ln w="28575" cap="flat" cmpd="sng" algn="ctr">
                <a:solidFill>
                  <a:srgbClr val="2A9995"/>
                </a:solidFill>
                <a:prstDash val="solid"/>
                <a:miter lim="800000"/>
                <a:headEnd type="oval" w="med" len="med"/>
              </a:ln>
              <a:effectLst/>
            </p:spPr>
          </p:cxnSp>
          <p:cxnSp>
            <p:nvCxnSpPr>
              <p:cNvPr id="117" name="直接连接符 116"/>
              <p:cNvCxnSpPr/>
              <p:nvPr/>
            </p:nvCxnSpPr>
            <p:spPr>
              <a:xfrm flipV="1">
                <a:off x="8611316" y="3341478"/>
                <a:ext cx="0" cy="408329"/>
              </a:xfrm>
              <a:prstGeom prst="line">
                <a:avLst/>
              </a:prstGeom>
              <a:noFill/>
              <a:ln w="28575" cap="flat" cmpd="sng" algn="ctr">
                <a:solidFill>
                  <a:srgbClr val="2A9995"/>
                </a:solidFill>
                <a:prstDash val="solid"/>
                <a:miter lim="800000"/>
                <a:tailEnd type="oval" w="med" len="med"/>
              </a:ln>
              <a:effectLst/>
            </p:spPr>
          </p:cxnSp>
          <p:sp>
            <p:nvSpPr>
              <p:cNvPr id="118" name="文本框 47"/>
              <p:cNvSpPr>
                <a:spLocks noChangeArrowheads="1"/>
              </p:cNvSpPr>
              <p:nvPr/>
            </p:nvSpPr>
            <p:spPr bwMode="auto">
              <a:xfrm>
                <a:off x="5673418" y="2469591"/>
                <a:ext cx="1458782" cy="234344"/>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1200" b="1" kern="0" dirty="0">
                    <a:solidFill>
                      <a:sysClr val="window" lastClr="FFFFFF"/>
                    </a:solidFill>
                    <a:latin typeface="微软雅黑" pitchFamily="34" charset="-122"/>
                    <a:ea typeface="微软雅黑" pitchFamily="34" charset="-122"/>
                    <a:sym typeface="微软雅黑" pitchFamily="34" charset="-122"/>
                  </a:rPr>
                  <a:t>二代学生人脸抓拍机</a:t>
                </a:r>
              </a:p>
            </p:txBody>
          </p:sp>
          <p:sp>
            <p:nvSpPr>
              <p:cNvPr id="119" name="文本框 47"/>
              <p:cNvSpPr>
                <a:spLocks noChangeArrowheads="1"/>
              </p:cNvSpPr>
              <p:nvPr/>
            </p:nvSpPr>
            <p:spPr bwMode="auto">
              <a:xfrm>
                <a:off x="2143955" y="3695860"/>
                <a:ext cx="1813619" cy="234344"/>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1200" b="1" kern="0" dirty="0">
                    <a:solidFill>
                      <a:sysClr val="window" lastClr="FFFFFF"/>
                    </a:solidFill>
                    <a:latin typeface="微软雅黑" pitchFamily="34" charset="-122"/>
                    <a:ea typeface="微软雅黑" pitchFamily="34" charset="-122"/>
                    <a:sym typeface="微软雅黑" pitchFamily="34" charset="-122"/>
                  </a:rPr>
                  <a:t>教师</a:t>
                </a:r>
                <a:r>
                  <a:rPr lang="en-US" altLang="zh-CN" sz="1200" b="1" kern="0" dirty="0">
                    <a:solidFill>
                      <a:sysClr val="window" lastClr="FFFFFF"/>
                    </a:solidFill>
                    <a:latin typeface="微软雅黑" pitchFamily="34" charset="-122"/>
                    <a:ea typeface="微软雅黑" pitchFamily="34" charset="-122"/>
                    <a:sym typeface="微软雅黑" pitchFamily="34" charset="-122"/>
                  </a:rPr>
                  <a:t>4K</a:t>
                </a:r>
                <a:r>
                  <a:rPr lang="zh-CN" altLang="en-US" sz="1200" b="1" kern="0" dirty="0">
                    <a:solidFill>
                      <a:sysClr val="window" lastClr="FFFFFF"/>
                    </a:solidFill>
                    <a:latin typeface="微软雅黑" pitchFamily="34" charset="-122"/>
                    <a:ea typeface="微软雅黑" pitchFamily="34" charset="-122"/>
                    <a:sym typeface="微软雅黑" pitchFamily="34" charset="-122"/>
                  </a:rPr>
                  <a:t>深眸摄像机（</a:t>
                </a:r>
                <a:r>
                  <a:rPr lang="en-US" altLang="zh-CN" sz="1200" b="1" kern="0" dirty="0" err="1">
                    <a:solidFill>
                      <a:sysClr val="window" lastClr="FFFFFF"/>
                    </a:solidFill>
                    <a:latin typeface="微软雅黑" pitchFamily="34" charset="-122"/>
                    <a:ea typeface="微软雅黑" pitchFamily="34" charset="-122"/>
                    <a:sym typeface="微软雅黑" pitchFamily="34" charset="-122"/>
                  </a:rPr>
                  <a:t>poe</a:t>
                </a:r>
                <a:r>
                  <a:rPr lang="zh-CN" altLang="en-US" sz="1200" b="1" kern="0" dirty="0">
                    <a:solidFill>
                      <a:sysClr val="window" lastClr="FFFFFF"/>
                    </a:solidFill>
                    <a:latin typeface="微软雅黑" pitchFamily="34" charset="-122"/>
                    <a:ea typeface="微软雅黑" pitchFamily="34" charset="-122"/>
                    <a:sym typeface="微软雅黑" pitchFamily="34" charset="-122"/>
                  </a:rPr>
                  <a:t>）</a:t>
                </a:r>
              </a:p>
            </p:txBody>
          </p:sp>
          <p:sp>
            <p:nvSpPr>
              <p:cNvPr id="120" name="文本框 47"/>
              <p:cNvSpPr>
                <a:spLocks noChangeArrowheads="1"/>
              </p:cNvSpPr>
              <p:nvPr/>
            </p:nvSpPr>
            <p:spPr bwMode="auto">
              <a:xfrm>
                <a:off x="5742362" y="3924462"/>
                <a:ext cx="1000543" cy="234344"/>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1200" b="1" kern="0" dirty="0">
                    <a:solidFill>
                      <a:sysClr val="window" lastClr="FFFFFF"/>
                    </a:solidFill>
                    <a:latin typeface="微软雅黑" pitchFamily="34" charset="-122"/>
                    <a:ea typeface="微软雅黑" pitchFamily="34" charset="-122"/>
                    <a:sym typeface="微软雅黑" pitchFamily="34" charset="-122"/>
                  </a:rPr>
                  <a:t>教师拾音器</a:t>
                </a:r>
              </a:p>
            </p:txBody>
          </p:sp>
          <p:sp>
            <p:nvSpPr>
              <p:cNvPr id="121" name="文本框 47"/>
              <p:cNvSpPr>
                <a:spLocks noChangeArrowheads="1"/>
              </p:cNvSpPr>
              <p:nvPr/>
            </p:nvSpPr>
            <p:spPr bwMode="auto">
              <a:xfrm>
                <a:off x="3991461" y="4327053"/>
                <a:ext cx="1056281" cy="234344"/>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1200" b="1" kern="0" dirty="0">
                    <a:solidFill>
                      <a:sysClr val="window" lastClr="FFFFFF"/>
                    </a:solidFill>
                    <a:latin typeface="微软雅黑" pitchFamily="34" charset="-122"/>
                    <a:ea typeface="微软雅黑" pitchFamily="34" charset="-122"/>
                    <a:sym typeface="微软雅黑" pitchFamily="34" charset="-122"/>
                  </a:rPr>
                  <a:t>学生拾音器</a:t>
                </a:r>
              </a:p>
            </p:txBody>
          </p:sp>
          <p:pic>
            <p:nvPicPr>
              <p:cNvPr id="123" name="Picture 2" descr="D:\KeyShot 6\Renderings\untitled.18253.png"/>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l="21896" t="14151" r="19288" b="18020"/>
              <a:stretch/>
            </p:blipFill>
            <p:spPr bwMode="auto">
              <a:xfrm>
                <a:off x="6250960" y="2014959"/>
                <a:ext cx="419547" cy="402755"/>
              </a:xfrm>
              <a:prstGeom prst="rect">
                <a:avLst/>
              </a:prstGeom>
              <a:noFill/>
              <a:extLst>
                <a:ext uri="{909E8E84-426E-40DD-AFC4-6F175D3DCCD1}">
                  <a14:hiddenFill xmlns:a14="http://schemas.microsoft.com/office/drawing/2010/main">
                    <a:solidFill>
                      <a:srgbClr val="FFFFFF"/>
                    </a:solidFill>
                  </a14:hiddenFill>
                </a:ext>
              </a:extLst>
            </p:spPr>
          </p:pic>
          <p:sp>
            <p:nvSpPr>
              <p:cNvPr id="124" name="椭圆 123"/>
              <p:cNvSpPr/>
              <p:nvPr/>
            </p:nvSpPr>
            <p:spPr>
              <a:xfrm>
                <a:off x="5818095" y="2920298"/>
                <a:ext cx="537247" cy="503297"/>
              </a:xfrm>
              <a:prstGeom prst="ellipse">
                <a:avLst/>
              </a:prstGeom>
              <a:noFill/>
              <a:ln w="12700" cap="flat" cmpd="sng" algn="ctr">
                <a:solidFill>
                  <a:srgbClr val="FFC000"/>
                </a:solidFill>
                <a:prstDash val="solid"/>
                <a:miter lim="800000"/>
              </a:ln>
              <a:effectLst/>
            </p:spPr>
            <p:txBody>
              <a:bodyPr lIns="71320" tIns="35660" rIns="71320" bIns="35660" rtlCol="0" anchor="ctr"/>
              <a:lstStyle/>
              <a:p>
                <a:pPr algn="ctr" defTabSz="713204">
                  <a:defRPr/>
                </a:pPr>
                <a:endParaRPr lang="zh-CN" altLang="en-US" sz="1400" kern="0">
                  <a:latin typeface="DengXian" panose="020F0502020204030204"/>
                </a:endParaRPr>
              </a:p>
            </p:txBody>
          </p:sp>
          <p:sp>
            <p:nvSpPr>
              <p:cNvPr id="125" name="文本框 47"/>
              <p:cNvSpPr>
                <a:spLocks noChangeArrowheads="1"/>
              </p:cNvSpPr>
              <p:nvPr/>
            </p:nvSpPr>
            <p:spPr bwMode="auto">
              <a:xfrm>
                <a:off x="5210437" y="3034569"/>
                <a:ext cx="775428" cy="234344"/>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1200" b="1" kern="0" dirty="0">
                    <a:solidFill>
                      <a:sysClr val="window" lastClr="FFFFFF"/>
                    </a:solidFill>
                    <a:latin typeface="微软雅黑" pitchFamily="34" charset="-122"/>
                    <a:ea typeface="微软雅黑" pitchFamily="34" charset="-122"/>
                    <a:sym typeface="微软雅黑" pitchFamily="34" charset="-122"/>
                  </a:rPr>
                  <a:t>教师电脑</a:t>
                </a:r>
              </a:p>
            </p:txBody>
          </p:sp>
          <p:sp>
            <p:nvSpPr>
              <p:cNvPr id="126" name="文本框 47"/>
              <p:cNvSpPr>
                <a:spLocks noChangeArrowheads="1"/>
              </p:cNvSpPr>
              <p:nvPr/>
            </p:nvSpPr>
            <p:spPr bwMode="auto">
              <a:xfrm>
                <a:off x="7132201" y="3180626"/>
                <a:ext cx="862782" cy="234344"/>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1200" b="1" kern="0" dirty="0">
                    <a:solidFill>
                      <a:sysClr val="window" lastClr="FFFFFF"/>
                    </a:solidFill>
                    <a:latin typeface="微软雅黑" pitchFamily="34" charset="-122"/>
                    <a:ea typeface="微软雅黑" pitchFamily="34" charset="-122"/>
                    <a:sym typeface="微软雅黑" pitchFamily="34" charset="-122"/>
                  </a:rPr>
                  <a:t>电子白板</a:t>
                </a:r>
              </a:p>
            </p:txBody>
          </p:sp>
          <p:pic>
            <p:nvPicPr>
              <p:cNvPr id="127" name="Picture 11" descr="C:\Users\yun.ma\Desktop\图层 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20117" y="3398577"/>
                <a:ext cx="129003" cy="99763"/>
              </a:xfrm>
              <a:prstGeom prst="rect">
                <a:avLst/>
              </a:prstGeom>
              <a:noFill/>
              <a:extLst>
                <a:ext uri="{909E8E84-426E-40DD-AFC4-6F175D3DCCD1}">
                  <a14:hiddenFill xmlns:a14="http://schemas.microsoft.com/office/drawing/2010/main">
                    <a:solidFill>
                      <a:srgbClr val="FFFFFF"/>
                    </a:solidFill>
                  </a14:hiddenFill>
                </a:ext>
              </a:extLst>
            </p:spPr>
          </p:pic>
          <p:sp>
            <p:nvSpPr>
              <p:cNvPr id="128" name="椭圆 127"/>
              <p:cNvSpPr/>
              <p:nvPr/>
            </p:nvSpPr>
            <p:spPr>
              <a:xfrm>
                <a:off x="6156856" y="3346375"/>
                <a:ext cx="251321" cy="205223"/>
              </a:xfrm>
              <a:prstGeom prst="ellipse">
                <a:avLst/>
              </a:prstGeom>
              <a:noFill/>
              <a:ln w="12700" cap="flat" cmpd="sng" algn="ctr">
                <a:solidFill>
                  <a:srgbClr val="FFC000"/>
                </a:solidFill>
                <a:prstDash val="solid"/>
                <a:miter lim="800000"/>
              </a:ln>
              <a:effectLst/>
            </p:spPr>
            <p:txBody>
              <a:bodyPr lIns="71320" tIns="35660" rIns="71320" bIns="35660" rtlCol="0" anchor="ctr"/>
              <a:lstStyle/>
              <a:p>
                <a:pPr algn="ctr" defTabSz="713204">
                  <a:defRPr/>
                </a:pPr>
                <a:endParaRPr lang="zh-CN" altLang="en-US" sz="1400" kern="0">
                  <a:latin typeface="DengXian" panose="020F0502020204030204"/>
                </a:endParaRPr>
              </a:p>
            </p:txBody>
          </p:sp>
          <p:pic>
            <p:nvPicPr>
              <p:cNvPr id="129" name="Picture 13" descr="C:\Users\yun.ma\Desktop\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05277" y="2924183"/>
                <a:ext cx="552835" cy="934295"/>
              </a:xfrm>
              <a:prstGeom prst="rect">
                <a:avLst/>
              </a:prstGeom>
              <a:noFill/>
              <a:extLst>
                <a:ext uri="{909E8E84-426E-40DD-AFC4-6F175D3DCCD1}">
                  <a14:hiddenFill xmlns:a14="http://schemas.microsoft.com/office/drawing/2010/main">
                    <a:solidFill>
                      <a:srgbClr val="FFFFFF"/>
                    </a:solidFill>
                  </a14:hiddenFill>
                </a:ext>
              </a:extLst>
            </p:spPr>
          </p:pic>
          <p:sp>
            <p:nvSpPr>
              <p:cNvPr id="130" name="椭圆 129"/>
              <p:cNvSpPr/>
              <p:nvPr/>
            </p:nvSpPr>
            <p:spPr>
              <a:xfrm>
                <a:off x="4763637" y="3571182"/>
                <a:ext cx="284105" cy="261485"/>
              </a:xfrm>
              <a:prstGeom prst="ellipse">
                <a:avLst/>
              </a:prstGeom>
              <a:noFill/>
              <a:ln w="12700" cap="flat" cmpd="sng" algn="ctr">
                <a:solidFill>
                  <a:srgbClr val="FFC000"/>
                </a:solidFill>
                <a:prstDash val="solid"/>
                <a:miter lim="800000"/>
              </a:ln>
              <a:effectLst/>
            </p:spPr>
            <p:txBody>
              <a:bodyPr lIns="71320" tIns="35660" rIns="71320" bIns="35660" rtlCol="0" anchor="ctr"/>
              <a:lstStyle/>
              <a:p>
                <a:pPr algn="ctr" defTabSz="713204">
                  <a:defRPr/>
                </a:pPr>
                <a:endParaRPr lang="zh-CN" altLang="en-US" sz="1400" kern="0">
                  <a:latin typeface="DengXian" panose="020F0502020204030204"/>
                </a:endParaRPr>
              </a:p>
            </p:txBody>
          </p:sp>
          <p:sp>
            <p:nvSpPr>
              <p:cNvPr id="131" name="文本框 47"/>
              <p:cNvSpPr>
                <a:spLocks noChangeArrowheads="1"/>
              </p:cNvSpPr>
              <p:nvPr/>
            </p:nvSpPr>
            <p:spPr bwMode="auto">
              <a:xfrm>
                <a:off x="4604324" y="3885476"/>
                <a:ext cx="925538" cy="234344"/>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1200" b="1" kern="0" dirty="0">
                    <a:solidFill>
                      <a:sysClr val="window" lastClr="FFFFFF"/>
                    </a:solidFill>
                    <a:latin typeface="微软雅黑" pitchFamily="34" charset="-122"/>
                    <a:ea typeface="微软雅黑" pitchFamily="34" charset="-122"/>
                    <a:sym typeface="微软雅黑" pitchFamily="34" charset="-122"/>
                  </a:rPr>
                  <a:t>平板电脑</a:t>
                </a:r>
              </a:p>
            </p:txBody>
          </p:sp>
          <p:pic>
            <p:nvPicPr>
              <p:cNvPr id="132" name="Picture 15" descr="C:\Users\yun.ma\Desktop\企业微信截图_15295510911681(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41002" y="3885842"/>
                <a:ext cx="434223" cy="530716"/>
              </a:xfrm>
              <a:prstGeom prst="rect">
                <a:avLst/>
              </a:prstGeom>
              <a:noFill/>
              <a:extLst>
                <a:ext uri="{909E8E84-426E-40DD-AFC4-6F175D3DCCD1}">
                  <a14:hiddenFill xmlns:a14="http://schemas.microsoft.com/office/drawing/2010/main">
                    <a:solidFill>
                      <a:srgbClr val="FFFFFF"/>
                    </a:solidFill>
                  </a14:hiddenFill>
                </a:ext>
              </a:extLst>
            </p:spPr>
          </p:pic>
          <p:sp>
            <p:nvSpPr>
              <p:cNvPr id="133" name="椭圆 132"/>
              <p:cNvSpPr/>
              <p:nvPr/>
            </p:nvSpPr>
            <p:spPr>
              <a:xfrm>
                <a:off x="6752784" y="3790265"/>
                <a:ext cx="636253" cy="719638"/>
              </a:xfrm>
              <a:prstGeom prst="ellipse">
                <a:avLst/>
              </a:prstGeom>
              <a:noFill/>
              <a:ln w="12700" cap="flat" cmpd="sng" algn="ctr">
                <a:solidFill>
                  <a:srgbClr val="FFC000"/>
                </a:solidFill>
                <a:prstDash val="solid"/>
                <a:miter lim="800000"/>
              </a:ln>
              <a:effectLst/>
            </p:spPr>
            <p:txBody>
              <a:bodyPr lIns="71320" tIns="35660" rIns="71320" bIns="35660" rtlCol="0" anchor="ctr"/>
              <a:lstStyle/>
              <a:p>
                <a:pPr algn="ctr" defTabSz="713204">
                  <a:defRPr/>
                </a:pPr>
                <a:endParaRPr lang="zh-CN" altLang="en-US" sz="1400" kern="0">
                  <a:latin typeface="DengXian" panose="020F0502020204030204"/>
                </a:endParaRPr>
              </a:p>
            </p:txBody>
          </p:sp>
          <p:sp>
            <p:nvSpPr>
              <p:cNvPr id="134" name="文本框 47"/>
              <p:cNvSpPr>
                <a:spLocks noChangeArrowheads="1"/>
              </p:cNvSpPr>
              <p:nvPr/>
            </p:nvSpPr>
            <p:spPr bwMode="auto">
              <a:xfrm>
                <a:off x="6505277" y="4462701"/>
                <a:ext cx="888173" cy="234344"/>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1200" b="1" kern="0" dirty="0">
                    <a:solidFill>
                      <a:sysClr val="window" lastClr="FFFFFF"/>
                    </a:solidFill>
                    <a:latin typeface="微软雅黑" pitchFamily="34" charset="-122"/>
                    <a:ea typeface="微软雅黑" pitchFamily="34" charset="-122"/>
                    <a:sym typeface="微软雅黑" pitchFamily="34" charset="-122"/>
                  </a:rPr>
                  <a:t>电子班牌</a:t>
                </a:r>
              </a:p>
            </p:txBody>
          </p:sp>
          <p:pic>
            <p:nvPicPr>
              <p:cNvPr id="135" name="Picture 17" descr="C:\Users\yun.ma\Desktop\图层 5.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922773" y="2894157"/>
                <a:ext cx="359743" cy="623555"/>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11338" y="3621007"/>
                <a:ext cx="162015" cy="212162"/>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10439" y="3446978"/>
                <a:ext cx="168712" cy="220932"/>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42978" y="3718256"/>
                <a:ext cx="175505" cy="229828"/>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66029" y="3849224"/>
                <a:ext cx="183091" cy="239761"/>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82881" y="3992883"/>
                <a:ext cx="200025" cy="261938"/>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16181" y="3068773"/>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05380" y="3187053"/>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82965" y="3282561"/>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26853" y="3411455"/>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98349" y="3491475"/>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64985" y="2966612"/>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42349" y="3310835"/>
                <a:ext cx="200025" cy="261938"/>
              </a:xfrm>
              <a:prstGeom prst="rect">
                <a:avLst/>
              </a:prstGeom>
              <a:noFill/>
              <a:extLst>
                <a:ext uri="{909E8E84-426E-40DD-AFC4-6F175D3DCCD1}">
                  <a14:hiddenFill xmlns:a14="http://schemas.microsoft.com/office/drawing/2010/main">
                    <a:solidFill>
                      <a:srgbClr val="FFFFFF"/>
                    </a:solidFill>
                  </a14:hiddenFill>
                </a:ext>
              </a:extLst>
            </p:spPr>
          </p:pic>
          <p:sp>
            <p:nvSpPr>
              <p:cNvPr id="148" name="文本框 47"/>
              <p:cNvSpPr>
                <a:spLocks noChangeArrowheads="1"/>
              </p:cNvSpPr>
              <p:nvPr/>
            </p:nvSpPr>
            <p:spPr bwMode="auto">
              <a:xfrm>
                <a:off x="5638784" y="3369437"/>
                <a:ext cx="694162" cy="234344"/>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1200" b="1" kern="0" dirty="0">
                    <a:solidFill>
                      <a:sysClr val="window" lastClr="FFFFFF"/>
                    </a:solidFill>
                    <a:latin typeface="微软雅黑" pitchFamily="34" charset="-122"/>
                    <a:ea typeface="微软雅黑" pitchFamily="34" charset="-122"/>
                    <a:sym typeface="微软雅黑" pitchFamily="34" charset="-122"/>
                  </a:rPr>
                  <a:t>翻页笔</a:t>
                </a:r>
              </a:p>
            </p:txBody>
          </p:sp>
        </p:grpSp>
      </p:grpSp>
      <p:sp>
        <p:nvSpPr>
          <p:cNvPr id="63" name="矩形 62"/>
          <p:cNvSpPr/>
          <p:nvPr/>
        </p:nvSpPr>
        <p:spPr>
          <a:xfrm>
            <a:off x="-246209" y="649071"/>
            <a:ext cx="3964367" cy="533869"/>
          </a:xfrm>
          <a:prstGeom prst="rect">
            <a:avLst/>
          </a:prstGeom>
        </p:spPr>
        <p:txBody>
          <a:bodyPr wrap="square" lIns="117226" tIns="58613" rIns="117226" bIns="58613">
            <a:spAutoFit/>
          </a:bodyPr>
          <a:lstStyle/>
          <a:p>
            <a:pPr indent="455879">
              <a:lnSpc>
                <a:spcPct val="150000"/>
              </a:lnSpc>
            </a:pPr>
            <a:r>
              <a:rPr lang="en-US" altLang="zh-CN" b="1" dirty="0" smtClean="0">
                <a:solidFill>
                  <a:srgbClr val="C00000"/>
                </a:solidFill>
                <a:latin typeface="微软雅黑" pitchFamily="34" charset="-122"/>
                <a:ea typeface="微软雅黑" pitchFamily="34" charset="-122"/>
              </a:rPr>
              <a:t>4. </a:t>
            </a:r>
            <a:r>
              <a:rPr lang="zh-CN" altLang="en-US" b="1" dirty="0" smtClean="0">
                <a:solidFill>
                  <a:srgbClr val="C00000"/>
                </a:solidFill>
                <a:latin typeface="微软雅黑" pitchFamily="34" charset="-122"/>
                <a:ea typeface="微软雅黑" pitchFamily="34" charset="-122"/>
              </a:rPr>
              <a:t>赛名师智慧课堂设计</a:t>
            </a:r>
            <a:endParaRPr lang="zh-CN" altLang="en-US" b="1" dirty="0">
              <a:solidFill>
                <a:srgbClr val="C00000"/>
              </a:solidFill>
              <a:latin typeface="微软雅黑" pitchFamily="34" charset="-122"/>
              <a:ea typeface="微软雅黑" pitchFamily="34" charset="-122"/>
            </a:endParaRPr>
          </a:p>
        </p:txBody>
      </p:sp>
      <p:sp>
        <p:nvSpPr>
          <p:cNvPr id="64"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23</a:t>
            </a:r>
            <a:endParaRPr lang="zh-CN" altLang="en-US" sz="1600" b="1" dirty="0">
              <a:solidFill>
                <a:prstClr val="white"/>
              </a:solidFill>
            </a:endParaRPr>
          </a:p>
        </p:txBody>
      </p:sp>
    </p:spTree>
    <p:extLst>
      <p:ext uri="{BB962C8B-B14F-4D97-AF65-F5344CB8AC3E}">
        <p14:creationId xmlns:p14="http://schemas.microsoft.com/office/powerpoint/2010/main" val="2507299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32" name="直接连接符 31"/>
          <p:cNvCxnSpPr/>
          <p:nvPr/>
        </p:nvCxnSpPr>
        <p:spPr>
          <a:xfrm flipV="1">
            <a:off x="1768417" y="397117"/>
            <a:ext cx="9842558" cy="76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886002" y="1219964"/>
            <a:ext cx="10267314" cy="5277174"/>
            <a:chOff x="1252373" y="1766020"/>
            <a:chExt cx="6771962" cy="3648262"/>
          </a:xfrm>
        </p:grpSpPr>
        <p:sp>
          <p:nvSpPr>
            <p:cNvPr id="92" name="MH_Other_1"/>
            <p:cNvSpPr/>
            <p:nvPr>
              <p:custDataLst>
                <p:tags r:id="rId1"/>
              </p:custDataLst>
            </p:nvPr>
          </p:nvSpPr>
          <p:spPr>
            <a:xfrm>
              <a:off x="2579785" y="2130004"/>
              <a:ext cx="3299448" cy="2242145"/>
            </a:xfrm>
            <a:custGeom>
              <a:avLst/>
              <a:gdLst>
                <a:gd name="connsiteX0" fmla="*/ 1828800 w 3644900"/>
                <a:gd name="connsiteY0" fmla="*/ 0 h 2006600"/>
                <a:gd name="connsiteX1" fmla="*/ 2755900 w 3644900"/>
                <a:gd name="connsiteY1" fmla="*/ 711200 h 2006600"/>
                <a:gd name="connsiteX2" fmla="*/ 3644900 w 3644900"/>
                <a:gd name="connsiteY2" fmla="*/ 1358900 h 2006600"/>
                <a:gd name="connsiteX3" fmla="*/ 2755900 w 3644900"/>
                <a:gd name="connsiteY3" fmla="*/ 2006600 h 2006600"/>
                <a:gd name="connsiteX4" fmla="*/ 1816100 w 3644900"/>
                <a:gd name="connsiteY4" fmla="*/ 1295400 h 2006600"/>
                <a:gd name="connsiteX5" fmla="*/ 914400 w 3644900"/>
                <a:gd name="connsiteY5" fmla="*/ 2006600 h 2006600"/>
                <a:gd name="connsiteX6" fmla="*/ 0 w 3644900"/>
                <a:gd name="connsiteY6" fmla="*/ 1320800 h 2006600"/>
                <a:gd name="connsiteX7" fmla="*/ 1828800 w 3644900"/>
                <a:gd name="connsiteY7" fmla="*/ 0 h 200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900" h="2006600">
                  <a:moveTo>
                    <a:pt x="1828800" y="0"/>
                  </a:moveTo>
                  <a:lnTo>
                    <a:pt x="2755900" y="711200"/>
                  </a:lnTo>
                  <a:lnTo>
                    <a:pt x="3644900" y="1358900"/>
                  </a:lnTo>
                  <a:lnTo>
                    <a:pt x="2755900" y="2006600"/>
                  </a:lnTo>
                  <a:lnTo>
                    <a:pt x="1816100" y="1295400"/>
                  </a:lnTo>
                  <a:lnTo>
                    <a:pt x="914400" y="2006600"/>
                  </a:lnTo>
                  <a:lnTo>
                    <a:pt x="0" y="1320800"/>
                  </a:lnTo>
                  <a:lnTo>
                    <a:pt x="1828800" y="0"/>
                  </a:lnTo>
                  <a:close/>
                </a:path>
              </a:pathLst>
            </a:custGeom>
            <a:noFill/>
            <a:ln w="38100" cap="flat" cmpd="sng" algn="ctr">
              <a:solidFill>
                <a:sysClr val="window" lastClr="FFFFFF">
                  <a:lumMod val="50000"/>
                </a:sysClr>
              </a:solidFill>
              <a:prstDash val="solid"/>
            </a:ln>
            <a:effectLst/>
          </p:spPr>
          <p:txBody>
            <a:bodyPr lIns="0" tIns="0" rIns="0" bIns="0" anchor="ctr">
              <a:normAutofit/>
            </a:bodyPr>
            <a:lstStyle/>
            <a:p>
              <a:pPr algn="ctr" defTabSz="950821">
                <a:defRPr/>
              </a:pPr>
              <a:endParaRPr lang="zh-CN" altLang="en-US" sz="1200" kern="0" dirty="0">
                <a:solidFill>
                  <a:prstClr val="white"/>
                </a:solidFill>
                <a:latin typeface="微软雅黑" panose="020B0503020204020204" pitchFamily="34" charset="-122"/>
                <a:ea typeface="微软雅黑" panose="020B0503020204020204" pitchFamily="34" charset="-122"/>
              </a:endParaRPr>
            </a:p>
          </p:txBody>
        </p:sp>
        <p:sp>
          <p:nvSpPr>
            <p:cNvPr id="93" name="MH_SubTitle_1"/>
            <p:cNvSpPr/>
            <p:nvPr>
              <p:custDataLst>
                <p:tags r:id="rId2"/>
              </p:custDataLst>
            </p:nvPr>
          </p:nvSpPr>
          <p:spPr>
            <a:xfrm>
              <a:off x="3942544" y="1766020"/>
              <a:ext cx="593586" cy="732822"/>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21">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94" name="MH_SubTitle_2"/>
            <p:cNvSpPr/>
            <p:nvPr>
              <p:custDataLst>
                <p:tags r:id="rId3"/>
              </p:custDataLst>
            </p:nvPr>
          </p:nvSpPr>
          <p:spPr>
            <a:xfrm>
              <a:off x="4762820" y="2513402"/>
              <a:ext cx="592276" cy="731205"/>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21">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95" name="MH_SubTitle_3"/>
            <p:cNvSpPr/>
            <p:nvPr>
              <p:custDataLst>
                <p:tags r:id="rId4"/>
              </p:custDataLst>
            </p:nvPr>
          </p:nvSpPr>
          <p:spPr>
            <a:xfrm>
              <a:off x="5581785" y="3273725"/>
              <a:ext cx="593587" cy="732822"/>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21">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96" name="MH_SubTitle_4"/>
            <p:cNvSpPr/>
            <p:nvPr>
              <p:custDataLst>
                <p:tags r:id="rId5"/>
              </p:custDataLst>
            </p:nvPr>
          </p:nvSpPr>
          <p:spPr>
            <a:xfrm>
              <a:off x="4762820" y="4004930"/>
              <a:ext cx="592276" cy="732822"/>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21">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97" name="MH_SubTitle_5"/>
            <p:cNvSpPr/>
            <p:nvPr>
              <p:custDataLst>
                <p:tags r:id="rId6"/>
              </p:custDataLst>
            </p:nvPr>
          </p:nvSpPr>
          <p:spPr>
            <a:xfrm>
              <a:off x="3942544" y="3259165"/>
              <a:ext cx="593586" cy="732823"/>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21">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98" name="MH_SubTitle_6"/>
            <p:cNvSpPr/>
            <p:nvPr>
              <p:custDataLst>
                <p:tags r:id="rId7"/>
              </p:custDataLst>
            </p:nvPr>
          </p:nvSpPr>
          <p:spPr>
            <a:xfrm>
              <a:off x="3122268" y="4004930"/>
              <a:ext cx="593586" cy="732822"/>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21">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99" name="MH_SubTitle_8"/>
            <p:cNvSpPr/>
            <p:nvPr>
              <p:custDataLst>
                <p:tags r:id="rId8"/>
              </p:custDataLst>
            </p:nvPr>
          </p:nvSpPr>
          <p:spPr>
            <a:xfrm>
              <a:off x="3122268" y="2513402"/>
              <a:ext cx="593586" cy="731205"/>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21">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100" name="MH_SubTitle_7"/>
            <p:cNvSpPr/>
            <p:nvPr>
              <p:custDataLst>
                <p:tags r:id="rId9"/>
              </p:custDataLst>
            </p:nvPr>
          </p:nvSpPr>
          <p:spPr>
            <a:xfrm>
              <a:off x="2303302" y="3273725"/>
              <a:ext cx="592276" cy="732822"/>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21">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101" name="TextBox 100"/>
            <p:cNvSpPr txBox="1"/>
            <p:nvPr/>
          </p:nvSpPr>
          <p:spPr>
            <a:xfrm>
              <a:off x="2250330" y="3540069"/>
              <a:ext cx="698219" cy="179949"/>
            </a:xfrm>
            <a:prstGeom prst="rect">
              <a:avLst/>
            </a:prstGeom>
            <a:noFill/>
          </p:spPr>
          <p:txBody>
            <a:bodyPr wrap="square" lIns="55630" tIns="27815" rIns="55630" bIns="27815" rtlCol="0">
              <a:spAutoFit/>
            </a:bodyPr>
            <a:lstStyle/>
            <a:p>
              <a:pPr algn="ctr" defTabSz="950821">
                <a:defRPr/>
              </a:pPr>
              <a:r>
                <a:rPr lang="zh-CN" altLang="en-US" sz="1200" kern="0" dirty="0">
                  <a:solidFill>
                    <a:prstClr val="black"/>
                  </a:solidFill>
                  <a:latin typeface="微软雅黑" panose="020B0503020204020204" pitchFamily="34" charset="-122"/>
                  <a:ea typeface="微软雅黑" panose="020B0503020204020204" pitchFamily="34" charset="-122"/>
                </a:rPr>
                <a:t>备课中心</a:t>
              </a:r>
            </a:p>
          </p:txBody>
        </p:sp>
        <p:sp>
          <p:nvSpPr>
            <p:cNvPr id="102" name="TextBox 101"/>
            <p:cNvSpPr txBox="1"/>
            <p:nvPr/>
          </p:nvSpPr>
          <p:spPr>
            <a:xfrm>
              <a:off x="3088798" y="2778814"/>
              <a:ext cx="698219" cy="179949"/>
            </a:xfrm>
            <a:prstGeom prst="rect">
              <a:avLst/>
            </a:prstGeom>
            <a:noFill/>
          </p:spPr>
          <p:txBody>
            <a:bodyPr wrap="square" lIns="55630" tIns="27815" rIns="55630" bIns="27815" rtlCol="0">
              <a:spAutoFit/>
            </a:bodyPr>
            <a:lstStyle/>
            <a:p>
              <a:pPr algn="ctr" defTabSz="950821">
                <a:defRPr/>
              </a:pPr>
              <a:r>
                <a:rPr lang="zh-CN" altLang="en-US" sz="1200" kern="0" dirty="0">
                  <a:solidFill>
                    <a:prstClr val="black"/>
                  </a:solidFill>
                  <a:latin typeface="微软雅黑" panose="020B0503020204020204" pitchFamily="34" charset="-122"/>
                  <a:ea typeface="微软雅黑" panose="020B0503020204020204" pitchFamily="34" charset="-122"/>
                </a:rPr>
                <a:t>授课中心</a:t>
              </a:r>
            </a:p>
          </p:txBody>
        </p:sp>
        <p:sp>
          <p:nvSpPr>
            <p:cNvPr id="103" name="TextBox 102"/>
            <p:cNvSpPr txBox="1"/>
            <p:nvPr/>
          </p:nvSpPr>
          <p:spPr>
            <a:xfrm>
              <a:off x="3902704" y="2032241"/>
              <a:ext cx="698219" cy="179949"/>
            </a:xfrm>
            <a:prstGeom prst="rect">
              <a:avLst/>
            </a:prstGeom>
            <a:noFill/>
          </p:spPr>
          <p:txBody>
            <a:bodyPr wrap="square" lIns="55630" tIns="27815" rIns="55630" bIns="27815" rtlCol="0">
              <a:spAutoFit/>
            </a:bodyPr>
            <a:lstStyle/>
            <a:p>
              <a:pPr algn="ctr" defTabSz="950821">
                <a:defRPr/>
              </a:pPr>
              <a:r>
                <a:rPr lang="zh-CN" altLang="en-US" sz="1200" kern="0" dirty="0">
                  <a:solidFill>
                    <a:prstClr val="black"/>
                  </a:solidFill>
                  <a:latin typeface="微软雅黑" panose="020B0503020204020204" pitchFamily="34" charset="-122"/>
                  <a:ea typeface="微软雅黑" panose="020B0503020204020204" pitchFamily="34" charset="-122"/>
                </a:rPr>
                <a:t>互动讨论</a:t>
              </a:r>
            </a:p>
          </p:txBody>
        </p:sp>
        <p:sp>
          <p:nvSpPr>
            <p:cNvPr id="104" name="TextBox 103"/>
            <p:cNvSpPr txBox="1"/>
            <p:nvPr/>
          </p:nvSpPr>
          <p:spPr>
            <a:xfrm>
              <a:off x="3902704" y="3516477"/>
              <a:ext cx="698219" cy="179949"/>
            </a:xfrm>
            <a:prstGeom prst="rect">
              <a:avLst/>
            </a:prstGeom>
            <a:noFill/>
          </p:spPr>
          <p:txBody>
            <a:bodyPr wrap="square" lIns="55630" tIns="27815" rIns="55630" bIns="27815" rtlCol="0">
              <a:spAutoFit/>
            </a:bodyPr>
            <a:lstStyle/>
            <a:p>
              <a:pPr algn="ctr" defTabSz="950821">
                <a:defRPr/>
              </a:pPr>
              <a:r>
                <a:rPr lang="zh-CN" altLang="en-US" sz="1200" kern="0" dirty="0">
                  <a:latin typeface="微软雅黑" panose="020B0503020204020204" pitchFamily="34" charset="-122"/>
                  <a:ea typeface="微软雅黑" panose="020B0503020204020204" pitchFamily="34" charset="-122"/>
                </a:rPr>
                <a:t>精准推送</a:t>
              </a:r>
            </a:p>
          </p:txBody>
        </p:sp>
        <p:sp>
          <p:nvSpPr>
            <p:cNvPr id="105" name="TextBox 104"/>
            <p:cNvSpPr txBox="1"/>
            <p:nvPr/>
          </p:nvSpPr>
          <p:spPr>
            <a:xfrm>
              <a:off x="5529468" y="3516477"/>
              <a:ext cx="698219" cy="179949"/>
            </a:xfrm>
            <a:prstGeom prst="rect">
              <a:avLst/>
            </a:prstGeom>
            <a:noFill/>
          </p:spPr>
          <p:txBody>
            <a:bodyPr wrap="square" lIns="55630" tIns="27815" rIns="55630" bIns="27815" rtlCol="0">
              <a:spAutoFit/>
            </a:bodyPr>
            <a:lstStyle/>
            <a:p>
              <a:pPr algn="ctr" defTabSz="950821">
                <a:defRPr/>
              </a:pPr>
              <a:r>
                <a:rPr lang="zh-CN" altLang="en-US" sz="1200" kern="0" dirty="0">
                  <a:latin typeface="微软雅黑" panose="020B0503020204020204" pitchFamily="34" charset="-122"/>
                  <a:ea typeface="微软雅黑" panose="020B0503020204020204" pitchFamily="34" charset="-122"/>
                </a:rPr>
                <a:t>智能录播</a:t>
              </a:r>
            </a:p>
          </p:txBody>
        </p:sp>
        <p:sp>
          <p:nvSpPr>
            <p:cNvPr id="106" name="TextBox 105"/>
            <p:cNvSpPr txBox="1"/>
            <p:nvPr/>
          </p:nvSpPr>
          <p:spPr>
            <a:xfrm>
              <a:off x="4709846" y="2778814"/>
              <a:ext cx="698219" cy="179949"/>
            </a:xfrm>
            <a:prstGeom prst="rect">
              <a:avLst/>
            </a:prstGeom>
            <a:noFill/>
          </p:spPr>
          <p:txBody>
            <a:bodyPr wrap="square" lIns="55630" tIns="27815" rIns="55630" bIns="27815" rtlCol="0">
              <a:spAutoFit/>
            </a:bodyPr>
            <a:lstStyle/>
            <a:p>
              <a:pPr algn="ctr" defTabSz="950821">
                <a:defRPr/>
              </a:pPr>
              <a:r>
                <a:rPr lang="zh-CN" altLang="en-US" sz="1200" kern="0" dirty="0">
                  <a:solidFill>
                    <a:prstClr val="black"/>
                  </a:solidFill>
                  <a:latin typeface="微软雅黑" panose="020B0503020204020204" pitchFamily="34" charset="-122"/>
                  <a:ea typeface="微软雅黑" panose="020B0503020204020204" pitchFamily="34" charset="-122"/>
                </a:rPr>
                <a:t>智慧笔记</a:t>
              </a:r>
            </a:p>
          </p:txBody>
        </p:sp>
        <p:sp>
          <p:nvSpPr>
            <p:cNvPr id="107" name="TextBox 106"/>
            <p:cNvSpPr txBox="1"/>
            <p:nvPr/>
          </p:nvSpPr>
          <p:spPr>
            <a:xfrm>
              <a:off x="4709846" y="4179043"/>
              <a:ext cx="698219" cy="317927"/>
            </a:xfrm>
            <a:prstGeom prst="rect">
              <a:avLst/>
            </a:prstGeom>
            <a:noFill/>
          </p:spPr>
          <p:txBody>
            <a:bodyPr wrap="square" lIns="55630" tIns="27815" rIns="55630" bIns="27815" rtlCol="0">
              <a:spAutoFit/>
            </a:bodyPr>
            <a:lstStyle/>
            <a:p>
              <a:pPr algn="ctr" defTabSz="950821">
                <a:defRPr/>
              </a:pPr>
              <a:r>
                <a:rPr lang="zh-CN" altLang="en-US" sz="1200" kern="0" dirty="0">
                  <a:solidFill>
                    <a:prstClr val="black"/>
                  </a:solidFill>
                  <a:latin typeface="微软雅黑" panose="020B0503020204020204" pitchFamily="34" charset="-122"/>
                  <a:ea typeface="微软雅黑" panose="020B0503020204020204" pitchFamily="34" charset="-122"/>
                </a:rPr>
                <a:t>在线作业</a:t>
              </a:r>
              <a:endParaRPr lang="en-US" altLang="zh-CN" sz="1200" kern="0" dirty="0">
                <a:solidFill>
                  <a:prstClr val="black"/>
                </a:solidFill>
                <a:latin typeface="微软雅黑" panose="020B0503020204020204" pitchFamily="34" charset="-122"/>
                <a:ea typeface="微软雅黑" panose="020B0503020204020204" pitchFamily="34" charset="-122"/>
              </a:endParaRPr>
            </a:p>
            <a:p>
              <a:pPr algn="ctr" defTabSz="950821">
                <a:defRPr/>
              </a:pPr>
              <a:r>
                <a:rPr lang="zh-CN" altLang="en-US" sz="1200" kern="0" dirty="0">
                  <a:solidFill>
                    <a:prstClr val="black"/>
                  </a:solidFill>
                  <a:latin typeface="微软雅黑" panose="020B0503020204020204" pitchFamily="34" charset="-122"/>
                  <a:ea typeface="微软雅黑" panose="020B0503020204020204" pitchFamily="34" charset="-122"/>
                </a:rPr>
                <a:t>在线测试</a:t>
              </a:r>
            </a:p>
          </p:txBody>
        </p:sp>
        <p:sp>
          <p:nvSpPr>
            <p:cNvPr id="108" name="TextBox 107"/>
            <p:cNvSpPr txBox="1"/>
            <p:nvPr/>
          </p:nvSpPr>
          <p:spPr>
            <a:xfrm>
              <a:off x="3069949" y="4271151"/>
              <a:ext cx="698219" cy="179949"/>
            </a:xfrm>
            <a:prstGeom prst="rect">
              <a:avLst/>
            </a:prstGeom>
            <a:noFill/>
          </p:spPr>
          <p:txBody>
            <a:bodyPr wrap="square" lIns="55630" tIns="27815" rIns="55630" bIns="27815" rtlCol="0">
              <a:spAutoFit/>
            </a:bodyPr>
            <a:lstStyle/>
            <a:p>
              <a:pPr algn="ctr" defTabSz="950821">
                <a:defRPr/>
              </a:pPr>
              <a:r>
                <a:rPr lang="zh-CN" altLang="en-US" sz="1200" kern="0" dirty="0">
                  <a:latin typeface="微软雅黑" panose="020B0503020204020204" pitchFamily="34" charset="-122"/>
                  <a:ea typeface="微软雅黑" panose="020B0503020204020204" pitchFamily="34" charset="-122"/>
                </a:rPr>
                <a:t>多元评价</a:t>
              </a:r>
            </a:p>
          </p:txBody>
        </p:sp>
        <p:cxnSp>
          <p:nvCxnSpPr>
            <p:cNvPr id="109" name="肘形连接符 108"/>
            <p:cNvCxnSpPr/>
            <p:nvPr/>
          </p:nvCxnSpPr>
          <p:spPr>
            <a:xfrm rot="16200000" flipH="1">
              <a:off x="5420743" y="4298784"/>
              <a:ext cx="686300" cy="99173"/>
            </a:xfrm>
            <a:prstGeom prst="bentConnector3">
              <a:avLst>
                <a:gd name="adj1" fmla="val 102045"/>
              </a:avLst>
            </a:prstGeom>
            <a:noFill/>
            <a:ln w="9525" cap="flat" cmpd="sng" algn="ctr">
              <a:solidFill>
                <a:sysClr val="window" lastClr="FFFFFF">
                  <a:lumMod val="50000"/>
                </a:sysClr>
              </a:solidFill>
              <a:prstDash val="solid"/>
              <a:headEnd type="oval" w="med" len="med"/>
              <a:tailEnd type="oval" w="med" len="med"/>
            </a:ln>
            <a:effectLst/>
          </p:spPr>
        </p:cxnSp>
        <p:sp>
          <p:nvSpPr>
            <p:cNvPr id="110" name="TextBox 109"/>
            <p:cNvSpPr txBox="1"/>
            <p:nvPr/>
          </p:nvSpPr>
          <p:spPr>
            <a:xfrm>
              <a:off x="3788765" y="2913474"/>
              <a:ext cx="911250" cy="317927"/>
            </a:xfrm>
            <a:prstGeom prst="rect">
              <a:avLst/>
            </a:prstGeom>
            <a:solidFill>
              <a:srgbClr val="0070C0"/>
            </a:solidFill>
          </p:spPr>
          <p:txBody>
            <a:bodyPr wrap="square" lIns="0" tIns="27815" rIns="0" bIns="27815" rtlCol="0">
              <a:spAutoFit/>
            </a:bodyPr>
            <a:lstStyle/>
            <a:p>
              <a:pPr algn="ctr" defTabSz="950821">
                <a:defRPr/>
              </a:pPr>
              <a:r>
                <a:rPr lang="zh-CN" altLang="en-US" sz="1200" b="1" kern="0" dirty="0">
                  <a:solidFill>
                    <a:prstClr val="white"/>
                  </a:solidFill>
                  <a:latin typeface="微软雅黑" panose="020B0503020204020204" pitchFamily="34" charset="-122"/>
                  <a:ea typeface="微软雅黑" panose="020B0503020204020204" pitchFamily="34" charset="-122"/>
                </a:rPr>
                <a:t>多维互动的教学平台</a:t>
              </a:r>
            </a:p>
          </p:txBody>
        </p:sp>
        <p:cxnSp>
          <p:nvCxnSpPr>
            <p:cNvPr id="111" name="肘形连接符 110"/>
            <p:cNvCxnSpPr/>
            <p:nvPr/>
          </p:nvCxnSpPr>
          <p:spPr>
            <a:xfrm rot="5400000">
              <a:off x="1848415" y="3553369"/>
              <a:ext cx="545014" cy="335918"/>
            </a:xfrm>
            <a:prstGeom prst="bentConnector3">
              <a:avLst>
                <a:gd name="adj1" fmla="val -973"/>
              </a:avLst>
            </a:prstGeom>
            <a:noFill/>
            <a:ln w="9525" cap="flat" cmpd="sng" algn="ctr">
              <a:solidFill>
                <a:sysClr val="window" lastClr="FFFFFF">
                  <a:lumMod val="50000"/>
                </a:sysClr>
              </a:solidFill>
              <a:prstDash val="solid"/>
              <a:headEnd type="oval" w="med" len="med"/>
              <a:tailEnd type="oval" w="med" len="med"/>
            </a:ln>
            <a:effectLst/>
          </p:spPr>
        </p:cxnSp>
        <p:cxnSp>
          <p:nvCxnSpPr>
            <p:cNvPr id="112" name="肘形连接符 111"/>
            <p:cNvCxnSpPr/>
            <p:nvPr/>
          </p:nvCxnSpPr>
          <p:spPr>
            <a:xfrm>
              <a:off x="3121671" y="2032005"/>
              <a:ext cx="497533" cy="491207"/>
            </a:xfrm>
            <a:prstGeom prst="bentConnector3">
              <a:avLst>
                <a:gd name="adj1" fmla="val 99536"/>
              </a:avLst>
            </a:prstGeom>
            <a:noFill/>
            <a:ln w="9525" cap="flat" cmpd="sng" algn="ctr">
              <a:solidFill>
                <a:sysClr val="window" lastClr="FFFFFF">
                  <a:lumMod val="50000"/>
                </a:sysClr>
              </a:solidFill>
              <a:prstDash val="solid"/>
              <a:headEnd type="oval" w="med" len="med"/>
              <a:tailEnd type="oval" w="med" len="med"/>
            </a:ln>
            <a:effectLst/>
          </p:spPr>
        </p:cxnSp>
        <p:cxnSp>
          <p:nvCxnSpPr>
            <p:cNvPr id="113" name="肘形连接符 112"/>
            <p:cNvCxnSpPr/>
            <p:nvPr/>
          </p:nvCxnSpPr>
          <p:spPr>
            <a:xfrm flipV="1">
              <a:off x="4568775" y="1774946"/>
              <a:ext cx="807143" cy="361618"/>
            </a:xfrm>
            <a:prstGeom prst="bentConnector3">
              <a:avLst>
                <a:gd name="adj1" fmla="val -450"/>
              </a:avLst>
            </a:prstGeom>
            <a:noFill/>
            <a:ln w="9525" cap="flat" cmpd="sng" algn="ctr">
              <a:solidFill>
                <a:sysClr val="window" lastClr="FFFFFF">
                  <a:lumMod val="50000"/>
                </a:sysClr>
              </a:solidFill>
              <a:prstDash val="solid"/>
              <a:headEnd type="oval" w="med" len="med"/>
              <a:tailEnd type="oval" w="med" len="med"/>
            </a:ln>
            <a:effectLst/>
          </p:spPr>
        </p:cxnSp>
        <p:grpSp>
          <p:nvGrpSpPr>
            <p:cNvPr id="114" name="组合 113"/>
            <p:cNvGrpSpPr/>
            <p:nvPr/>
          </p:nvGrpSpPr>
          <p:grpSpPr>
            <a:xfrm>
              <a:off x="1278495" y="1774675"/>
              <a:ext cx="1823028" cy="1025003"/>
              <a:chOff x="315686" y="1497625"/>
              <a:chExt cx="3761599" cy="1677227"/>
            </a:xfrm>
          </p:grpSpPr>
          <p:pic>
            <p:nvPicPr>
              <p:cNvPr id="115" name="图片 114"/>
              <p:cNvPicPr/>
              <p:nvPr/>
            </p:nvPicPr>
            <p:blipFill>
              <a:blip r:embed="rId11"/>
              <a:stretch>
                <a:fillRect/>
              </a:stretch>
            </p:blipFill>
            <p:spPr>
              <a:xfrm>
                <a:off x="315686" y="1497628"/>
                <a:ext cx="2466977" cy="1677224"/>
              </a:xfrm>
              <a:prstGeom prst="roundRect">
                <a:avLst>
                  <a:gd name="adj" fmla="val 8594"/>
                </a:avLst>
              </a:prstGeom>
              <a:solidFill>
                <a:srgbClr val="FFFFFF">
                  <a:shade val="85000"/>
                </a:srgbClr>
              </a:solidFill>
              <a:ln>
                <a:solidFill>
                  <a:srgbClr val="0070C0"/>
                </a:solidFill>
              </a:ln>
              <a:effectLst>
                <a:reflection blurRad="12700" stA="38000" endPos="28000" dist="5000" dir="5400000" sy="-100000" algn="bl" rotWithShape="0"/>
              </a:effectLst>
            </p:spPr>
          </p:pic>
          <p:sp>
            <p:nvSpPr>
              <p:cNvPr id="116" name="TextBox 115"/>
              <p:cNvSpPr txBox="1"/>
              <p:nvPr/>
            </p:nvSpPr>
            <p:spPr>
              <a:xfrm>
                <a:off x="2800351" y="1497625"/>
                <a:ext cx="1276934" cy="1269984"/>
              </a:xfrm>
              <a:prstGeom prst="rect">
                <a:avLst/>
              </a:prstGeom>
              <a:noFill/>
              <a:ln>
                <a:solidFill>
                  <a:srgbClr val="0070C0"/>
                </a:solidFill>
              </a:ln>
            </p:spPr>
            <p:txBody>
              <a:bodyPr wrap="square" lIns="0" tIns="0" rIns="0" bIns="0" rtlCol="0">
                <a:spAutoFit/>
              </a:bodyPr>
              <a:lstStyle/>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教学内容展示</a:t>
                </a:r>
                <a:endParaRPr lang="en-US" altLang="zh-CN" sz="900" kern="0" dirty="0">
                  <a:latin typeface="微软雅黑" panose="020B0503020204020204" pitchFamily="34" charset="-122"/>
                  <a:ea typeface="微软雅黑" panose="020B0503020204020204" pitchFamily="34" charset="-122"/>
                </a:endParaRP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学习资源推送</a:t>
                </a: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学习任务发布</a:t>
                </a: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学生协作互动</a:t>
                </a: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学生自主探究</a:t>
                </a:r>
              </a:p>
            </p:txBody>
          </p:sp>
        </p:grpSp>
        <p:grpSp>
          <p:nvGrpSpPr>
            <p:cNvPr id="117" name="组合 116"/>
            <p:cNvGrpSpPr/>
            <p:nvPr/>
          </p:nvGrpSpPr>
          <p:grpSpPr>
            <a:xfrm>
              <a:off x="1252373" y="4152540"/>
              <a:ext cx="1813722" cy="1025001"/>
              <a:chOff x="186893" y="5130190"/>
              <a:chExt cx="3242935" cy="1476002"/>
            </a:xfrm>
          </p:grpSpPr>
          <p:sp>
            <p:nvSpPr>
              <p:cNvPr id="118" name="TextBox 117"/>
              <p:cNvSpPr txBox="1"/>
              <p:nvPr/>
            </p:nvSpPr>
            <p:spPr>
              <a:xfrm>
                <a:off x="2324628" y="5130190"/>
                <a:ext cx="1105200" cy="894097"/>
              </a:xfrm>
              <a:prstGeom prst="rect">
                <a:avLst/>
              </a:prstGeom>
              <a:noFill/>
              <a:ln>
                <a:solidFill>
                  <a:srgbClr val="0070C0"/>
                </a:solidFill>
              </a:ln>
            </p:spPr>
            <p:txBody>
              <a:bodyPr wrap="square" lIns="91436" tIns="0" rIns="91436" bIns="0" rtlCol="0">
                <a:spAutoFit/>
              </a:bodyPr>
              <a:lstStyle/>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教师备课</a:t>
                </a:r>
                <a:endParaRPr lang="en-US" altLang="zh-CN" sz="900" kern="0" dirty="0">
                  <a:latin typeface="微软雅黑" panose="020B0503020204020204" pitchFamily="34" charset="-122"/>
                  <a:ea typeface="微软雅黑" panose="020B0503020204020204" pitchFamily="34" charset="-122"/>
                </a:endParaRP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学生预习</a:t>
                </a:r>
                <a:endParaRPr lang="en-US" altLang="zh-CN" sz="900" kern="0" dirty="0">
                  <a:latin typeface="微软雅黑" panose="020B0503020204020204" pitchFamily="34" charset="-122"/>
                  <a:ea typeface="微软雅黑" panose="020B0503020204020204" pitchFamily="34" charset="-122"/>
                </a:endParaRP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学情诊断</a:t>
                </a:r>
                <a:endParaRPr lang="en-US" altLang="zh-CN" sz="900" kern="0" dirty="0">
                  <a:latin typeface="微软雅黑" panose="020B0503020204020204" pitchFamily="34" charset="-122"/>
                  <a:ea typeface="微软雅黑" panose="020B0503020204020204" pitchFamily="34" charset="-122"/>
                </a:endParaRPr>
              </a:p>
              <a:p>
                <a:pPr defTabSz="950821">
                  <a:lnSpc>
                    <a:spcPct val="150000"/>
                  </a:lnSpc>
                  <a:buFont typeface="Wingdings" panose="05000000000000000000" pitchFamily="2" charset="2"/>
                  <a:buChar char="Ø"/>
                </a:pPr>
                <a:r>
                  <a:rPr lang="en-US" altLang="zh-CN" sz="900" kern="0" dirty="0">
                    <a:latin typeface="微软雅黑" panose="020B0503020204020204" pitchFamily="34" charset="-122"/>
                    <a:ea typeface="微软雅黑" panose="020B0503020204020204" pitchFamily="34" charset="-122"/>
                  </a:rPr>
                  <a:t>……</a:t>
                </a:r>
                <a:r>
                  <a:rPr lang="zh-CN" altLang="en-US" sz="900" kern="0" dirty="0">
                    <a:latin typeface="微软雅黑" panose="020B0503020204020204" pitchFamily="34" charset="-122"/>
                    <a:ea typeface="微软雅黑" panose="020B0503020204020204" pitchFamily="34" charset="-122"/>
                  </a:rPr>
                  <a:t> </a:t>
                </a:r>
              </a:p>
            </p:txBody>
          </p:sp>
          <p:pic>
            <p:nvPicPr>
              <p:cNvPr id="119" name="图片 118"/>
              <p:cNvPicPr/>
              <p:nvPr/>
            </p:nvPicPr>
            <p:blipFill>
              <a:blip r:embed="rId12"/>
              <a:stretch>
                <a:fillRect/>
              </a:stretch>
            </p:blipFill>
            <p:spPr>
              <a:xfrm>
                <a:off x="186893" y="5130192"/>
                <a:ext cx="2137734" cy="1476000"/>
              </a:xfrm>
              <a:prstGeom prst="roundRect">
                <a:avLst>
                  <a:gd name="adj" fmla="val 8594"/>
                </a:avLst>
              </a:prstGeom>
              <a:solidFill>
                <a:srgbClr val="FFFFFF">
                  <a:shade val="85000"/>
                </a:srgbClr>
              </a:solidFill>
              <a:ln>
                <a:solidFill>
                  <a:srgbClr val="0070C0"/>
                </a:solidFill>
              </a:ln>
              <a:effectLst>
                <a:reflection blurRad="12700" stA="38000" endPos="28000" dist="5000" dir="5400000" sy="-100000" algn="bl" rotWithShape="0"/>
              </a:effectLst>
            </p:spPr>
          </p:pic>
        </p:grpSp>
        <p:grpSp>
          <p:nvGrpSpPr>
            <p:cNvPr id="120" name="组合 119"/>
            <p:cNvGrpSpPr/>
            <p:nvPr/>
          </p:nvGrpSpPr>
          <p:grpSpPr>
            <a:xfrm>
              <a:off x="5840906" y="4258394"/>
              <a:ext cx="1813722" cy="1025003"/>
              <a:chOff x="8290639" y="5168252"/>
              <a:chExt cx="3242934" cy="1476002"/>
            </a:xfrm>
          </p:grpSpPr>
          <p:pic>
            <p:nvPicPr>
              <p:cNvPr id="121" name="图片 120"/>
              <p:cNvPicPr>
                <a:picLocks noChangeAspect="1"/>
              </p:cNvPicPr>
              <p:nvPr/>
            </p:nvPicPr>
            <p:blipFill rotWithShape="1">
              <a:blip r:embed="rId13"/>
              <a:srcRect t="5169"/>
              <a:stretch/>
            </p:blipFill>
            <p:spPr>
              <a:xfrm>
                <a:off x="8290639" y="5168255"/>
                <a:ext cx="2137733" cy="1475999"/>
              </a:xfrm>
              <a:prstGeom prst="roundRect">
                <a:avLst>
                  <a:gd name="adj" fmla="val 8594"/>
                </a:avLst>
              </a:prstGeom>
              <a:solidFill>
                <a:srgbClr val="FFFFFF">
                  <a:shade val="85000"/>
                </a:srgbClr>
              </a:solidFill>
              <a:ln>
                <a:solidFill>
                  <a:srgbClr val="0070C0"/>
                </a:solidFill>
              </a:ln>
              <a:effectLst>
                <a:reflection blurRad="12700" stA="38000" endPos="28000" dist="5000" dir="5400000" sy="-100000" algn="bl" rotWithShape="0"/>
              </a:effectLst>
            </p:spPr>
          </p:pic>
          <p:sp>
            <p:nvSpPr>
              <p:cNvPr id="122" name="TextBox 121"/>
              <p:cNvSpPr txBox="1"/>
              <p:nvPr/>
            </p:nvSpPr>
            <p:spPr>
              <a:xfrm>
                <a:off x="10428373" y="5168252"/>
                <a:ext cx="1105200" cy="1117618"/>
              </a:xfrm>
              <a:prstGeom prst="rect">
                <a:avLst/>
              </a:prstGeom>
              <a:noFill/>
              <a:ln>
                <a:solidFill>
                  <a:srgbClr val="0070C0"/>
                </a:solidFill>
              </a:ln>
            </p:spPr>
            <p:txBody>
              <a:bodyPr wrap="square" lIns="91436" tIns="0" rIns="91436" bIns="0" rtlCol="0">
                <a:spAutoFit/>
              </a:bodyPr>
              <a:lstStyle/>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课程直播</a:t>
                </a: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课程点播</a:t>
                </a: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优课评选</a:t>
                </a: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联动教学</a:t>
                </a:r>
                <a:endParaRPr lang="en-US" altLang="zh-CN" sz="900" kern="0" dirty="0">
                  <a:latin typeface="微软雅黑" panose="020B0503020204020204" pitchFamily="34" charset="-122"/>
                  <a:ea typeface="微软雅黑" panose="020B0503020204020204" pitchFamily="34" charset="-122"/>
                </a:endParaRPr>
              </a:p>
              <a:p>
                <a:pPr defTabSz="950821">
                  <a:lnSpc>
                    <a:spcPct val="150000"/>
                  </a:lnSpc>
                  <a:buFont typeface="Wingdings" panose="05000000000000000000" pitchFamily="2" charset="2"/>
                  <a:buChar char="Ø"/>
                </a:pPr>
                <a:r>
                  <a:rPr lang="en-US" altLang="zh-CN" sz="900" kern="0" dirty="0">
                    <a:latin typeface="微软雅黑" panose="020B0503020204020204" pitchFamily="34" charset="-122"/>
                    <a:ea typeface="微软雅黑" panose="020B0503020204020204" pitchFamily="34" charset="-122"/>
                  </a:rPr>
                  <a:t>……</a:t>
                </a:r>
                <a:endParaRPr lang="zh-CN" altLang="en-US" sz="900" kern="0" dirty="0">
                  <a:latin typeface="微软雅黑" panose="020B0503020204020204" pitchFamily="34" charset="-122"/>
                  <a:ea typeface="微软雅黑" panose="020B0503020204020204" pitchFamily="34" charset="-122"/>
                </a:endParaRPr>
              </a:p>
            </p:txBody>
          </p:sp>
        </p:grpSp>
        <p:grpSp>
          <p:nvGrpSpPr>
            <p:cNvPr id="123" name="组合 122"/>
            <p:cNvGrpSpPr/>
            <p:nvPr/>
          </p:nvGrpSpPr>
          <p:grpSpPr>
            <a:xfrm>
              <a:off x="6210614" y="3001527"/>
              <a:ext cx="1813721" cy="1025003"/>
              <a:chOff x="8670069" y="1915482"/>
              <a:chExt cx="3242933" cy="1476003"/>
            </a:xfrm>
          </p:grpSpPr>
          <p:sp>
            <p:nvSpPr>
              <p:cNvPr id="124" name="TextBox 123"/>
              <p:cNvSpPr txBox="1"/>
              <p:nvPr/>
            </p:nvSpPr>
            <p:spPr>
              <a:xfrm>
                <a:off x="10807802" y="1915482"/>
                <a:ext cx="1105200" cy="670572"/>
              </a:xfrm>
              <a:prstGeom prst="rect">
                <a:avLst/>
              </a:prstGeom>
              <a:noFill/>
              <a:ln>
                <a:solidFill>
                  <a:srgbClr val="0070C0"/>
                </a:solidFill>
              </a:ln>
            </p:spPr>
            <p:txBody>
              <a:bodyPr wrap="square" lIns="91436" tIns="0" rIns="91436" bIns="0" rtlCol="0">
                <a:spAutoFit/>
              </a:bodyPr>
              <a:lstStyle/>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上传笔记</a:t>
                </a: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笔记分享</a:t>
                </a:r>
                <a:endParaRPr lang="en-US" altLang="zh-CN" sz="900" kern="0" dirty="0">
                  <a:latin typeface="微软雅黑" panose="020B0503020204020204" pitchFamily="34" charset="-122"/>
                  <a:ea typeface="微软雅黑" panose="020B0503020204020204" pitchFamily="34" charset="-122"/>
                </a:endParaRPr>
              </a:p>
              <a:p>
                <a:pPr defTabSz="950821">
                  <a:lnSpc>
                    <a:spcPct val="150000"/>
                  </a:lnSpc>
                  <a:buFont typeface="Wingdings" panose="05000000000000000000" pitchFamily="2" charset="2"/>
                  <a:buChar char="Ø"/>
                </a:pPr>
                <a:r>
                  <a:rPr lang="en-US" altLang="zh-CN" sz="900" kern="0" dirty="0">
                    <a:latin typeface="微软雅黑" panose="020B0503020204020204" pitchFamily="34" charset="-122"/>
                    <a:ea typeface="微软雅黑" panose="020B0503020204020204" pitchFamily="34" charset="-122"/>
                  </a:rPr>
                  <a:t>……</a:t>
                </a:r>
                <a:endParaRPr lang="zh-CN" altLang="en-US" sz="900" kern="0" dirty="0">
                  <a:latin typeface="微软雅黑" panose="020B0503020204020204" pitchFamily="34" charset="-122"/>
                  <a:ea typeface="微软雅黑" panose="020B0503020204020204" pitchFamily="34" charset="-122"/>
                </a:endParaRPr>
              </a:p>
            </p:txBody>
          </p:sp>
          <p:pic>
            <p:nvPicPr>
              <p:cNvPr id="125" name="图片 124"/>
              <p:cNvPicPr/>
              <p:nvPr/>
            </p:nvPicPr>
            <p:blipFill>
              <a:blip r:embed="rId14"/>
              <a:stretch>
                <a:fillRect/>
              </a:stretch>
            </p:blipFill>
            <p:spPr>
              <a:xfrm>
                <a:off x="8670069" y="1915486"/>
                <a:ext cx="2137733" cy="1475999"/>
              </a:xfrm>
              <a:prstGeom prst="roundRect">
                <a:avLst>
                  <a:gd name="adj" fmla="val 8594"/>
                </a:avLst>
              </a:prstGeom>
              <a:solidFill>
                <a:srgbClr val="FFFFFF">
                  <a:shade val="85000"/>
                </a:srgbClr>
              </a:solidFill>
              <a:ln>
                <a:solidFill>
                  <a:srgbClr val="0070C0"/>
                </a:solidFill>
              </a:ln>
              <a:effectLst>
                <a:reflection blurRad="12700" stA="38000" endPos="28000" dist="5000" dir="5400000" sy="-100000" algn="bl" rotWithShape="0"/>
              </a:effectLst>
            </p:spPr>
          </p:pic>
        </p:grpSp>
        <p:sp>
          <p:nvSpPr>
            <p:cNvPr id="126" name="TextBox 125"/>
            <p:cNvSpPr txBox="1"/>
            <p:nvPr/>
          </p:nvSpPr>
          <p:spPr>
            <a:xfrm>
              <a:off x="6645306" y="1774943"/>
              <a:ext cx="618121" cy="776125"/>
            </a:xfrm>
            <a:prstGeom prst="rect">
              <a:avLst/>
            </a:prstGeom>
            <a:noFill/>
            <a:ln>
              <a:solidFill>
                <a:srgbClr val="0070C0"/>
              </a:solidFill>
            </a:ln>
          </p:spPr>
          <p:txBody>
            <a:bodyPr wrap="square" lIns="55630" tIns="0" rIns="55630" bIns="0" rtlCol="0">
              <a:spAutoFit/>
            </a:bodyPr>
            <a:lstStyle/>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辅导答疑</a:t>
              </a: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主题讨论</a:t>
              </a: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互动协作</a:t>
              </a: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作品分享</a:t>
              </a:r>
              <a:endParaRPr lang="en-US" altLang="zh-CN" sz="900" kern="0" dirty="0">
                <a:latin typeface="微软雅黑" panose="020B0503020204020204" pitchFamily="34" charset="-122"/>
                <a:ea typeface="微软雅黑" panose="020B0503020204020204" pitchFamily="34" charset="-122"/>
              </a:endParaRPr>
            </a:p>
            <a:p>
              <a:pPr defTabSz="950821">
                <a:lnSpc>
                  <a:spcPct val="150000"/>
                </a:lnSpc>
                <a:buFont typeface="Wingdings" panose="05000000000000000000" pitchFamily="2" charset="2"/>
                <a:buChar char="Ø"/>
              </a:pPr>
              <a:r>
                <a:rPr lang="en-US" altLang="zh-CN" sz="900" kern="0" dirty="0">
                  <a:latin typeface="微软雅黑" panose="020B0503020204020204" pitchFamily="34" charset="-122"/>
                  <a:ea typeface="微软雅黑" panose="020B0503020204020204" pitchFamily="34" charset="-122"/>
                </a:rPr>
                <a:t>……</a:t>
              </a:r>
              <a:endParaRPr lang="zh-CN" altLang="en-US" sz="900" kern="0" dirty="0">
                <a:latin typeface="微软雅黑" panose="020B0503020204020204" pitchFamily="34" charset="-122"/>
                <a:ea typeface="微软雅黑" panose="020B0503020204020204" pitchFamily="34" charset="-122"/>
              </a:endParaRPr>
            </a:p>
          </p:txBody>
        </p:sp>
        <p:sp>
          <p:nvSpPr>
            <p:cNvPr id="127" name="TextBox 126"/>
            <p:cNvSpPr txBox="1"/>
            <p:nvPr/>
          </p:nvSpPr>
          <p:spPr>
            <a:xfrm>
              <a:off x="3788764" y="4078809"/>
              <a:ext cx="974055" cy="731860"/>
            </a:xfrm>
            <a:prstGeom prst="rect">
              <a:avLst/>
            </a:prstGeom>
            <a:solidFill>
              <a:srgbClr val="0070C0"/>
            </a:solidFill>
          </p:spPr>
          <p:txBody>
            <a:bodyPr wrap="square" lIns="0" tIns="27815" rIns="0" bIns="27815" rtlCol="0">
              <a:spAutoFit/>
            </a:bodyPr>
            <a:lstStyle/>
            <a:p>
              <a:pPr algn="ctr" defTabSz="950821">
                <a:defRPr/>
              </a:pPr>
              <a:r>
                <a:rPr lang="zh-CN" altLang="en-US" sz="1200" b="1" kern="0" dirty="0">
                  <a:solidFill>
                    <a:prstClr val="white"/>
                  </a:solidFill>
                  <a:latin typeface="微软雅黑" panose="020B0503020204020204" pitchFamily="34" charset="-122"/>
                  <a:ea typeface="微软雅黑" panose="020B0503020204020204" pitchFamily="34" charset="-122"/>
                </a:rPr>
                <a:t>智能高效的管理平台</a:t>
              </a:r>
              <a:endParaRPr lang="en-US" altLang="zh-CN" sz="1200" b="1" kern="0" dirty="0">
                <a:solidFill>
                  <a:prstClr val="white"/>
                </a:solidFill>
                <a:latin typeface="微软雅黑" panose="020B0503020204020204" pitchFamily="34" charset="-122"/>
                <a:ea typeface="微软雅黑" panose="020B0503020204020204" pitchFamily="34" charset="-122"/>
              </a:endParaRPr>
            </a:p>
            <a:p>
              <a:pPr algn="ctr" defTabSz="950821">
                <a:defRPr/>
              </a:pPr>
              <a:r>
                <a:rPr lang="zh-CN" altLang="en-US" sz="1200" kern="0" dirty="0">
                  <a:solidFill>
                    <a:sysClr val="window" lastClr="FFFFFF"/>
                  </a:solidFill>
                  <a:latin typeface="微软雅黑" panose="020B0503020204020204" pitchFamily="34" charset="-122"/>
                  <a:ea typeface="微软雅黑" panose="020B0503020204020204" pitchFamily="34" charset="-122"/>
                </a:rPr>
                <a:t>人脸考勤</a:t>
              </a:r>
            </a:p>
            <a:p>
              <a:pPr algn="ctr" defTabSz="950821">
                <a:defRPr/>
              </a:pPr>
              <a:r>
                <a:rPr lang="zh-CN" altLang="en-US" sz="1200" kern="0" dirty="0">
                  <a:solidFill>
                    <a:sysClr val="window" lastClr="FFFFFF"/>
                  </a:solidFill>
                  <a:latin typeface="微软雅黑" panose="020B0503020204020204" pitchFamily="34" charset="-122"/>
                  <a:ea typeface="微软雅黑" panose="020B0503020204020204" pitchFamily="34" charset="-122"/>
                </a:rPr>
                <a:t>消息推送</a:t>
              </a:r>
            </a:p>
            <a:p>
              <a:pPr algn="ctr" defTabSz="950821">
                <a:defRPr/>
              </a:pPr>
              <a:r>
                <a:rPr lang="zh-CN" altLang="en-US" sz="1200" kern="0" dirty="0">
                  <a:solidFill>
                    <a:sysClr val="window" lastClr="FFFFFF"/>
                  </a:solidFill>
                  <a:latin typeface="微软雅黑" panose="020B0503020204020204" pitchFamily="34" charset="-122"/>
                  <a:ea typeface="微软雅黑" panose="020B0503020204020204" pitchFamily="34" charset="-122"/>
                </a:rPr>
                <a:t>班牌发布</a:t>
              </a:r>
            </a:p>
            <a:p>
              <a:pPr algn="ctr" defTabSz="950821">
                <a:defRPr/>
              </a:pPr>
              <a:r>
                <a:rPr lang="zh-CN" altLang="en-US" sz="1200" kern="0" dirty="0">
                  <a:solidFill>
                    <a:sysClr val="window" lastClr="FFFFFF"/>
                  </a:solidFill>
                  <a:latin typeface="微软雅黑" panose="020B0503020204020204" pitchFamily="34" charset="-122"/>
                  <a:ea typeface="微软雅黑" panose="020B0503020204020204" pitchFamily="34" charset="-122"/>
                </a:rPr>
                <a:t>在线巡课</a:t>
              </a:r>
            </a:p>
          </p:txBody>
        </p:sp>
        <p:sp>
          <p:nvSpPr>
            <p:cNvPr id="128" name="椭圆 127"/>
            <p:cNvSpPr/>
            <p:nvPr/>
          </p:nvSpPr>
          <p:spPr>
            <a:xfrm>
              <a:off x="3297525" y="5124204"/>
              <a:ext cx="599503" cy="290078"/>
            </a:xfrm>
            <a:prstGeom prst="ellipse">
              <a:avLst/>
            </a:prstGeom>
            <a:solidFill>
              <a:sysClr val="window" lastClr="FFFFFF"/>
            </a:solidFill>
            <a:ln w="25400" cap="flat" cmpd="sng" algn="ctr">
              <a:solidFill>
                <a:srgbClr val="0070C0"/>
              </a:solidFill>
              <a:prstDash val="solid"/>
            </a:ln>
            <a:effectLst/>
          </p:spPr>
          <p:txBody>
            <a:bodyPr lIns="55632" tIns="27816" rIns="55632" bIns="27816" rtlCol="0" anchor="ctr"/>
            <a:lstStyle/>
            <a:p>
              <a:pPr algn="ctr" defTabSz="914363">
                <a:defRPr/>
              </a:pPr>
              <a:r>
                <a:rPr lang="zh-CN" altLang="en-US" sz="800" b="1" kern="0" dirty="0">
                  <a:latin typeface="微软雅黑" panose="020B0503020204020204" pitchFamily="34" charset="-122"/>
                  <a:ea typeface="微软雅黑" panose="020B0503020204020204" pitchFamily="34" charset="-122"/>
                </a:rPr>
                <a:t>课堂行为表现数据</a:t>
              </a:r>
            </a:p>
          </p:txBody>
        </p:sp>
        <p:pic>
          <p:nvPicPr>
            <p:cNvPr id="129" name="Picture 2" descr="D:\KeyShot 6\Renderings\untitled.18253.png"/>
            <p:cNvPicPr>
              <a:picLocks noChangeAspect="1" noChangeArrowheads="1"/>
            </p:cNvPicPr>
            <p:nvPr/>
          </p:nvPicPr>
          <p:blipFill rotWithShape="1">
            <a:blip r:embed="rId15" cstate="print">
              <a:extLst>
                <a:ext uri="{28A0092B-C50C-407E-A947-70E740481C1C}">
                  <a14:useLocalDpi xmlns:a14="http://schemas.microsoft.com/office/drawing/2010/main"/>
                </a:ext>
              </a:extLst>
            </a:blip>
            <a:srcRect l="21896" t="14151" r="19288" b="18020"/>
            <a:stretch/>
          </p:blipFill>
          <p:spPr bwMode="auto">
            <a:xfrm>
              <a:off x="3437907" y="4796488"/>
              <a:ext cx="318739" cy="339980"/>
            </a:xfrm>
            <a:prstGeom prst="rect">
              <a:avLst/>
            </a:prstGeom>
            <a:noFill/>
            <a:extLst>
              <a:ext uri="{909E8E84-426E-40DD-AFC4-6F175D3DCCD1}">
                <a14:hiddenFill xmlns:a14="http://schemas.microsoft.com/office/drawing/2010/main">
                  <a:solidFill>
                    <a:srgbClr val="FFFFFF"/>
                  </a:solidFill>
                </a14:hiddenFill>
              </a:ext>
            </a:extLst>
          </p:spPr>
        </p:pic>
        <p:sp>
          <p:nvSpPr>
            <p:cNvPr id="130" name="椭圆 129"/>
            <p:cNvSpPr/>
            <p:nvPr/>
          </p:nvSpPr>
          <p:spPr>
            <a:xfrm>
              <a:off x="4862687" y="3309955"/>
              <a:ext cx="599503" cy="290078"/>
            </a:xfrm>
            <a:prstGeom prst="ellipse">
              <a:avLst/>
            </a:prstGeom>
            <a:solidFill>
              <a:sysClr val="window" lastClr="FFFFFF"/>
            </a:solidFill>
            <a:ln w="25400" cap="flat" cmpd="sng" algn="ctr">
              <a:solidFill>
                <a:srgbClr val="0070C0"/>
              </a:solidFill>
              <a:prstDash val="solid"/>
            </a:ln>
            <a:effectLst/>
          </p:spPr>
          <p:txBody>
            <a:bodyPr lIns="55632" tIns="27816" rIns="55632" bIns="27816" rtlCol="0" anchor="ctr"/>
            <a:lstStyle/>
            <a:p>
              <a:pPr algn="ctr" defTabSz="914363">
                <a:defRPr/>
              </a:pPr>
              <a:r>
                <a:rPr lang="zh-CN" altLang="en-US" sz="800" b="1" kern="0" dirty="0">
                  <a:latin typeface="微软雅黑" panose="020B0503020204020204" pitchFamily="34" charset="-122"/>
                  <a:ea typeface="微软雅黑" panose="020B0503020204020204" pitchFamily="34" charset="-122"/>
                </a:rPr>
                <a:t>教学视频资源获取</a:t>
              </a:r>
            </a:p>
          </p:txBody>
        </p:sp>
        <p:pic>
          <p:nvPicPr>
            <p:cNvPr id="131" name="图片 13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flipH="1">
              <a:off x="4866171" y="3619442"/>
              <a:ext cx="553221" cy="383567"/>
            </a:xfrm>
            <a:prstGeom prst="rect">
              <a:avLst/>
            </a:prstGeom>
          </p:spPr>
        </p:pic>
        <p:cxnSp>
          <p:nvCxnSpPr>
            <p:cNvPr id="132" name="直接箭头连接符 131"/>
            <p:cNvCxnSpPr/>
            <p:nvPr/>
          </p:nvCxnSpPr>
          <p:spPr>
            <a:xfrm flipV="1">
              <a:off x="5268357" y="3801633"/>
              <a:ext cx="313427" cy="1"/>
            </a:xfrm>
            <a:prstGeom prst="straightConnector1">
              <a:avLst/>
            </a:prstGeom>
            <a:noFill/>
            <a:ln w="9525" cap="flat" cmpd="sng" algn="ctr">
              <a:solidFill>
                <a:srgbClr val="0070C0"/>
              </a:solidFill>
              <a:prstDash val="solid"/>
              <a:tailEnd type="arrow"/>
            </a:ln>
            <a:effectLst/>
          </p:spPr>
        </p:cxnSp>
        <p:cxnSp>
          <p:nvCxnSpPr>
            <p:cNvPr id="133" name="肘形连接符 132"/>
            <p:cNvCxnSpPr>
              <a:stCxn id="129" idx="1"/>
            </p:cNvCxnSpPr>
            <p:nvPr/>
          </p:nvCxnSpPr>
          <p:spPr>
            <a:xfrm rot="10800000">
              <a:off x="3364298" y="4736846"/>
              <a:ext cx="73607" cy="229634"/>
            </a:xfrm>
            <a:prstGeom prst="bentConnector2">
              <a:avLst/>
            </a:prstGeom>
            <a:noFill/>
            <a:ln w="9525" cap="flat" cmpd="sng" algn="ctr">
              <a:solidFill>
                <a:srgbClr val="0070C0"/>
              </a:solidFill>
              <a:prstDash val="solid"/>
              <a:tailEnd type="arrow"/>
            </a:ln>
            <a:effectLst/>
          </p:spPr>
        </p:cxnSp>
        <p:cxnSp>
          <p:nvCxnSpPr>
            <p:cNvPr id="134" name="肘形连接符 133"/>
            <p:cNvCxnSpPr>
              <a:stCxn id="129" idx="3"/>
              <a:endCxn id="127" idx="2"/>
            </p:cNvCxnSpPr>
            <p:nvPr/>
          </p:nvCxnSpPr>
          <p:spPr>
            <a:xfrm flipV="1">
              <a:off x="3756646" y="4810669"/>
              <a:ext cx="519146" cy="155808"/>
            </a:xfrm>
            <a:prstGeom prst="bentConnector2">
              <a:avLst/>
            </a:prstGeom>
            <a:noFill/>
            <a:ln w="9525" cap="flat" cmpd="sng" algn="ctr">
              <a:solidFill>
                <a:srgbClr val="0070C0"/>
              </a:solidFill>
              <a:prstDash val="solid"/>
              <a:tailEnd type="arrow"/>
            </a:ln>
            <a:effectLst/>
          </p:spPr>
        </p:cxnSp>
        <p:cxnSp>
          <p:nvCxnSpPr>
            <p:cNvPr id="135" name="肘形连接符 134"/>
            <p:cNvCxnSpPr>
              <a:stCxn id="129" idx="3"/>
              <a:endCxn id="97" idx="2"/>
            </p:cNvCxnSpPr>
            <p:nvPr/>
          </p:nvCxnSpPr>
          <p:spPr>
            <a:xfrm flipV="1">
              <a:off x="3756645" y="3625577"/>
              <a:ext cx="185899" cy="1340898"/>
            </a:xfrm>
            <a:prstGeom prst="bentConnector3">
              <a:avLst>
                <a:gd name="adj1" fmla="val -7642"/>
              </a:avLst>
            </a:prstGeom>
            <a:noFill/>
            <a:ln w="9525" cap="flat" cmpd="sng" algn="ctr">
              <a:solidFill>
                <a:srgbClr val="0070C0"/>
              </a:solidFill>
              <a:prstDash val="solid"/>
              <a:tailEnd type="arrow"/>
            </a:ln>
            <a:effectLst/>
          </p:spPr>
        </p:cxnSp>
        <p:cxnSp>
          <p:nvCxnSpPr>
            <p:cNvPr id="136" name="肘形连接符 135"/>
            <p:cNvCxnSpPr/>
            <p:nvPr/>
          </p:nvCxnSpPr>
          <p:spPr>
            <a:xfrm rot="10800000" flipV="1">
              <a:off x="4637431" y="3811226"/>
              <a:ext cx="303750" cy="261982"/>
            </a:xfrm>
            <a:prstGeom prst="bentConnector2">
              <a:avLst/>
            </a:prstGeom>
            <a:noFill/>
            <a:ln w="9525" cap="flat" cmpd="sng" algn="ctr">
              <a:solidFill>
                <a:srgbClr val="0070C0"/>
              </a:solidFill>
              <a:prstDash val="solid"/>
              <a:tailEnd type="arrow"/>
            </a:ln>
            <a:effectLst/>
          </p:spPr>
        </p:cxnSp>
        <p:cxnSp>
          <p:nvCxnSpPr>
            <p:cNvPr id="137" name="肘形连接符 136"/>
            <p:cNvCxnSpPr>
              <a:stCxn id="106" idx="3"/>
            </p:cNvCxnSpPr>
            <p:nvPr/>
          </p:nvCxnSpPr>
          <p:spPr>
            <a:xfrm>
              <a:off x="5408065" y="2868789"/>
              <a:ext cx="819623" cy="258417"/>
            </a:xfrm>
            <a:prstGeom prst="bentConnector3">
              <a:avLst>
                <a:gd name="adj1" fmla="val 50000"/>
              </a:avLst>
            </a:prstGeom>
            <a:noFill/>
            <a:ln w="9525" cap="flat" cmpd="sng" algn="ctr">
              <a:solidFill>
                <a:sysClr val="window" lastClr="FFFFFF">
                  <a:lumMod val="50000"/>
                </a:sysClr>
              </a:solidFill>
              <a:prstDash val="solid"/>
              <a:headEnd type="oval" w="med" len="med"/>
              <a:tailEnd type="oval" w="med" len="med"/>
            </a:ln>
            <a:effectLst/>
          </p:spPr>
        </p:cxnSp>
        <p:pic>
          <p:nvPicPr>
            <p:cNvPr id="138" name="图片 137"/>
            <p:cNvPicPr/>
            <p:nvPr/>
          </p:nvPicPr>
          <p:blipFill>
            <a:blip r:embed="rId17"/>
            <a:stretch>
              <a:fillRect/>
            </a:stretch>
          </p:blipFill>
          <p:spPr>
            <a:xfrm>
              <a:off x="5449707" y="1774947"/>
              <a:ext cx="1195600" cy="10249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58" name="矩形 57"/>
          <p:cNvSpPr/>
          <p:nvPr/>
        </p:nvSpPr>
        <p:spPr>
          <a:xfrm>
            <a:off x="-246208" y="639928"/>
            <a:ext cx="3678026" cy="533869"/>
          </a:xfrm>
          <a:prstGeom prst="rect">
            <a:avLst/>
          </a:prstGeom>
        </p:spPr>
        <p:txBody>
          <a:bodyPr wrap="square" lIns="117226" tIns="58613" rIns="117226" bIns="58613">
            <a:spAutoFit/>
          </a:bodyPr>
          <a:lstStyle/>
          <a:p>
            <a:pPr indent="455879">
              <a:lnSpc>
                <a:spcPct val="150000"/>
              </a:lnSpc>
            </a:pPr>
            <a:r>
              <a:rPr lang="en-US" altLang="zh-CN" b="1" dirty="0" smtClean="0">
                <a:solidFill>
                  <a:srgbClr val="C00000"/>
                </a:solidFill>
                <a:latin typeface="微软雅黑" pitchFamily="34" charset="-122"/>
                <a:ea typeface="微软雅黑" pitchFamily="34" charset="-122"/>
              </a:rPr>
              <a:t>5. </a:t>
            </a:r>
            <a:r>
              <a:rPr lang="zh-CN" altLang="en-US" b="1" dirty="0" smtClean="0">
                <a:solidFill>
                  <a:srgbClr val="C00000"/>
                </a:solidFill>
                <a:latin typeface="微软雅黑" pitchFamily="34" charset="-122"/>
                <a:ea typeface="微软雅黑" pitchFamily="34" charset="-122"/>
              </a:rPr>
              <a:t>智慧课堂</a:t>
            </a:r>
            <a:r>
              <a:rPr lang="en-US" altLang="zh-CN" b="1" dirty="0" smtClean="0">
                <a:solidFill>
                  <a:srgbClr val="C00000"/>
                </a:solidFill>
                <a:latin typeface="微软雅黑" pitchFamily="34" charset="-122"/>
                <a:ea typeface="微软雅黑" pitchFamily="34" charset="-122"/>
              </a:rPr>
              <a:t>—</a:t>
            </a:r>
            <a:r>
              <a:rPr lang="zh-CN" altLang="en-US" b="1" dirty="0" smtClean="0">
                <a:solidFill>
                  <a:srgbClr val="C00000"/>
                </a:solidFill>
                <a:latin typeface="微软雅黑" pitchFamily="34" charset="-122"/>
                <a:ea typeface="微软雅黑" pitchFamily="34" charset="-122"/>
              </a:rPr>
              <a:t>应用平台</a:t>
            </a:r>
            <a:endParaRPr lang="zh-CN" altLang="en-US" b="1" dirty="0">
              <a:solidFill>
                <a:srgbClr val="C00000"/>
              </a:solidFill>
              <a:latin typeface="微软雅黑" pitchFamily="34" charset="-122"/>
              <a:ea typeface="微软雅黑" pitchFamily="34" charset="-122"/>
            </a:endParaRPr>
          </a:p>
        </p:txBody>
      </p:sp>
      <p:sp>
        <p:nvSpPr>
          <p:cNvPr id="56"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24</a:t>
            </a:r>
            <a:endParaRPr lang="zh-CN" altLang="en-US" sz="1600" b="1" dirty="0">
              <a:solidFill>
                <a:prstClr val="white"/>
              </a:solidFill>
            </a:endParaRPr>
          </a:p>
        </p:txBody>
      </p:sp>
    </p:spTree>
    <p:extLst>
      <p:ext uri="{BB962C8B-B14F-4D97-AF65-F5344CB8AC3E}">
        <p14:creationId xmlns:p14="http://schemas.microsoft.com/office/powerpoint/2010/main" val="10777797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7854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70871" y="646043"/>
            <a:ext cx="2761925" cy="533869"/>
          </a:xfrm>
          <a:prstGeom prst="rect">
            <a:avLst/>
          </a:prstGeom>
        </p:spPr>
        <p:txBody>
          <a:bodyPr wrap="square" lIns="117226" tIns="58613" rIns="117226" bIns="58613">
            <a:spAutoFit/>
          </a:bodyPr>
          <a:lstStyle/>
          <a:p>
            <a:pPr indent="455879">
              <a:lnSpc>
                <a:spcPct val="150000"/>
              </a:lnSpc>
            </a:pPr>
            <a:r>
              <a:rPr lang="en-US" altLang="zh-CN" b="1" dirty="0" smtClean="0">
                <a:solidFill>
                  <a:srgbClr val="C00000"/>
                </a:solidFill>
                <a:latin typeface="微软雅黑" pitchFamily="34" charset="-122"/>
                <a:ea typeface="微软雅黑" pitchFamily="34" charset="-122"/>
              </a:rPr>
              <a:t>6. </a:t>
            </a:r>
            <a:r>
              <a:rPr lang="zh-CN" altLang="en-US" b="1" dirty="0" smtClean="0">
                <a:solidFill>
                  <a:srgbClr val="C00000"/>
                </a:solidFill>
                <a:latin typeface="微软雅黑" pitchFamily="34" charset="-122"/>
                <a:ea typeface="微软雅黑" pitchFamily="34" charset="-122"/>
              </a:rPr>
              <a:t>特色</a:t>
            </a:r>
            <a:r>
              <a:rPr lang="zh-CN" altLang="en-US" b="1" dirty="0">
                <a:solidFill>
                  <a:srgbClr val="C00000"/>
                </a:solidFill>
                <a:latin typeface="微软雅黑" pitchFamily="34" charset="-122"/>
                <a:ea typeface="微软雅黑" pitchFamily="34" charset="-122"/>
              </a:rPr>
              <a:t>品牌</a:t>
            </a:r>
            <a:r>
              <a:rPr lang="zh-CN" altLang="en-US" b="1" dirty="0" smtClean="0">
                <a:solidFill>
                  <a:srgbClr val="C00000"/>
                </a:solidFill>
                <a:latin typeface="微软雅黑" pitchFamily="34" charset="-122"/>
                <a:ea typeface="微软雅黑" pitchFamily="34" charset="-122"/>
              </a:rPr>
              <a:t>打造</a:t>
            </a:r>
            <a:endParaRPr lang="zh-CN" altLang="en-US" b="1" dirty="0">
              <a:solidFill>
                <a:srgbClr val="C00000"/>
              </a:solidFill>
              <a:latin typeface="微软雅黑" pitchFamily="34" charset="-122"/>
              <a:ea typeface="微软雅黑" pitchFamily="34" charset="-122"/>
            </a:endParaRPr>
          </a:p>
        </p:txBody>
      </p:sp>
      <p:grpSp>
        <p:nvGrpSpPr>
          <p:cNvPr id="10" name="组合 9"/>
          <p:cNvGrpSpPr/>
          <p:nvPr/>
        </p:nvGrpSpPr>
        <p:grpSpPr>
          <a:xfrm>
            <a:off x="799465" y="1626353"/>
            <a:ext cx="10259059" cy="4002922"/>
            <a:chOff x="898703" y="2083553"/>
            <a:chExt cx="9709800" cy="3743612"/>
          </a:xfrm>
        </p:grpSpPr>
        <p:grpSp>
          <p:nvGrpSpPr>
            <p:cNvPr id="12" name="组合 11"/>
            <p:cNvGrpSpPr/>
            <p:nvPr/>
          </p:nvGrpSpPr>
          <p:grpSpPr>
            <a:xfrm>
              <a:off x="898703" y="4363525"/>
              <a:ext cx="9709800" cy="1463640"/>
              <a:chOff x="357411" y="3577580"/>
              <a:chExt cx="8463061" cy="1225550"/>
            </a:xfrm>
          </p:grpSpPr>
          <p:pic>
            <p:nvPicPr>
              <p:cNvPr id="4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0826" y="3577580"/>
                <a:ext cx="1835150" cy="1219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图片 40"/>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7411" y="3577580"/>
                <a:ext cx="1838325" cy="12255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2"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0374" y="3577580"/>
                <a:ext cx="1847850" cy="1219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5322" y="3577580"/>
                <a:ext cx="1835150" cy="1219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3" name="组合 12"/>
            <p:cNvGrpSpPr/>
            <p:nvPr/>
          </p:nvGrpSpPr>
          <p:grpSpPr>
            <a:xfrm>
              <a:off x="1192699" y="2083553"/>
              <a:ext cx="8876608" cy="1808209"/>
              <a:chOff x="527566" y="1420639"/>
              <a:chExt cx="8106672" cy="1834854"/>
            </a:xfrm>
          </p:grpSpPr>
          <p:grpSp>
            <p:nvGrpSpPr>
              <p:cNvPr id="14" name="组合 13"/>
              <p:cNvGrpSpPr/>
              <p:nvPr/>
            </p:nvGrpSpPr>
            <p:grpSpPr>
              <a:xfrm>
                <a:off x="527566" y="1780224"/>
                <a:ext cx="2260626" cy="1224136"/>
                <a:chOff x="2053091" y="4407699"/>
                <a:chExt cx="3756591" cy="1224136"/>
              </a:xfrm>
            </p:grpSpPr>
            <p:sp>
              <p:nvSpPr>
                <p:cNvPr id="36" name="MH_SubTitle_1"/>
                <p:cNvSpPr/>
                <p:nvPr/>
              </p:nvSpPr>
              <p:spPr>
                <a:xfrm flipH="1">
                  <a:off x="2053091" y="4407699"/>
                  <a:ext cx="3472295" cy="540000"/>
                </a:xfrm>
                <a:custGeom>
                  <a:avLst/>
                  <a:gdLst>
                    <a:gd name="connsiteX0" fmla="*/ 47276 w 2268252"/>
                    <a:gd name="connsiteY0" fmla="*/ 0 h 283084"/>
                    <a:gd name="connsiteX1" fmla="*/ 2220976 w 2268252"/>
                    <a:gd name="connsiteY1" fmla="*/ 0 h 283084"/>
                    <a:gd name="connsiteX2" fmla="*/ 2268252 w 2268252"/>
                    <a:gd name="connsiteY2" fmla="*/ 47276 h 283084"/>
                    <a:gd name="connsiteX3" fmla="*/ 2268252 w 2268252"/>
                    <a:gd name="connsiteY3" fmla="*/ 283084 h 283084"/>
                    <a:gd name="connsiteX4" fmla="*/ 0 w 2268252"/>
                    <a:gd name="connsiteY4" fmla="*/ 283084 h 283084"/>
                    <a:gd name="connsiteX5" fmla="*/ 0 w 2268252"/>
                    <a:gd name="connsiteY5" fmla="*/ 47276 h 283084"/>
                    <a:gd name="connsiteX6" fmla="*/ 47276 w 2268252"/>
                    <a:gd name="connsiteY6" fmla="*/ 0 h 28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252" h="283084">
                      <a:moveTo>
                        <a:pt x="47276" y="0"/>
                      </a:moveTo>
                      <a:lnTo>
                        <a:pt x="2220976" y="0"/>
                      </a:lnTo>
                      <a:cubicBezTo>
                        <a:pt x="2247086" y="0"/>
                        <a:pt x="2268252" y="21166"/>
                        <a:pt x="2268252" y="47276"/>
                      </a:cubicBezTo>
                      <a:lnTo>
                        <a:pt x="2268252" y="283084"/>
                      </a:lnTo>
                      <a:lnTo>
                        <a:pt x="0" y="283084"/>
                      </a:lnTo>
                      <a:lnTo>
                        <a:pt x="0" y="47276"/>
                      </a:lnTo>
                      <a:cubicBezTo>
                        <a:pt x="0" y="21166"/>
                        <a:pt x="21166" y="0"/>
                        <a:pt x="47276" y="0"/>
                      </a:cubicBezTo>
                      <a:close/>
                    </a:path>
                  </a:pathLst>
                </a:custGeom>
                <a:solidFill>
                  <a:srgbClr val="1398C3"/>
                </a:solidFill>
                <a:ln w="28575" cap="flat" cmpd="sng" algn="ctr">
                  <a:noFill/>
                  <a:prstDash val="solid"/>
                </a:ln>
                <a:effectLst/>
              </p:spPr>
              <p:txBody>
                <a:bodyPr anchor="ctr"/>
                <a:lstStyle/>
                <a:p>
                  <a:pPr algn="ctr">
                    <a:defRPr/>
                  </a:pPr>
                  <a:endParaRPr lang="zh-CN" altLang="en-US" kern="0" dirty="0">
                    <a:solidFill>
                      <a:sysClr val="window" lastClr="FFFFFF"/>
                    </a:solidFill>
                    <a:latin typeface="微软雅黑" pitchFamily="34" charset="-122"/>
                    <a:ea typeface="微软雅黑" pitchFamily="34" charset="-122"/>
                  </a:endParaRPr>
                </a:p>
              </p:txBody>
            </p:sp>
            <p:sp>
              <p:nvSpPr>
                <p:cNvPr id="37" name="MH_Text_1"/>
                <p:cNvSpPr/>
                <p:nvPr/>
              </p:nvSpPr>
              <p:spPr>
                <a:xfrm flipH="1">
                  <a:off x="2053091" y="4954517"/>
                  <a:ext cx="3756591" cy="677318"/>
                </a:xfrm>
                <a:custGeom>
                  <a:avLst/>
                  <a:gdLst>
                    <a:gd name="connsiteX0" fmla="*/ 185479 w 2453731"/>
                    <a:gd name="connsiteY0" fmla="*/ 0 h 593519"/>
                    <a:gd name="connsiteX1" fmla="*/ 2453731 w 2453731"/>
                    <a:gd name="connsiteY1" fmla="*/ 0 h 593519"/>
                    <a:gd name="connsiteX2" fmla="*/ 2453731 w 2453731"/>
                    <a:gd name="connsiteY2" fmla="*/ 546243 h 593519"/>
                    <a:gd name="connsiteX3" fmla="*/ 2406455 w 2453731"/>
                    <a:gd name="connsiteY3" fmla="*/ 593519 h 593519"/>
                    <a:gd name="connsiteX4" fmla="*/ 232755 w 2453731"/>
                    <a:gd name="connsiteY4" fmla="*/ 593519 h 593519"/>
                    <a:gd name="connsiteX5" fmla="*/ 185479 w 2453731"/>
                    <a:gd name="connsiteY5" fmla="*/ 546243 h 593519"/>
                    <a:gd name="connsiteX6" fmla="*/ 185479 w 2453731"/>
                    <a:gd name="connsiteY6" fmla="*/ 226860 h 593519"/>
                    <a:gd name="connsiteX7" fmla="*/ 0 w 2453731"/>
                    <a:gd name="connsiteY7" fmla="*/ 141803 h 593519"/>
                    <a:gd name="connsiteX8" fmla="*/ 185479 w 2453731"/>
                    <a:gd name="connsiteY8" fmla="*/ 56746 h 59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731" h="593519">
                      <a:moveTo>
                        <a:pt x="185479" y="0"/>
                      </a:moveTo>
                      <a:lnTo>
                        <a:pt x="2453731" y="0"/>
                      </a:lnTo>
                      <a:lnTo>
                        <a:pt x="2453731" y="546243"/>
                      </a:lnTo>
                      <a:cubicBezTo>
                        <a:pt x="2453731" y="572353"/>
                        <a:pt x="2432565" y="593519"/>
                        <a:pt x="2406455" y="593519"/>
                      </a:cubicBezTo>
                      <a:lnTo>
                        <a:pt x="232755" y="593519"/>
                      </a:lnTo>
                      <a:cubicBezTo>
                        <a:pt x="206645" y="593519"/>
                        <a:pt x="185479" y="572353"/>
                        <a:pt x="185479" y="546243"/>
                      </a:cubicBezTo>
                      <a:lnTo>
                        <a:pt x="185479" y="226860"/>
                      </a:lnTo>
                      <a:lnTo>
                        <a:pt x="0" y="141803"/>
                      </a:lnTo>
                      <a:lnTo>
                        <a:pt x="185479" y="56746"/>
                      </a:lnTo>
                      <a:close/>
                    </a:path>
                  </a:pathLst>
                </a:custGeom>
                <a:solidFill>
                  <a:srgbClr val="C8E9F8">
                    <a:alpha val="40000"/>
                  </a:srgbClr>
                </a:solidFill>
                <a:ln w="28575" cap="flat" cmpd="sng" algn="ctr">
                  <a:noFill/>
                  <a:prstDash val="solid"/>
                </a:ln>
                <a:effectLst/>
              </p:spPr>
              <p:txBody>
                <a:bodyPr lIns="72000" tIns="0" rIns="288000" bIns="0" anchor="ctr">
                  <a:normAutofit/>
                </a:bodyPr>
                <a:lstStyle/>
                <a:p>
                  <a:pPr>
                    <a:lnSpc>
                      <a:spcPct val="120000"/>
                    </a:lnSpc>
                    <a:defRPr/>
                  </a:pPr>
                  <a:endParaRPr lang="zh-CN" altLang="en-US" kern="0" dirty="0">
                    <a:solidFill>
                      <a:srgbClr val="339BC9"/>
                    </a:solidFill>
                    <a:latin typeface="微软雅黑" pitchFamily="34" charset="-122"/>
                    <a:ea typeface="微软雅黑" pitchFamily="34" charset="-122"/>
                    <a:cs typeface="Arial" panose="020B0604020202020204" pitchFamily="34" charset="0"/>
                  </a:endParaRPr>
                </a:p>
              </p:txBody>
            </p:sp>
            <p:sp>
              <p:nvSpPr>
                <p:cNvPr id="38" name="文本框 24"/>
                <p:cNvSpPr txBox="1"/>
                <p:nvPr/>
              </p:nvSpPr>
              <p:spPr>
                <a:xfrm>
                  <a:off x="2157990" y="4959101"/>
                  <a:ext cx="3265039" cy="655855"/>
                </a:xfrm>
                <a:prstGeom prst="rect">
                  <a:avLst/>
                </a:prstGeom>
                <a:noFill/>
              </p:spPr>
              <p:txBody>
                <a:bodyPr wrap="square" rtlCol="0">
                  <a:spAutoFit/>
                </a:bodyPr>
                <a:lstStyle/>
                <a:p>
                  <a:pPr>
                    <a:lnSpc>
                      <a:spcPct val="120000"/>
                    </a:lnSpc>
                    <a:defRPr/>
                  </a:pPr>
                  <a:r>
                    <a:rPr lang="zh-CN" altLang="en-US" sz="1500" kern="0" dirty="0">
                      <a:solidFill>
                        <a:srgbClr val="339BC9"/>
                      </a:solidFill>
                      <a:latin typeface="微软雅黑" pitchFamily="34" charset="-122"/>
                      <a:ea typeface="微软雅黑" pitchFamily="34" charset="-122"/>
                      <a:cs typeface="Arial" panose="020B0604020202020204" pitchFamily="34" charset="0"/>
                    </a:rPr>
                    <a:t>会员管理</a:t>
                  </a:r>
                  <a:r>
                    <a:rPr lang="en-US" altLang="zh-CN" sz="1500" kern="0" dirty="0">
                      <a:solidFill>
                        <a:srgbClr val="339BC9"/>
                      </a:solidFill>
                      <a:latin typeface="微软雅黑" pitchFamily="34" charset="-122"/>
                      <a:ea typeface="微软雅黑" pitchFamily="34" charset="-122"/>
                      <a:cs typeface="Arial" panose="020B0604020202020204" pitchFamily="34" charset="0"/>
                    </a:rPr>
                    <a:t>    </a:t>
                  </a:r>
                  <a:r>
                    <a:rPr lang="zh-CN" altLang="en-US" sz="1500" kern="0" dirty="0">
                      <a:solidFill>
                        <a:srgbClr val="339BC9"/>
                      </a:solidFill>
                      <a:latin typeface="微软雅黑" pitchFamily="34" charset="-122"/>
                      <a:ea typeface="微软雅黑" pitchFamily="34" charset="-122"/>
                      <a:cs typeface="Arial" panose="020B0604020202020204" pitchFamily="34" charset="0"/>
                    </a:rPr>
                    <a:t>资源共享</a:t>
                  </a:r>
                  <a:endParaRPr lang="en-US" altLang="zh-CN" sz="1500" kern="0" dirty="0">
                    <a:solidFill>
                      <a:srgbClr val="339BC9"/>
                    </a:solidFill>
                    <a:latin typeface="微软雅黑" pitchFamily="34" charset="-122"/>
                    <a:ea typeface="微软雅黑" pitchFamily="34" charset="-122"/>
                    <a:cs typeface="Arial" panose="020B0604020202020204" pitchFamily="34" charset="0"/>
                  </a:endParaRPr>
                </a:p>
                <a:p>
                  <a:pPr>
                    <a:lnSpc>
                      <a:spcPct val="120000"/>
                    </a:lnSpc>
                    <a:defRPr/>
                  </a:pPr>
                  <a:r>
                    <a:rPr lang="zh-CN" altLang="en-US" sz="1500" kern="0" dirty="0">
                      <a:solidFill>
                        <a:srgbClr val="339BC9"/>
                      </a:solidFill>
                      <a:latin typeface="微软雅黑" pitchFamily="34" charset="-122"/>
                      <a:ea typeface="微软雅黑" pitchFamily="34" charset="-122"/>
                      <a:cs typeface="Arial" panose="020B0604020202020204" pitchFamily="34" charset="0"/>
                    </a:rPr>
                    <a:t>在线测试    交流活动</a:t>
                  </a:r>
                </a:p>
              </p:txBody>
            </p:sp>
            <p:sp>
              <p:nvSpPr>
                <p:cNvPr id="39" name="文本框 25"/>
                <p:cNvSpPr txBox="1"/>
                <p:nvPr/>
              </p:nvSpPr>
              <p:spPr>
                <a:xfrm>
                  <a:off x="2128411" y="4531970"/>
                  <a:ext cx="3321657" cy="350496"/>
                </a:xfrm>
                <a:prstGeom prst="rect">
                  <a:avLst/>
                </a:prstGeom>
                <a:noFill/>
              </p:spPr>
              <p:txBody>
                <a:bodyPr wrap="square" rtlCol="0">
                  <a:spAutoFit/>
                </a:bodyPr>
                <a:lstStyle/>
                <a:p>
                  <a:pPr algn="ctr">
                    <a:defRPr/>
                  </a:pPr>
                  <a:r>
                    <a:rPr lang="zh-CN" altLang="en-US" b="1" kern="0" dirty="0">
                      <a:solidFill>
                        <a:sysClr val="window" lastClr="FFFFFF"/>
                      </a:solidFill>
                      <a:latin typeface="微软雅黑" pitchFamily="34" charset="-122"/>
                      <a:ea typeface="微软雅黑" pitchFamily="34" charset="-122"/>
                    </a:rPr>
                    <a:t>专业网站建设</a:t>
                  </a:r>
                </a:p>
              </p:txBody>
            </p:sp>
          </p:grpSp>
          <p:grpSp>
            <p:nvGrpSpPr>
              <p:cNvPr id="15" name="组合 14"/>
              <p:cNvGrpSpPr/>
              <p:nvPr/>
            </p:nvGrpSpPr>
            <p:grpSpPr>
              <a:xfrm>
                <a:off x="3076576" y="1780223"/>
                <a:ext cx="2735952" cy="1247150"/>
                <a:chOff x="2053091" y="8633516"/>
                <a:chExt cx="3756591" cy="2014954"/>
              </a:xfrm>
            </p:grpSpPr>
            <p:sp>
              <p:nvSpPr>
                <p:cNvPr id="31" name="任意多边形 30"/>
                <p:cNvSpPr/>
                <p:nvPr/>
              </p:nvSpPr>
              <p:spPr>
                <a:xfrm flipH="1">
                  <a:off x="2053091" y="9330821"/>
                  <a:ext cx="3756591" cy="1280466"/>
                </a:xfrm>
                <a:custGeom>
                  <a:avLst/>
                  <a:gdLst>
                    <a:gd name="connsiteX0" fmla="*/ 3756591 w 3756591"/>
                    <a:gd name="connsiteY0" fmla="*/ 0 h 1629226"/>
                    <a:gd name="connsiteX1" fmla="*/ 284297 w 3756591"/>
                    <a:gd name="connsiteY1" fmla="*/ 0 h 1629226"/>
                    <a:gd name="connsiteX2" fmla="*/ 284297 w 3756591"/>
                    <a:gd name="connsiteY2" fmla="*/ 657226 h 1629226"/>
                    <a:gd name="connsiteX3" fmla="*/ 283963 w 3756591"/>
                    <a:gd name="connsiteY3" fmla="*/ 657226 h 1629226"/>
                    <a:gd name="connsiteX4" fmla="*/ 283963 w 3756591"/>
                    <a:gd name="connsiteY4" fmla="*/ 750158 h 1629226"/>
                    <a:gd name="connsiteX5" fmla="*/ 0 w 3756591"/>
                    <a:gd name="connsiteY5" fmla="*/ 889455 h 1629226"/>
                    <a:gd name="connsiteX6" fmla="*/ 283963 w 3756591"/>
                    <a:gd name="connsiteY6" fmla="*/ 1028752 h 1629226"/>
                    <a:gd name="connsiteX7" fmla="*/ 283963 w 3756591"/>
                    <a:gd name="connsiteY7" fmla="*/ 1551803 h 1629226"/>
                    <a:gd name="connsiteX8" fmla="*/ 356341 w 3756591"/>
                    <a:gd name="connsiteY8" fmla="*/ 1629226 h 1629226"/>
                    <a:gd name="connsiteX9" fmla="*/ 3684213 w 3756591"/>
                    <a:gd name="connsiteY9" fmla="*/ 1629226 h 1629226"/>
                    <a:gd name="connsiteX10" fmla="*/ 3756591 w 3756591"/>
                    <a:gd name="connsiteY10" fmla="*/ 1551803 h 1629226"/>
                    <a:gd name="connsiteX11" fmla="*/ 3756591 w 3756591"/>
                    <a:gd name="connsiteY11" fmla="*/ 814473 h 1629226"/>
                    <a:gd name="connsiteX12" fmla="*/ 3756591 w 3756591"/>
                    <a:gd name="connsiteY12" fmla="*/ 657226 h 162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56591" h="1629226">
                      <a:moveTo>
                        <a:pt x="3756591" y="0"/>
                      </a:moveTo>
                      <a:lnTo>
                        <a:pt x="284297" y="0"/>
                      </a:lnTo>
                      <a:lnTo>
                        <a:pt x="284297" y="657226"/>
                      </a:lnTo>
                      <a:lnTo>
                        <a:pt x="283963" y="657226"/>
                      </a:lnTo>
                      <a:lnTo>
                        <a:pt x="283963" y="750158"/>
                      </a:lnTo>
                      <a:lnTo>
                        <a:pt x="0" y="889455"/>
                      </a:lnTo>
                      <a:lnTo>
                        <a:pt x="283963" y="1028752"/>
                      </a:lnTo>
                      <a:lnTo>
                        <a:pt x="283963" y="1551803"/>
                      </a:lnTo>
                      <a:cubicBezTo>
                        <a:pt x="283963" y="1594563"/>
                        <a:pt x="316368" y="1629226"/>
                        <a:pt x="356341" y="1629226"/>
                      </a:cubicBezTo>
                      <a:lnTo>
                        <a:pt x="3684213" y="1629226"/>
                      </a:lnTo>
                      <a:cubicBezTo>
                        <a:pt x="3724187" y="1629226"/>
                        <a:pt x="3756591" y="1594563"/>
                        <a:pt x="3756591" y="1551803"/>
                      </a:cubicBezTo>
                      <a:lnTo>
                        <a:pt x="3756591" y="814473"/>
                      </a:lnTo>
                      <a:lnTo>
                        <a:pt x="3756591" y="657226"/>
                      </a:lnTo>
                      <a:close/>
                    </a:path>
                  </a:pathLst>
                </a:custGeom>
                <a:solidFill>
                  <a:srgbClr val="C8E9F8">
                    <a:alpha val="40000"/>
                  </a:srgbClr>
                </a:solidFill>
                <a:ln w="28575" cap="flat" cmpd="sng" algn="ctr">
                  <a:noFill/>
                  <a:prstDash val="solid"/>
                </a:ln>
                <a:effectLst/>
              </p:spPr>
              <p:txBody>
                <a:bodyPr wrap="square" lIns="72000" tIns="0" rIns="288000" bIns="0" anchor="ctr">
                  <a:noAutofit/>
                </a:bodyPr>
                <a:lstStyle/>
                <a:p>
                  <a:pPr>
                    <a:lnSpc>
                      <a:spcPct val="120000"/>
                    </a:lnSpc>
                    <a:defRPr/>
                  </a:pPr>
                  <a:endParaRPr lang="zh-CN" altLang="en-US" kern="0" dirty="0" smtClean="0">
                    <a:solidFill>
                      <a:srgbClr val="339BC9"/>
                    </a:solidFill>
                    <a:latin typeface="微软雅黑" pitchFamily="34" charset="-122"/>
                    <a:ea typeface="微软雅黑" pitchFamily="34" charset="-122"/>
                    <a:cs typeface="Arial" panose="020B0604020202020204" pitchFamily="34" charset="0"/>
                  </a:endParaRPr>
                </a:p>
              </p:txBody>
            </p:sp>
            <p:sp>
              <p:nvSpPr>
                <p:cNvPr id="33" name="任意多边形 32"/>
                <p:cNvSpPr/>
                <p:nvPr/>
              </p:nvSpPr>
              <p:spPr>
                <a:xfrm flipH="1">
                  <a:off x="2053091" y="8633516"/>
                  <a:ext cx="3472295" cy="876581"/>
                </a:xfrm>
                <a:custGeom>
                  <a:avLst/>
                  <a:gdLst>
                    <a:gd name="connsiteX0" fmla="*/ 3399924 w 3472295"/>
                    <a:gd name="connsiteY0" fmla="*/ 0 h 876581"/>
                    <a:gd name="connsiteX1" fmla="*/ 72371 w 3472295"/>
                    <a:gd name="connsiteY1" fmla="*/ 0 h 876581"/>
                    <a:gd name="connsiteX2" fmla="*/ 0 w 3472295"/>
                    <a:gd name="connsiteY2" fmla="*/ 90182 h 876581"/>
                    <a:gd name="connsiteX3" fmla="*/ 0 w 3472295"/>
                    <a:gd name="connsiteY3" fmla="*/ 286031 h 876581"/>
                    <a:gd name="connsiteX4" fmla="*/ 0 w 3472295"/>
                    <a:gd name="connsiteY4" fmla="*/ 540000 h 876581"/>
                    <a:gd name="connsiteX5" fmla="*/ 0 w 3472295"/>
                    <a:gd name="connsiteY5" fmla="*/ 876581 h 876581"/>
                    <a:gd name="connsiteX6" fmla="*/ 3472294 w 3472295"/>
                    <a:gd name="connsiteY6" fmla="*/ 876581 h 876581"/>
                    <a:gd name="connsiteX7" fmla="*/ 3472294 w 3472295"/>
                    <a:gd name="connsiteY7" fmla="*/ 540000 h 876581"/>
                    <a:gd name="connsiteX8" fmla="*/ 3472295 w 3472295"/>
                    <a:gd name="connsiteY8" fmla="*/ 540000 h 876581"/>
                    <a:gd name="connsiteX9" fmla="*/ 3472295 w 3472295"/>
                    <a:gd name="connsiteY9" fmla="*/ 90182 h 876581"/>
                    <a:gd name="connsiteX10" fmla="*/ 3399924 w 3472295"/>
                    <a:gd name="connsiteY10" fmla="*/ 0 h 87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72295" h="876581">
                      <a:moveTo>
                        <a:pt x="3399924" y="0"/>
                      </a:moveTo>
                      <a:lnTo>
                        <a:pt x="72371" y="0"/>
                      </a:lnTo>
                      <a:cubicBezTo>
                        <a:pt x="32402" y="0"/>
                        <a:pt x="0" y="40376"/>
                        <a:pt x="0" y="90182"/>
                      </a:cubicBezTo>
                      <a:lnTo>
                        <a:pt x="0" y="286031"/>
                      </a:lnTo>
                      <a:lnTo>
                        <a:pt x="0" y="540000"/>
                      </a:lnTo>
                      <a:lnTo>
                        <a:pt x="0" y="876581"/>
                      </a:lnTo>
                      <a:lnTo>
                        <a:pt x="3472294" y="876581"/>
                      </a:lnTo>
                      <a:lnTo>
                        <a:pt x="3472294" y="540000"/>
                      </a:lnTo>
                      <a:lnTo>
                        <a:pt x="3472295" y="540000"/>
                      </a:lnTo>
                      <a:lnTo>
                        <a:pt x="3472295" y="90182"/>
                      </a:lnTo>
                      <a:cubicBezTo>
                        <a:pt x="3472295" y="40376"/>
                        <a:pt x="3439894" y="0"/>
                        <a:pt x="3399924" y="0"/>
                      </a:cubicBezTo>
                      <a:close/>
                    </a:path>
                  </a:pathLst>
                </a:custGeom>
                <a:solidFill>
                  <a:srgbClr val="1398C3"/>
                </a:solidFill>
                <a:ln w="28575" cap="flat" cmpd="sng" algn="ctr">
                  <a:noFill/>
                  <a:prstDash val="solid"/>
                </a:ln>
                <a:effectLst/>
              </p:spPr>
              <p:txBody>
                <a:bodyPr wrap="square" anchor="ctr">
                  <a:noAutofit/>
                </a:bodyPr>
                <a:lstStyle/>
                <a:p>
                  <a:pPr algn="ctr">
                    <a:defRPr/>
                  </a:pPr>
                  <a:endParaRPr lang="zh-CN" altLang="en-US" kern="0" dirty="0" smtClean="0">
                    <a:solidFill>
                      <a:sysClr val="window" lastClr="FFFFFF"/>
                    </a:solidFill>
                    <a:latin typeface="微软雅黑" pitchFamily="34" charset="-122"/>
                    <a:ea typeface="微软雅黑" pitchFamily="34" charset="-122"/>
                  </a:endParaRPr>
                </a:p>
              </p:txBody>
            </p:sp>
            <p:sp>
              <p:nvSpPr>
                <p:cNvPr id="34" name="文本框 27"/>
                <p:cNvSpPr txBox="1"/>
                <p:nvPr/>
              </p:nvSpPr>
              <p:spPr>
                <a:xfrm>
                  <a:off x="2157990" y="9588840"/>
                  <a:ext cx="3265037" cy="1059630"/>
                </a:xfrm>
                <a:prstGeom prst="rect">
                  <a:avLst/>
                </a:prstGeom>
                <a:noFill/>
              </p:spPr>
              <p:txBody>
                <a:bodyPr wrap="square" rtlCol="0">
                  <a:spAutoFit/>
                </a:bodyPr>
                <a:lstStyle/>
                <a:p>
                  <a:pPr algn="ctr">
                    <a:lnSpc>
                      <a:spcPct val="120000"/>
                    </a:lnSpc>
                    <a:defRPr/>
                  </a:pPr>
                  <a:r>
                    <a:rPr lang="zh-CN" altLang="en-US" sz="1500" kern="0" dirty="0">
                      <a:solidFill>
                        <a:srgbClr val="339BC9"/>
                      </a:solidFill>
                      <a:latin typeface="微软雅黑" pitchFamily="34" charset="-122"/>
                      <a:ea typeface="微软雅黑" pitchFamily="34" charset="-122"/>
                      <a:cs typeface="Arial" panose="020B0604020202020204" pitchFamily="34" charset="0"/>
                    </a:rPr>
                    <a:t>会议论坛服务</a:t>
                  </a:r>
                  <a:endParaRPr lang="en-US" altLang="zh-CN" sz="1500" kern="0" dirty="0">
                    <a:solidFill>
                      <a:srgbClr val="339BC9"/>
                    </a:solidFill>
                    <a:latin typeface="微软雅黑" pitchFamily="34" charset="-122"/>
                    <a:ea typeface="微软雅黑" pitchFamily="34" charset="-122"/>
                    <a:cs typeface="Arial" panose="020B0604020202020204" pitchFamily="34" charset="0"/>
                  </a:endParaRPr>
                </a:p>
                <a:p>
                  <a:pPr algn="ctr">
                    <a:lnSpc>
                      <a:spcPct val="120000"/>
                    </a:lnSpc>
                    <a:defRPr/>
                  </a:pPr>
                  <a:r>
                    <a:rPr lang="zh-CN" altLang="en-US" sz="1500" kern="0" dirty="0">
                      <a:solidFill>
                        <a:srgbClr val="339BC9"/>
                      </a:solidFill>
                      <a:latin typeface="微软雅黑" pitchFamily="34" charset="-122"/>
                      <a:ea typeface="微软雅黑" pitchFamily="34" charset="-122"/>
                      <a:cs typeface="Arial" panose="020B0604020202020204" pitchFamily="34" charset="0"/>
                    </a:rPr>
                    <a:t>专业赛事服务</a:t>
                  </a:r>
                </a:p>
              </p:txBody>
            </p:sp>
            <p:sp>
              <p:nvSpPr>
                <p:cNvPr id="35" name="文本框 28"/>
                <p:cNvSpPr txBox="1"/>
                <p:nvPr/>
              </p:nvSpPr>
              <p:spPr>
                <a:xfrm>
                  <a:off x="2128412" y="8877522"/>
                  <a:ext cx="3321655" cy="566278"/>
                </a:xfrm>
                <a:prstGeom prst="rect">
                  <a:avLst/>
                </a:prstGeom>
                <a:noFill/>
              </p:spPr>
              <p:txBody>
                <a:bodyPr wrap="square" rtlCol="0">
                  <a:spAutoFit/>
                </a:bodyPr>
                <a:lstStyle/>
                <a:p>
                  <a:pPr algn="ctr">
                    <a:defRPr/>
                  </a:pPr>
                  <a:r>
                    <a:rPr lang="zh-CN" altLang="en-US" b="1" kern="0" dirty="0">
                      <a:solidFill>
                        <a:sysClr val="window" lastClr="FFFFFF"/>
                      </a:solidFill>
                      <a:latin typeface="微软雅黑" pitchFamily="34" charset="-122"/>
                      <a:ea typeface="微软雅黑" pitchFamily="34" charset="-122"/>
                    </a:rPr>
                    <a:t>创新活动运作</a:t>
                  </a:r>
                </a:p>
              </p:txBody>
            </p:sp>
          </p:grpSp>
          <p:grpSp>
            <p:nvGrpSpPr>
              <p:cNvPr id="16" name="组合 15"/>
              <p:cNvGrpSpPr/>
              <p:nvPr/>
            </p:nvGrpSpPr>
            <p:grpSpPr>
              <a:xfrm>
                <a:off x="5956544" y="1780222"/>
                <a:ext cx="2628768" cy="1475271"/>
                <a:chOff x="2053091" y="12738704"/>
                <a:chExt cx="3756591" cy="1719895"/>
              </a:xfrm>
            </p:grpSpPr>
            <p:sp>
              <p:nvSpPr>
                <p:cNvPr id="22" name="MH_SubTitle_1"/>
                <p:cNvSpPr/>
                <p:nvPr/>
              </p:nvSpPr>
              <p:spPr>
                <a:xfrm flipH="1">
                  <a:off x="2053091" y="12738704"/>
                  <a:ext cx="3472295" cy="616198"/>
                </a:xfrm>
                <a:custGeom>
                  <a:avLst/>
                  <a:gdLst>
                    <a:gd name="connsiteX0" fmla="*/ 47276 w 2268252"/>
                    <a:gd name="connsiteY0" fmla="*/ 0 h 283084"/>
                    <a:gd name="connsiteX1" fmla="*/ 2220976 w 2268252"/>
                    <a:gd name="connsiteY1" fmla="*/ 0 h 283084"/>
                    <a:gd name="connsiteX2" fmla="*/ 2268252 w 2268252"/>
                    <a:gd name="connsiteY2" fmla="*/ 47276 h 283084"/>
                    <a:gd name="connsiteX3" fmla="*/ 2268252 w 2268252"/>
                    <a:gd name="connsiteY3" fmla="*/ 283084 h 283084"/>
                    <a:gd name="connsiteX4" fmla="*/ 0 w 2268252"/>
                    <a:gd name="connsiteY4" fmla="*/ 283084 h 283084"/>
                    <a:gd name="connsiteX5" fmla="*/ 0 w 2268252"/>
                    <a:gd name="connsiteY5" fmla="*/ 47276 h 283084"/>
                    <a:gd name="connsiteX6" fmla="*/ 47276 w 2268252"/>
                    <a:gd name="connsiteY6" fmla="*/ 0 h 28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252" h="283084">
                      <a:moveTo>
                        <a:pt x="47276" y="0"/>
                      </a:moveTo>
                      <a:lnTo>
                        <a:pt x="2220976" y="0"/>
                      </a:lnTo>
                      <a:cubicBezTo>
                        <a:pt x="2247086" y="0"/>
                        <a:pt x="2268252" y="21166"/>
                        <a:pt x="2268252" y="47276"/>
                      </a:cubicBezTo>
                      <a:lnTo>
                        <a:pt x="2268252" y="283084"/>
                      </a:lnTo>
                      <a:lnTo>
                        <a:pt x="0" y="283084"/>
                      </a:lnTo>
                      <a:lnTo>
                        <a:pt x="0" y="47276"/>
                      </a:lnTo>
                      <a:cubicBezTo>
                        <a:pt x="0" y="21166"/>
                        <a:pt x="21166" y="0"/>
                        <a:pt x="47276" y="0"/>
                      </a:cubicBezTo>
                      <a:close/>
                    </a:path>
                  </a:pathLst>
                </a:custGeom>
                <a:solidFill>
                  <a:srgbClr val="1398C3"/>
                </a:solidFill>
                <a:ln w="28575" cap="flat" cmpd="sng" algn="ctr">
                  <a:noFill/>
                  <a:prstDash val="solid"/>
                </a:ln>
                <a:effectLst/>
              </p:spPr>
              <p:txBody>
                <a:bodyPr anchor="ctr"/>
                <a:lstStyle/>
                <a:p>
                  <a:pPr algn="ctr">
                    <a:defRPr/>
                  </a:pPr>
                  <a:endParaRPr lang="zh-CN" altLang="en-US" sz="1500" kern="0" dirty="0">
                    <a:solidFill>
                      <a:sysClr val="window" lastClr="FFFFFF"/>
                    </a:solidFill>
                    <a:latin typeface="微软雅黑" pitchFamily="34" charset="-122"/>
                    <a:ea typeface="微软雅黑" pitchFamily="34" charset="-122"/>
                  </a:endParaRPr>
                </a:p>
              </p:txBody>
            </p:sp>
            <p:sp>
              <p:nvSpPr>
                <p:cNvPr id="23" name="MH_Text_1"/>
                <p:cNvSpPr/>
                <p:nvPr/>
              </p:nvSpPr>
              <p:spPr>
                <a:xfrm flipH="1">
                  <a:off x="2053091" y="13361720"/>
                  <a:ext cx="3756591" cy="804104"/>
                </a:xfrm>
                <a:custGeom>
                  <a:avLst/>
                  <a:gdLst>
                    <a:gd name="connsiteX0" fmla="*/ 185479 w 2453731"/>
                    <a:gd name="connsiteY0" fmla="*/ 0 h 593519"/>
                    <a:gd name="connsiteX1" fmla="*/ 2453731 w 2453731"/>
                    <a:gd name="connsiteY1" fmla="*/ 0 h 593519"/>
                    <a:gd name="connsiteX2" fmla="*/ 2453731 w 2453731"/>
                    <a:gd name="connsiteY2" fmla="*/ 546243 h 593519"/>
                    <a:gd name="connsiteX3" fmla="*/ 2406455 w 2453731"/>
                    <a:gd name="connsiteY3" fmla="*/ 593519 h 593519"/>
                    <a:gd name="connsiteX4" fmla="*/ 232755 w 2453731"/>
                    <a:gd name="connsiteY4" fmla="*/ 593519 h 593519"/>
                    <a:gd name="connsiteX5" fmla="*/ 185479 w 2453731"/>
                    <a:gd name="connsiteY5" fmla="*/ 546243 h 593519"/>
                    <a:gd name="connsiteX6" fmla="*/ 185479 w 2453731"/>
                    <a:gd name="connsiteY6" fmla="*/ 226860 h 593519"/>
                    <a:gd name="connsiteX7" fmla="*/ 0 w 2453731"/>
                    <a:gd name="connsiteY7" fmla="*/ 141803 h 593519"/>
                    <a:gd name="connsiteX8" fmla="*/ 185479 w 2453731"/>
                    <a:gd name="connsiteY8" fmla="*/ 56746 h 59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731" h="593519">
                      <a:moveTo>
                        <a:pt x="185479" y="0"/>
                      </a:moveTo>
                      <a:lnTo>
                        <a:pt x="2453731" y="0"/>
                      </a:lnTo>
                      <a:lnTo>
                        <a:pt x="2453731" y="546243"/>
                      </a:lnTo>
                      <a:cubicBezTo>
                        <a:pt x="2453731" y="572353"/>
                        <a:pt x="2432565" y="593519"/>
                        <a:pt x="2406455" y="593519"/>
                      </a:cubicBezTo>
                      <a:lnTo>
                        <a:pt x="232755" y="593519"/>
                      </a:lnTo>
                      <a:cubicBezTo>
                        <a:pt x="206645" y="593519"/>
                        <a:pt x="185479" y="572353"/>
                        <a:pt x="185479" y="546243"/>
                      </a:cubicBezTo>
                      <a:lnTo>
                        <a:pt x="185479" y="226860"/>
                      </a:lnTo>
                      <a:lnTo>
                        <a:pt x="0" y="141803"/>
                      </a:lnTo>
                      <a:lnTo>
                        <a:pt x="185479" y="56746"/>
                      </a:lnTo>
                      <a:close/>
                    </a:path>
                  </a:pathLst>
                </a:custGeom>
                <a:solidFill>
                  <a:srgbClr val="C8E9F8">
                    <a:alpha val="40000"/>
                  </a:srgbClr>
                </a:solidFill>
                <a:ln w="28575" cap="flat" cmpd="sng" algn="ctr">
                  <a:noFill/>
                  <a:prstDash val="solid"/>
                </a:ln>
                <a:effectLst/>
              </p:spPr>
              <p:txBody>
                <a:bodyPr lIns="72000" tIns="0" rIns="288000" bIns="0" anchor="ctr">
                  <a:normAutofit/>
                </a:bodyPr>
                <a:lstStyle/>
                <a:p>
                  <a:pPr>
                    <a:lnSpc>
                      <a:spcPct val="120000"/>
                    </a:lnSpc>
                    <a:defRPr/>
                  </a:pPr>
                  <a:endParaRPr lang="zh-CN" altLang="en-US" sz="1500" kern="0" dirty="0">
                    <a:solidFill>
                      <a:srgbClr val="339BC9"/>
                    </a:solidFill>
                    <a:latin typeface="微软雅黑" pitchFamily="34" charset="-122"/>
                    <a:ea typeface="微软雅黑" pitchFamily="34" charset="-122"/>
                    <a:cs typeface="Arial" panose="020B0604020202020204" pitchFamily="34" charset="0"/>
                  </a:endParaRPr>
                </a:p>
              </p:txBody>
            </p:sp>
            <p:sp>
              <p:nvSpPr>
                <p:cNvPr id="24" name="文本框 38"/>
                <p:cNvSpPr txBox="1"/>
                <p:nvPr/>
              </p:nvSpPr>
              <p:spPr>
                <a:xfrm>
                  <a:off x="2157992" y="13366304"/>
                  <a:ext cx="3265039" cy="1092295"/>
                </a:xfrm>
                <a:prstGeom prst="rect">
                  <a:avLst/>
                </a:prstGeom>
                <a:noFill/>
              </p:spPr>
              <p:txBody>
                <a:bodyPr wrap="square" rtlCol="0">
                  <a:spAutoFit/>
                </a:bodyPr>
                <a:lstStyle/>
                <a:p>
                  <a:pPr algn="ctr">
                    <a:lnSpc>
                      <a:spcPct val="120000"/>
                    </a:lnSpc>
                    <a:defRPr/>
                  </a:pPr>
                  <a:r>
                    <a:rPr lang="zh-CN" altLang="en-US" sz="1500" kern="0" dirty="0">
                      <a:solidFill>
                        <a:srgbClr val="339BC9"/>
                      </a:solidFill>
                      <a:latin typeface="微软雅黑" pitchFamily="34" charset="-122"/>
                      <a:ea typeface="微软雅黑" pitchFamily="34" charset="-122"/>
                      <a:cs typeface="Arial" panose="020B0604020202020204" pitchFamily="34" charset="0"/>
                    </a:rPr>
                    <a:t>建立创新研究中心</a:t>
                  </a:r>
                  <a:endParaRPr lang="en-US" altLang="zh-CN" sz="1500" kern="0" dirty="0">
                    <a:solidFill>
                      <a:srgbClr val="339BC9"/>
                    </a:solidFill>
                    <a:latin typeface="微软雅黑" pitchFamily="34" charset="-122"/>
                    <a:ea typeface="微软雅黑" pitchFamily="34" charset="-122"/>
                    <a:cs typeface="Arial" panose="020B0604020202020204" pitchFamily="34" charset="0"/>
                  </a:endParaRPr>
                </a:p>
                <a:p>
                  <a:pPr algn="ctr">
                    <a:lnSpc>
                      <a:spcPct val="120000"/>
                    </a:lnSpc>
                    <a:defRPr/>
                  </a:pPr>
                  <a:r>
                    <a:rPr lang="zh-CN" altLang="en-US" sz="1500" kern="0" dirty="0">
                      <a:solidFill>
                        <a:srgbClr val="339BC9"/>
                      </a:solidFill>
                      <a:latin typeface="微软雅黑" pitchFamily="34" charset="-122"/>
                      <a:ea typeface="微软雅黑" pitchFamily="34" charset="-122"/>
                      <a:cs typeface="Arial" panose="020B0604020202020204" pitchFamily="34" charset="0"/>
                    </a:rPr>
                    <a:t>提供专业建设指导</a:t>
                  </a:r>
                  <a:endParaRPr lang="en-US" altLang="zh-CN" sz="1500" kern="0" dirty="0">
                    <a:solidFill>
                      <a:srgbClr val="339BC9"/>
                    </a:solidFill>
                    <a:latin typeface="微软雅黑" pitchFamily="34" charset="-122"/>
                    <a:ea typeface="微软雅黑" pitchFamily="34" charset="-122"/>
                    <a:cs typeface="Arial" panose="020B0604020202020204" pitchFamily="34" charset="0"/>
                  </a:endParaRPr>
                </a:p>
                <a:p>
                  <a:pPr>
                    <a:lnSpc>
                      <a:spcPct val="120000"/>
                    </a:lnSpc>
                    <a:defRPr/>
                  </a:pPr>
                  <a:endParaRPr lang="zh-CN" altLang="en-US" sz="1500" kern="0" dirty="0">
                    <a:solidFill>
                      <a:srgbClr val="339BC9"/>
                    </a:solidFill>
                    <a:latin typeface="微软雅黑" pitchFamily="34" charset="-122"/>
                    <a:ea typeface="微软雅黑" pitchFamily="34" charset="-122"/>
                    <a:cs typeface="Arial" panose="020B0604020202020204" pitchFamily="34" charset="0"/>
                  </a:endParaRPr>
                </a:p>
              </p:txBody>
            </p:sp>
            <p:sp>
              <p:nvSpPr>
                <p:cNvPr id="25" name="文本框 39"/>
                <p:cNvSpPr txBox="1"/>
                <p:nvPr/>
              </p:nvSpPr>
              <p:spPr>
                <a:xfrm>
                  <a:off x="2128410" y="12903290"/>
                  <a:ext cx="3321655" cy="408614"/>
                </a:xfrm>
                <a:prstGeom prst="rect">
                  <a:avLst/>
                </a:prstGeom>
                <a:noFill/>
              </p:spPr>
              <p:txBody>
                <a:bodyPr wrap="square" rtlCol="0">
                  <a:spAutoFit/>
                </a:bodyPr>
                <a:lstStyle/>
                <a:p>
                  <a:pPr algn="ctr">
                    <a:defRPr/>
                  </a:pPr>
                  <a:r>
                    <a:rPr lang="zh-CN" altLang="en-US" b="1" kern="0" dirty="0">
                      <a:solidFill>
                        <a:sysClr val="window" lastClr="FFFFFF"/>
                      </a:solidFill>
                      <a:latin typeface="微软雅黑" pitchFamily="34" charset="-122"/>
                      <a:ea typeface="微软雅黑" pitchFamily="34" charset="-122"/>
                    </a:rPr>
                    <a:t>专业创新研究</a:t>
                  </a:r>
                </a:p>
              </p:txBody>
            </p:sp>
          </p:grpSp>
          <p:grpSp>
            <p:nvGrpSpPr>
              <p:cNvPr id="17" name="组合 16"/>
              <p:cNvGrpSpPr/>
              <p:nvPr/>
            </p:nvGrpSpPr>
            <p:grpSpPr>
              <a:xfrm>
                <a:off x="570238" y="1420639"/>
                <a:ext cx="8064000" cy="212725"/>
                <a:chOff x="483936" y="3131910"/>
                <a:chExt cx="8064000" cy="212725"/>
              </a:xfrm>
            </p:grpSpPr>
            <p:cxnSp>
              <p:nvCxnSpPr>
                <p:cNvPr id="18" name="MH_Other_1"/>
                <p:cNvCxnSpPr>
                  <a:cxnSpLocks noChangeShapeType="1"/>
                </p:cNvCxnSpPr>
                <p:nvPr/>
              </p:nvCxnSpPr>
              <p:spPr bwMode="auto">
                <a:xfrm rot="16200000">
                  <a:off x="4515936" y="-793728"/>
                  <a:ext cx="0" cy="8064000"/>
                </a:xfrm>
                <a:prstGeom prst="line">
                  <a:avLst/>
                </a:prstGeom>
                <a:noFill/>
                <a:ln w="28575" algn="ctr">
                  <a:solidFill>
                    <a:srgbClr val="B2D7E8"/>
                  </a:solidFill>
                  <a:round/>
                  <a:headEnd type="diamond" w="lg" len="lg"/>
                  <a:tailEnd type="diamond" w="lg" len="lg"/>
                </a:ln>
              </p:spPr>
            </p:cxnSp>
            <p:pic>
              <p:nvPicPr>
                <p:cNvPr id="1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6740" y="3131910"/>
                  <a:ext cx="212725"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77986" y="3131910"/>
                  <a:ext cx="212725"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7666" y="3131910"/>
                  <a:ext cx="212725"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sp>
        <p:nvSpPr>
          <p:cNvPr id="44"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25</a:t>
            </a:r>
            <a:endParaRPr lang="zh-CN" altLang="en-US" sz="1600" b="1" dirty="0">
              <a:solidFill>
                <a:prstClr val="white"/>
              </a:solidFill>
            </a:endParaRPr>
          </a:p>
        </p:txBody>
      </p:sp>
    </p:spTree>
    <p:extLst>
      <p:ext uri="{BB962C8B-B14F-4D97-AF65-F5344CB8AC3E}">
        <p14:creationId xmlns:p14="http://schemas.microsoft.com/office/powerpoint/2010/main" val="1695265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7854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MH_Other_5"/>
          <p:cNvSpPr>
            <a:spLocks noChangeArrowheads="1"/>
          </p:cNvSpPr>
          <p:nvPr>
            <p:custDataLst>
              <p:tags r:id="rId1"/>
            </p:custDataLst>
          </p:nvPr>
        </p:nvSpPr>
        <p:spPr bwMode="auto">
          <a:xfrm>
            <a:off x="193823" y="740186"/>
            <a:ext cx="2765482" cy="63983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（四） 师资</a:t>
            </a:r>
            <a:r>
              <a:rPr lang="zh-CN" altLang="en-US" sz="2000" b="1" dirty="0">
                <a:solidFill>
                  <a:srgbClr val="FFFFFF"/>
                </a:solidFill>
                <a:ea typeface="微软雅黑" pitchFamily="34" charset="-122"/>
              </a:rPr>
              <a:t>提升工程</a:t>
            </a:r>
          </a:p>
        </p:txBody>
      </p:sp>
      <p:grpSp>
        <p:nvGrpSpPr>
          <p:cNvPr id="9" name="组合 8"/>
          <p:cNvGrpSpPr/>
          <p:nvPr/>
        </p:nvGrpSpPr>
        <p:grpSpPr>
          <a:xfrm>
            <a:off x="1103446" y="1778580"/>
            <a:ext cx="10945215" cy="4553251"/>
            <a:chOff x="1103446" y="1778580"/>
            <a:chExt cx="10945215" cy="4553251"/>
          </a:xfrm>
        </p:grpSpPr>
        <p:sp>
          <p:nvSpPr>
            <p:cNvPr id="10" name="MH_SubTitle_1"/>
            <p:cNvSpPr/>
            <p:nvPr>
              <p:custDataLst>
                <p:tags r:id="rId4"/>
              </p:custDataLst>
            </p:nvPr>
          </p:nvSpPr>
          <p:spPr>
            <a:xfrm>
              <a:off x="2282495" y="5113575"/>
              <a:ext cx="1353619" cy="1218256"/>
            </a:xfrm>
            <a:prstGeom prst="ellipse">
              <a:avLst/>
            </a:prstGeom>
            <a:gradFill flip="none" rotWithShape="1">
              <a:gsLst>
                <a:gs pos="0">
                  <a:srgbClr val="F0A22E">
                    <a:lumMod val="60000"/>
                    <a:lumOff val="40000"/>
                  </a:srgbClr>
                </a:gs>
                <a:gs pos="99000">
                  <a:srgbClr val="F0A22E"/>
                </a:gs>
              </a:gsLst>
              <a:path path="shape">
                <a:fillToRect l="50000" t="50000" r="50000" b="50000"/>
              </a:path>
              <a:tileRect/>
            </a:gradFill>
            <a:ln w="6350" cap="flat" cmpd="sng" algn="ctr">
              <a:noFill/>
              <a:prstDash val="solid"/>
            </a:ln>
            <a:effectLst/>
          </p:spPr>
          <p:txBody>
            <a:bodyPr lIns="0" tIns="0" rIns="0" bIns="0" anchor="ctr">
              <a:normAutofit/>
            </a:bodyPr>
            <a:lstStyle/>
            <a:p>
              <a:pPr algn="ctr">
                <a:defRPr/>
              </a:pPr>
              <a:r>
                <a:rPr lang="zh-CN" altLang="en-US" sz="2100" b="1" kern="0" dirty="0">
                  <a:solidFill>
                    <a:srgbClr val="FFFFFF"/>
                  </a:solidFill>
                  <a:latin typeface="微软雅黑" panose="020B0503020204020204" pitchFamily="34" charset="-122"/>
                  <a:ea typeface="微软雅黑" panose="020B0503020204020204" pitchFamily="34" charset="-122"/>
                </a:rPr>
                <a:t>师资招聘</a:t>
              </a:r>
            </a:p>
          </p:txBody>
        </p:sp>
        <p:sp>
          <p:nvSpPr>
            <p:cNvPr id="11" name="MH_Other_1"/>
            <p:cNvSpPr/>
            <p:nvPr>
              <p:custDataLst>
                <p:tags r:id="rId5"/>
              </p:custDataLst>
            </p:nvPr>
          </p:nvSpPr>
          <p:spPr>
            <a:xfrm rot="16200000">
              <a:off x="2753096" y="4864170"/>
              <a:ext cx="410554" cy="983096"/>
            </a:xfrm>
            <a:custGeom>
              <a:avLst/>
              <a:gdLst>
                <a:gd name="connsiteX0" fmla="*/ 0 w 683569"/>
                <a:gd name="connsiteY0" fmla="*/ 341785 h 683569"/>
                <a:gd name="connsiteX1" fmla="*/ 341785 w 683569"/>
                <a:gd name="connsiteY1" fmla="*/ 0 h 683569"/>
                <a:gd name="connsiteX2" fmla="*/ 683570 w 683569"/>
                <a:gd name="connsiteY2" fmla="*/ 341785 h 683569"/>
                <a:gd name="connsiteX3" fmla="*/ 341785 w 683569"/>
                <a:gd name="connsiteY3" fmla="*/ 683570 h 683569"/>
                <a:gd name="connsiteX4" fmla="*/ 0 w 683569"/>
                <a:gd name="connsiteY4" fmla="*/ 341785 h 683569"/>
                <a:gd name="connsiteX0" fmla="*/ 62426 w 355471"/>
                <a:gd name="connsiteY0" fmla="*/ 344166 h 683570"/>
                <a:gd name="connsiteX1" fmla="*/ 13686 w 355471"/>
                <a:gd name="connsiteY1" fmla="*/ 0 h 683570"/>
                <a:gd name="connsiteX2" fmla="*/ 355471 w 355471"/>
                <a:gd name="connsiteY2" fmla="*/ 341785 h 683570"/>
                <a:gd name="connsiteX3" fmla="*/ 13686 w 355471"/>
                <a:gd name="connsiteY3" fmla="*/ 683570 h 683570"/>
                <a:gd name="connsiteX4" fmla="*/ 62426 w 355471"/>
                <a:gd name="connsiteY4" fmla="*/ 344166 h 683570"/>
                <a:gd name="connsiteX0" fmla="*/ 62426 w 355471"/>
                <a:gd name="connsiteY0" fmla="*/ 344166 h 683570"/>
                <a:gd name="connsiteX1" fmla="*/ 13686 w 355471"/>
                <a:gd name="connsiteY1" fmla="*/ 0 h 683570"/>
                <a:gd name="connsiteX2" fmla="*/ 355471 w 355471"/>
                <a:gd name="connsiteY2" fmla="*/ 341788 h 683570"/>
                <a:gd name="connsiteX3" fmla="*/ 13686 w 355471"/>
                <a:gd name="connsiteY3" fmla="*/ 683570 h 683570"/>
                <a:gd name="connsiteX4" fmla="*/ 62426 w 355471"/>
                <a:gd name="connsiteY4" fmla="*/ 344166 h 683570"/>
                <a:gd name="connsiteX0" fmla="*/ 62426 w 355497"/>
                <a:gd name="connsiteY0" fmla="*/ 344166 h 683570"/>
                <a:gd name="connsiteX1" fmla="*/ 13686 w 355497"/>
                <a:gd name="connsiteY1" fmla="*/ 0 h 683570"/>
                <a:gd name="connsiteX2" fmla="*/ 355471 w 355497"/>
                <a:gd name="connsiteY2" fmla="*/ 341788 h 683570"/>
                <a:gd name="connsiteX3" fmla="*/ 13686 w 355497"/>
                <a:gd name="connsiteY3" fmla="*/ 683570 h 683570"/>
                <a:gd name="connsiteX4" fmla="*/ 62426 w 355497"/>
                <a:gd name="connsiteY4" fmla="*/ 344166 h 683570"/>
                <a:gd name="connsiteX0" fmla="*/ 62426 w 356185"/>
                <a:gd name="connsiteY0" fmla="*/ 344167 h 683571"/>
                <a:gd name="connsiteX1" fmla="*/ 13686 w 356185"/>
                <a:gd name="connsiteY1" fmla="*/ 1 h 683571"/>
                <a:gd name="connsiteX2" fmla="*/ 355471 w 356185"/>
                <a:gd name="connsiteY2" fmla="*/ 341789 h 683571"/>
                <a:gd name="connsiteX3" fmla="*/ 13686 w 356185"/>
                <a:gd name="connsiteY3" fmla="*/ 683571 h 683571"/>
                <a:gd name="connsiteX4" fmla="*/ 62426 w 356185"/>
                <a:gd name="connsiteY4" fmla="*/ 344167 h 683571"/>
                <a:gd name="connsiteX0" fmla="*/ 65000 w 360090"/>
                <a:gd name="connsiteY0" fmla="*/ 306067 h 645471"/>
                <a:gd name="connsiteX1" fmla="*/ 154373 w 360090"/>
                <a:gd name="connsiteY1" fmla="*/ 1 h 645471"/>
                <a:gd name="connsiteX2" fmla="*/ 358045 w 360090"/>
                <a:gd name="connsiteY2" fmla="*/ 303689 h 645471"/>
                <a:gd name="connsiteX3" fmla="*/ 16260 w 360090"/>
                <a:gd name="connsiteY3" fmla="*/ 645471 h 645471"/>
                <a:gd name="connsiteX4" fmla="*/ 65000 w 360090"/>
                <a:gd name="connsiteY4" fmla="*/ 306067 h 645471"/>
                <a:gd name="connsiteX0" fmla="*/ 95 w 293169"/>
                <a:gd name="connsiteY0" fmla="*/ 306067 h 585943"/>
                <a:gd name="connsiteX1" fmla="*/ 89468 w 293169"/>
                <a:gd name="connsiteY1" fmla="*/ 1 h 585943"/>
                <a:gd name="connsiteX2" fmla="*/ 293140 w 293169"/>
                <a:gd name="connsiteY2" fmla="*/ 303689 h 585943"/>
                <a:gd name="connsiteX3" fmla="*/ 103755 w 293169"/>
                <a:gd name="connsiteY3" fmla="*/ 585943 h 585943"/>
                <a:gd name="connsiteX4" fmla="*/ 95 w 293169"/>
                <a:gd name="connsiteY4" fmla="*/ 306067 h 585943"/>
                <a:gd name="connsiteX0" fmla="*/ 3 w 293048"/>
                <a:gd name="connsiteY0" fmla="*/ 306067 h 585943"/>
                <a:gd name="connsiteX1" fmla="*/ 89376 w 293048"/>
                <a:gd name="connsiteY1" fmla="*/ 1 h 585943"/>
                <a:gd name="connsiteX2" fmla="*/ 293048 w 293048"/>
                <a:gd name="connsiteY2" fmla="*/ 303689 h 585943"/>
                <a:gd name="connsiteX3" fmla="*/ 91757 w 293048"/>
                <a:gd name="connsiteY3" fmla="*/ 585943 h 585943"/>
                <a:gd name="connsiteX4" fmla="*/ 3 w 293048"/>
                <a:gd name="connsiteY4" fmla="*/ 306067 h 585943"/>
                <a:gd name="connsiteX0" fmla="*/ 39769 w 211370"/>
                <a:gd name="connsiteY0" fmla="*/ 298927 h 585946"/>
                <a:gd name="connsiteX1" fmla="*/ 7698 w 211370"/>
                <a:gd name="connsiteY1" fmla="*/ 2 h 585946"/>
                <a:gd name="connsiteX2" fmla="*/ 211370 w 211370"/>
                <a:gd name="connsiteY2" fmla="*/ 303690 h 585946"/>
                <a:gd name="connsiteX3" fmla="*/ 10079 w 211370"/>
                <a:gd name="connsiteY3" fmla="*/ 585944 h 585946"/>
                <a:gd name="connsiteX4" fmla="*/ 39769 w 211370"/>
                <a:gd name="connsiteY4" fmla="*/ 298927 h 585946"/>
                <a:gd name="connsiteX0" fmla="*/ 39769 w 211370"/>
                <a:gd name="connsiteY0" fmla="*/ 298927 h 585949"/>
                <a:gd name="connsiteX1" fmla="*/ 7698 w 211370"/>
                <a:gd name="connsiteY1" fmla="*/ 2 h 585949"/>
                <a:gd name="connsiteX2" fmla="*/ 211370 w 211370"/>
                <a:gd name="connsiteY2" fmla="*/ 303690 h 585949"/>
                <a:gd name="connsiteX3" fmla="*/ 10079 w 211370"/>
                <a:gd name="connsiteY3" fmla="*/ 585944 h 585949"/>
                <a:gd name="connsiteX4" fmla="*/ 39769 w 211370"/>
                <a:gd name="connsiteY4" fmla="*/ 298927 h 585949"/>
                <a:gd name="connsiteX0" fmla="*/ 39769 w 211535"/>
                <a:gd name="connsiteY0" fmla="*/ 298927 h 585949"/>
                <a:gd name="connsiteX1" fmla="*/ 7698 w 211535"/>
                <a:gd name="connsiteY1" fmla="*/ 2 h 585949"/>
                <a:gd name="connsiteX2" fmla="*/ 211370 w 211535"/>
                <a:gd name="connsiteY2" fmla="*/ 303690 h 585949"/>
                <a:gd name="connsiteX3" fmla="*/ 10079 w 211535"/>
                <a:gd name="connsiteY3" fmla="*/ 585944 h 585949"/>
                <a:gd name="connsiteX4" fmla="*/ 39769 w 211535"/>
                <a:gd name="connsiteY4" fmla="*/ 298927 h 585949"/>
                <a:gd name="connsiteX0" fmla="*/ 54250 w 226016"/>
                <a:gd name="connsiteY0" fmla="*/ 299466 h 586488"/>
                <a:gd name="connsiteX1" fmla="*/ 22179 w 226016"/>
                <a:gd name="connsiteY1" fmla="*/ 541 h 586488"/>
                <a:gd name="connsiteX2" fmla="*/ 225851 w 226016"/>
                <a:gd name="connsiteY2" fmla="*/ 304229 h 586488"/>
                <a:gd name="connsiteX3" fmla="*/ 24560 w 226016"/>
                <a:gd name="connsiteY3" fmla="*/ 586483 h 586488"/>
                <a:gd name="connsiteX4" fmla="*/ 54250 w 226016"/>
                <a:gd name="connsiteY4" fmla="*/ 299466 h 586488"/>
                <a:gd name="connsiteX0" fmla="*/ 54250 w 226063"/>
                <a:gd name="connsiteY0" fmla="*/ 299466 h 586543"/>
                <a:gd name="connsiteX1" fmla="*/ 22179 w 226063"/>
                <a:gd name="connsiteY1" fmla="*/ 541 h 586543"/>
                <a:gd name="connsiteX2" fmla="*/ 225851 w 226063"/>
                <a:gd name="connsiteY2" fmla="*/ 304229 h 586543"/>
                <a:gd name="connsiteX3" fmla="*/ 24560 w 226063"/>
                <a:gd name="connsiteY3" fmla="*/ 586483 h 586543"/>
                <a:gd name="connsiteX4" fmla="*/ 54250 w 226063"/>
                <a:gd name="connsiteY4" fmla="*/ 299466 h 586543"/>
                <a:gd name="connsiteX0" fmla="*/ 58295 w 230108"/>
                <a:gd name="connsiteY0" fmla="*/ 298952 h 586029"/>
                <a:gd name="connsiteX1" fmla="*/ 26224 w 230108"/>
                <a:gd name="connsiteY1" fmla="*/ 27 h 586029"/>
                <a:gd name="connsiteX2" fmla="*/ 229896 w 230108"/>
                <a:gd name="connsiteY2" fmla="*/ 303715 h 586029"/>
                <a:gd name="connsiteX3" fmla="*/ 28605 w 230108"/>
                <a:gd name="connsiteY3" fmla="*/ 585969 h 586029"/>
                <a:gd name="connsiteX4" fmla="*/ 58295 w 230108"/>
                <a:gd name="connsiteY4" fmla="*/ 298952 h 586029"/>
                <a:gd name="connsiteX0" fmla="*/ 58295 w 230101"/>
                <a:gd name="connsiteY0" fmla="*/ 298952 h 585974"/>
                <a:gd name="connsiteX1" fmla="*/ 26224 w 230101"/>
                <a:gd name="connsiteY1" fmla="*/ 27 h 585974"/>
                <a:gd name="connsiteX2" fmla="*/ 229896 w 230101"/>
                <a:gd name="connsiteY2" fmla="*/ 303715 h 585974"/>
                <a:gd name="connsiteX3" fmla="*/ 28605 w 230101"/>
                <a:gd name="connsiteY3" fmla="*/ 585969 h 585974"/>
                <a:gd name="connsiteX4" fmla="*/ 58295 w 230101"/>
                <a:gd name="connsiteY4" fmla="*/ 298952 h 585974"/>
                <a:gd name="connsiteX0" fmla="*/ 58295 w 229922"/>
                <a:gd name="connsiteY0" fmla="*/ 298943 h 585965"/>
                <a:gd name="connsiteX1" fmla="*/ 26224 w 229922"/>
                <a:gd name="connsiteY1" fmla="*/ 18 h 585965"/>
                <a:gd name="connsiteX2" fmla="*/ 229896 w 229922"/>
                <a:gd name="connsiteY2" fmla="*/ 303706 h 585965"/>
                <a:gd name="connsiteX3" fmla="*/ 28605 w 229922"/>
                <a:gd name="connsiteY3" fmla="*/ 585960 h 585965"/>
                <a:gd name="connsiteX4" fmla="*/ 58295 w 229922"/>
                <a:gd name="connsiteY4" fmla="*/ 298943 h 585965"/>
                <a:gd name="connsiteX0" fmla="*/ 58295 w 229930"/>
                <a:gd name="connsiteY0" fmla="*/ 298943 h 585964"/>
                <a:gd name="connsiteX1" fmla="*/ 26224 w 229930"/>
                <a:gd name="connsiteY1" fmla="*/ 18 h 585964"/>
                <a:gd name="connsiteX2" fmla="*/ 229896 w 229930"/>
                <a:gd name="connsiteY2" fmla="*/ 303706 h 585964"/>
                <a:gd name="connsiteX3" fmla="*/ 28605 w 229930"/>
                <a:gd name="connsiteY3" fmla="*/ 585960 h 585964"/>
                <a:gd name="connsiteX4" fmla="*/ 58295 w 229930"/>
                <a:gd name="connsiteY4" fmla="*/ 298943 h 585964"/>
                <a:gd name="connsiteX0" fmla="*/ 58295 w 230172"/>
                <a:gd name="connsiteY0" fmla="*/ 298940 h 585961"/>
                <a:gd name="connsiteX1" fmla="*/ 26224 w 230172"/>
                <a:gd name="connsiteY1" fmla="*/ 15 h 585961"/>
                <a:gd name="connsiteX2" fmla="*/ 229896 w 230172"/>
                <a:gd name="connsiteY2" fmla="*/ 303703 h 585961"/>
                <a:gd name="connsiteX3" fmla="*/ 28605 w 230172"/>
                <a:gd name="connsiteY3" fmla="*/ 585957 h 585961"/>
                <a:gd name="connsiteX4" fmla="*/ 58295 w 230172"/>
                <a:gd name="connsiteY4" fmla="*/ 298940 h 585961"/>
                <a:gd name="connsiteX0" fmla="*/ 58295 w 229896"/>
                <a:gd name="connsiteY0" fmla="*/ 298940 h 585961"/>
                <a:gd name="connsiteX1" fmla="*/ 26224 w 229896"/>
                <a:gd name="connsiteY1" fmla="*/ 15 h 585961"/>
                <a:gd name="connsiteX2" fmla="*/ 229896 w 229896"/>
                <a:gd name="connsiteY2" fmla="*/ 303703 h 585961"/>
                <a:gd name="connsiteX3" fmla="*/ 28605 w 229896"/>
                <a:gd name="connsiteY3" fmla="*/ 585957 h 585961"/>
                <a:gd name="connsiteX4" fmla="*/ 58295 w 229896"/>
                <a:gd name="connsiteY4" fmla="*/ 298940 h 585961"/>
                <a:gd name="connsiteX0" fmla="*/ 57944 w 229545"/>
                <a:gd name="connsiteY0" fmla="*/ 298940 h 585961"/>
                <a:gd name="connsiteX1" fmla="*/ 25873 w 229545"/>
                <a:gd name="connsiteY1" fmla="*/ 15 h 585961"/>
                <a:gd name="connsiteX2" fmla="*/ 229545 w 229545"/>
                <a:gd name="connsiteY2" fmla="*/ 303703 h 585961"/>
                <a:gd name="connsiteX3" fmla="*/ 28254 w 229545"/>
                <a:gd name="connsiteY3" fmla="*/ 585957 h 585961"/>
                <a:gd name="connsiteX4" fmla="*/ 57944 w 229545"/>
                <a:gd name="connsiteY4" fmla="*/ 298940 h 585961"/>
                <a:gd name="connsiteX0" fmla="*/ 18784 w 216579"/>
                <a:gd name="connsiteY0" fmla="*/ 291798 h 585987"/>
                <a:gd name="connsiteX1" fmla="*/ 12907 w 216579"/>
                <a:gd name="connsiteY1" fmla="*/ 17 h 585987"/>
                <a:gd name="connsiteX2" fmla="*/ 216579 w 216579"/>
                <a:gd name="connsiteY2" fmla="*/ 303705 h 585987"/>
                <a:gd name="connsiteX3" fmla="*/ 15288 w 216579"/>
                <a:gd name="connsiteY3" fmla="*/ 585959 h 585987"/>
                <a:gd name="connsiteX4" fmla="*/ 18784 w 216579"/>
                <a:gd name="connsiteY4" fmla="*/ 291798 h 585987"/>
                <a:gd name="connsiteX0" fmla="*/ 12234 w 219554"/>
                <a:gd name="connsiteY0" fmla="*/ 289426 h 586008"/>
                <a:gd name="connsiteX1" fmla="*/ 15882 w 219554"/>
                <a:gd name="connsiteY1" fmla="*/ 26 h 586008"/>
                <a:gd name="connsiteX2" fmla="*/ 219554 w 219554"/>
                <a:gd name="connsiteY2" fmla="*/ 303714 h 586008"/>
                <a:gd name="connsiteX3" fmla="*/ 18263 w 219554"/>
                <a:gd name="connsiteY3" fmla="*/ 585968 h 586008"/>
                <a:gd name="connsiteX4" fmla="*/ 12234 w 219554"/>
                <a:gd name="connsiteY4" fmla="*/ 289426 h 586008"/>
                <a:gd name="connsiteX0" fmla="*/ 17080 w 217256"/>
                <a:gd name="connsiteY0" fmla="*/ 289426 h 586008"/>
                <a:gd name="connsiteX1" fmla="*/ 13584 w 217256"/>
                <a:gd name="connsiteY1" fmla="*/ 26 h 586008"/>
                <a:gd name="connsiteX2" fmla="*/ 217256 w 217256"/>
                <a:gd name="connsiteY2" fmla="*/ 303714 h 586008"/>
                <a:gd name="connsiteX3" fmla="*/ 15965 w 217256"/>
                <a:gd name="connsiteY3" fmla="*/ 585968 h 586008"/>
                <a:gd name="connsiteX4" fmla="*/ 17080 w 217256"/>
                <a:gd name="connsiteY4" fmla="*/ 289426 h 586008"/>
                <a:gd name="connsiteX0" fmla="*/ 26566 w 226742"/>
                <a:gd name="connsiteY0" fmla="*/ 289426 h 586008"/>
                <a:gd name="connsiteX1" fmla="*/ 23070 w 226742"/>
                <a:gd name="connsiteY1" fmla="*/ 26 h 586008"/>
                <a:gd name="connsiteX2" fmla="*/ 226742 w 226742"/>
                <a:gd name="connsiteY2" fmla="*/ 303714 h 586008"/>
                <a:gd name="connsiteX3" fmla="*/ 25451 w 226742"/>
                <a:gd name="connsiteY3" fmla="*/ 585968 h 586008"/>
                <a:gd name="connsiteX4" fmla="*/ 26566 w 226742"/>
                <a:gd name="connsiteY4" fmla="*/ 289426 h 586008"/>
                <a:gd name="connsiteX0" fmla="*/ 26566 w 226742"/>
                <a:gd name="connsiteY0" fmla="*/ 289426 h 586008"/>
                <a:gd name="connsiteX1" fmla="*/ 23070 w 226742"/>
                <a:gd name="connsiteY1" fmla="*/ 26 h 586008"/>
                <a:gd name="connsiteX2" fmla="*/ 226742 w 226742"/>
                <a:gd name="connsiteY2" fmla="*/ 303714 h 586008"/>
                <a:gd name="connsiteX3" fmla="*/ 25451 w 226742"/>
                <a:gd name="connsiteY3" fmla="*/ 585968 h 586008"/>
                <a:gd name="connsiteX4" fmla="*/ 26566 w 226742"/>
                <a:gd name="connsiteY4" fmla="*/ 289426 h 586008"/>
                <a:gd name="connsiteX0" fmla="*/ 102 w 271715"/>
                <a:gd name="connsiteY0" fmla="*/ 287054 h 586031"/>
                <a:gd name="connsiteX1" fmla="*/ 68043 w 271715"/>
                <a:gd name="connsiteY1" fmla="*/ 35 h 586031"/>
                <a:gd name="connsiteX2" fmla="*/ 271715 w 271715"/>
                <a:gd name="connsiteY2" fmla="*/ 303723 h 586031"/>
                <a:gd name="connsiteX3" fmla="*/ 70424 w 271715"/>
                <a:gd name="connsiteY3" fmla="*/ 585977 h 586031"/>
                <a:gd name="connsiteX4" fmla="*/ 102 w 271715"/>
                <a:gd name="connsiteY4" fmla="*/ 287054 h 586031"/>
                <a:gd name="connsiteX0" fmla="*/ 102 w 271715"/>
                <a:gd name="connsiteY0" fmla="*/ 287054 h 586031"/>
                <a:gd name="connsiteX1" fmla="*/ 68043 w 271715"/>
                <a:gd name="connsiteY1" fmla="*/ 35 h 586031"/>
                <a:gd name="connsiteX2" fmla="*/ 271715 w 271715"/>
                <a:gd name="connsiteY2" fmla="*/ 303723 h 586031"/>
                <a:gd name="connsiteX3" fmla="*/ 70424 w 271715"/>
                <a:gd name="connsiteY3" fmla="*/ 585977 h 586031"/>
                <a:gd name="connsiteX4" fmla="*/ 102 w 271715"/>
                <a:gd name="connsiteY4" fmla="*/ 287054 h 586031"/>
                <a:gd name="connsiteX0" fmla="*/ 133 w 271746"/>
                <a:gd name="connsiteY0" fmla="*/ 287054 h 585994"/>
                <a:gd name="connsiteX1" fmla="*/ 68074 w 271746"/>
                <a:gd name="connsiteY1" fmla="*/ 35 h 585994"/>
                <a:gd name="connsiteX2" fmla="*/ 271746 w 271746"/>
                <a:gd name="connsiteY2" fmla="*/ 303723 h 585994"/>
                <a:gd name="connsiteX3" fmla="*/ 70455 w 271746"/>
                <a:gd name="connsiteY3" fmla="*/ 585977 h 585994"/>
                <a:gd name="connsiteX4" fmla="*/ 133 w 271746"/>
                <a:gd name="connsiteY4" fmla="*/ 287054 h 585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746" h="585994">
                  <a:moveTo>
                    <a:pt x="133" y="287054"/>
                  </a:moveTo>
                  <a:cubicBezTo>
                    <a:pt x="2117" y="156057"/>
                    <a:pt x="10899" y="-2743"/>
                    <a:pt x="68074" y="35"/>
                  </a:cubicBezTo>
                  <a:cubicBezTo>
                    <a:pt x="125249" y="2813"/>
                    <a:pt x="271846" y="127496"/>
                    <a:pt x="271746" y="303723"/>
                  </a:cubicBezTo>
                  <a:cubicBezTo>
                    <a:pt x="271643" y="484729"/>
                    <a:pt x="122868" y="583993"/>
                    <a:pt x="70455" y="585977"/>
                  </a:cubicBezTo>
                  <a:cubicBezTo>
                    <a:pt x="18042" y="587961"/>
                    <a:pt x="-1851" y="418051"/>
                    <a:pt x="133" y="287054"/>
                  </a:cubicBezTo>
                  <a:close/>
                </a:path>
              </a:pathLst>
            </a:custGeom>
            <a:gradFill flip="none" rotWithShape="1">
              <a:gsLst>
                <a:gs pos="0">
                  <a:srgbClr val="FFFFFF"/>
                </a:gs>
                <a:gs pos="100000">
                  <a:srgbClr val="FFFFFF">
                    <a:alpha val="0"/>
                  </a:srgbClr>
                </a:gs>
              </a:gsLst>
              <a:lin ang="10800000" scaled="0"/>
              <a:tileRect/>
            </a:gradFill>
            <a:ln w="12700" cap="flat" cmpd="sng" algn="ctr">
              <a:noFill/>
              <a:prstDash val="solid"/>
              <a:miter lim="800000"/>
            </a:ln>
            <a:effectLst/>
          </p:spPr>
          <p:txBody>
            <a:bodyPr lIns="117226" tIns="58613" rIns="117226" bIns="58613" anchor="ctr"/>
            <a:lstStyle/>
            <a:p>
              <a:pPr algn="ctr">
                <a:defRPr/>
              </a:pPr>
              <a:endParaRPr lang="zh-CN" altLang="en-US" kern="0">
                <a:solidFill>
                  <a:prstClr val="white"/>
                </a:solidFill>
                <a:latin typeface="微软雅黑" panose="020B0503020204020204" pitchFamily="34" charset="-122"/>
                <a:ea typeface="微软雅黑" panose="020B0503020204020204" pitchFamily="34" charset="-122"/>
              </a:endParaRPr>
            </a:p>
          </p:txBody>
        </p:sp>
        <p:sp>
          <p:nvSpPr>
            <p:cNvPr id="12" name="MH_SubTitle_2"/>
            <p:cNvSpPr/>
            <p:nvPr>
              <p:custDataLst>
                <p:tags r:id="rId6"/>
              </p:custDataLst>
            </p:nvPr>
          </p:nvSpPr>
          <p:spPr>
            <a:xfrm>
              <a:off x="3656596" y="3416059"/>
              <a:ext cx="1597529" cy="1439453"/>
            </a:xfrm>
            <a:prstGeom prst="ellipse">
              <a:avLst/>
            </a:prstGeom>
            <a:gradFill flip="none" rotWithShape="1">
              <a:gsLst>
                <a:gs pos="0">
                  <a:srgbClr val="F0A22E">
                    <a:lumMod val="60000"/>
                    <a:lumOff val="40000"/>
                  </a:srgbClr>
                </a:gs>
                <a:gs pos="99000">
                  <a:srgbClr val="F0A22E"/>
                </a:gs>
              </a:gsLst>
              <a:path path="shape">
                <a:fillToRect l="50000" t="50000" r="50000" b="50000"/>
              </a:path>
              <a:tileRect/>
            </a:gradFill>
            <a:ln w="6350" cap="flat" cmpd="sng" algn="ctr">
              <a:noFill/>
              <a:prstDash val="solid"/>
            </a:ln>
            <a:effectLst/>
          </p:spPr>
          <p:txBody>
            <a:bodyPr lIns="0" tIns="0" rIns="0" bIns="0" anchor="ctr">
              <a:normAutofit/>
            </a:bodyPr>
            <a:lstStyle/>
            <a:p>
              <a:pPr algn="ctr">
                <a:defRPr/>
              </a:pPr>
              <a:r>
                <a:rPr lang="zh-CN" altLang="en-US" sz="2100" b="1" kern="0" dirty="0">
                  <a:solidFill>
                    <a:srgbClr val="FFFFFF"/>
                  </a:solidFill>
                  <a:latin typeface="微软雅黑" panose="020B0503020204020204" pitchFamily="34" charset="-122"/>
                  <a:ea typeface="微软雅黑" panose="020B0503020204020204" pitchFamily="34" charset="-122"/>
                </a:rPr>
                <a:t>师资结构规划</a:t>
              </a:r>
            </a:p>
          </p:txBody>
        </p:sp>
        <p:sp>
          <p:nvSpPr>
            <p:cNvPr id="13" name="MH_Other_2"/>
            <p:cNvSpPr/>
            <p:nvPr>
              <p:custDataLst>
                <p:tags r:id="rId7"/>
              </p:custDataLst>
            </p:nvPr>
          </p:nvSpPr>
          <p:spPr>
            <a:xfrm rot="16200000">
              <a:off x="4211354" y="3120851"/>
              <a:ext cx="484286" cy="1161840"/>
            </a:xfrm>
            <a:custGeom>
              <a:avLst/>
              <a:gdLst>
                <a:gd name="connsiteX0" fmla="*/ 0 w 683569"/>
                <a:gd name="connsiteY0" fmla="*/ 341785 h 683569"/>
                <a:gd name="connsiteX1" fmla="*/ 341785 w 683569"/>
                <a:gd name="connsiteY1" fmla="*/ 0 h 683569"/>
                <a:gd name="connsiteX2" fmla="*/ 683570 w 683569"/>
                <a:gd name="connsiteY2" fmla="*/ 341785 h 683569"/>
                <a:gd name="connsiteX3" fmla="*/ 341785 w 683569"/>
                <a:gd name="connsiteY3" fmla="*/ 683570 h 683569"/>
                <a:gd name="connsiteX4" fmla="*/ 0 w 683569"/>
                <a:gd name="connsiteY4" fmla="*/ 341785 h 683569"/>
                <a:gd name="connsiteX0" fmla="*/ 62426 w 355471"/>
                <a:gd name="connsiteY0" fmla="*/ 344166 h 683570"/>
                <a:gd name="connsiteX1" fmla="*/ 13686 w 355471"/>
                <a:gd name="connsiteY1" fmla="*/ 0 h 683570"/>
                <a:gd name="connsiteX2" fmla="*/ 355471 w 355471"/>
                <a:gd name="connsiteY2" fmla="*/ 341785 h 683570"/>
                <a:gd name="connsiteX3" fmla="*/ 13686 w 355471"/>
                <a:gd name="connsiteY3" fmla="*/ 683570 h 683570"/>
                <a:gd name="connsiteX4" fmla="*/ 62426 w 355471"/>
                <a:gd name="connsiteY4" fmla="*/ 344166 h 683570"/>
                <a:gd name="connsiteX0" fmla="*/ 62426 w 355471"/>
                <a:gd name="connsiteY0" fmla="*/ 344166 h 683570"/>
                <a:gd name="connsiteX1" fmla="*/ 13686 w 355471"/>
                <a:gd name="connsiteY1" fmla="*/ 0 h 683570"/>
                <a:gd name="connsiteX2" fmla="*/ 355471 w 355471"/>
                <a:gd name="connsiteY2" fmla="*/ 341788 h 683570"/>
                <a:gd name="connsiteX3" fmla="*/ 13686 w 355471"/>
                <a:gd name="connsiteY3" fmla="*/ 683570 h 683570"/>
                <a:gd name="connsiteX4" fmla="*/ 62426 w 355471"/>
                <a:gd name="connsiteY4" fmla="*/ 344166 h 683570"/>
                <a:gd name="connsiteX0" fmla="*/ 62426 w 355497"/>
                <a:gd name="connsiteY0" fmla="*/ 344166 h 683570"/>
                <a:gd name="connsiteX1" fmla="*/ 13686 w 355497"/>
                <a:gd name="connsiteY1" fmla="*/ 0 h 683570"/>
                <a:gd name="connsiteX2" fmla="*/ 355471 w 355497"/>
                <a:gd name="connsiteY2" fmla="*/ 341788 h 683570"/>
                <a:gd name="connsiteX3" fmla="*/ 13686 w 355497"/>
                <a:gd name="connsiteY3" fmla="*/ 683570 h 683570"/>
                <a:gd name="connsiteX4" fmla="*/ 62426 w 355497"/>
                <a:gd name="connsiteY4" fmla="*/ 344166 h 683570"/>
                <a:gd name="connsiteX0" fmla="*/ 62426 w 356185"/>
                <a:gd name="connsiteY0" fmla="*/ 344167 h 683571"/>
                <a:gd name="connsiteX1" fmla="*/ 13686 w 356185"/>
                <a:gd name="connsiteY1" fmla="*/ 1 h 683571"/>
                <a:gd name="connsiteX2" fmla="*/ 355471 w 356185"/>
                <a:gd name="connsiteY2" fmla="*/ 341789 h 683571"/>
                <a:gd name="connsiteX3" fmla="*/ 13686 w 356185"/>
                <a:gd name="connsiteY3" fmla="*/ 683571 h 683571"/>
                <a:gd name="connsiteX4" fmla="*/ 62426 w 356185"/>
                <a:gd name="connsiteY4" fmla="*/ 344167 h 683571"/>
                <a:gd name="connsiteX0" fmla="*/ 65000 w 360090"/>
                <a:gd name="connsiteY0" fmla="*/ 306067 h 645471"/>
                <a:gd name="connsiteX1" fmla="*/ 154373 w 360090"/>
                <a:gd name="connsiteY1" fmla="*/ 1 h 645471"/>
                <a:gd name="connsiteX2" fmla="*/ 358045 w 360090"/>
                <a:gd name="connsiteY2" fmla="*/ 303689 h 645471"/>
                <a:gd name="connsiteX3" fmla="*/ 16260 w 360090"/>
                <a:gd name="connsiteY3" fmla="*/ 645471 h 645471"/>
                <a:gd name="connsiteX4" fmla="*/ 65000 w 360090"/>
                <a:gd name="connsiteY4" fmla="*/ 306067 h 645471"/>
                <a:gd name="connsiteX0" fmla="*/ 95 w 293169"/>
                <a:gd name="connsiteY0" fmla="*/ 306067 h 585943"/>
                <a:gd name="connsiteX1" fmla="*/ 89468 w 293169"/>
                <a:gd name="connsiteY1" fmla="*/ 1 h 585943"/>
                <a:gd name="connsiteX2" fmla="*/ 293140 w 293169"/>
                <a:gd name="connsiteY2" fmla="*/ 303689 h 585943"/>
                <a:gd name="connsiteX3" fmla="*/ 103755 w 293169"/>
                <a:gd name="connsiteY3" fmla="*/ 585943 h 585943"/>
                <a:gd name="connsiteX4" fmla="*/ 95 w 293169"/>
                <a:gd name="connsiteY4" fmla="*/ 306067 h 585943"/>
                <a:gd name="connsiteX0" fmla="*/ 3 w 293048"/>
                <a:gd name="connsiteY0" fmla="*/ 306067 h 585943"/>
                <a:gd name="connsiteX1" fmla="*/ 89376 w 293048"/>
                <a:gd name="connsiteY1" fmla="*/ 1 h 585943"/>
                <a:gd name="connsiteX2" fmla="*/ 293048 w 293048"/>
                <a:gd name="connsiteY2" fmla="*/ 303689 h 585943"/>
                <a:gd name="connsiteX3" fmla="*/ 91757 w 293048"/>
                <a:gd name="connsiteY3" fmla="*/ 585943 h 585943"/>
                <a:gd name="connsiteX4" fmla="*/ 3 w 293048"/>
                <a:gd name="connsiteY4" fmla="*/ 306067 h 585943"/>
                <a:gd name="connsiteX0" fmla="*/ 39769 w 211370"/>
                <a:gd name="connsiteY0" fmla="*/ 298927 h 585946"/>
                <a:gd name="connsiteX1" fmla="*/ 7698 w 211370"/>
                <a:gd name="connsiteY1" fmla="*/ 2 h 585946"/>
                <a:gd name="connsiteX2" fmla="*/ 211370 w 211370"/>
                <a:gd name="connsiteY2" fmla="*/ 303690 h 585946"/>
                <a:gd name="connsiteX3" fmla="*/ 10079 w 211370"/>
                <a:gd name="connsiteY3" fmla="*/ 585944 h 585946"/>
                <a:gd name="connsiteX4" fmla="*/ 39769 w 211370"/>
                <a:gd name="connsiteY4" fmla="*/ 298927 h 585946"/>
                <a:gd name="connsiteX0" fmla="*/ 39769 w 211370"/>
                <a:gd name="connsiteY0" fmla="*/ 298927 h 585949"/>
                <a:gd name="connsiteX1" fmla="*/ 7698 w 211370"/>
                <a:gd name="connsiteY1" fmla="*/ 2 h 585949"/>
                <a:gd name="connsiteX2" fmla="*/ 211370 w 211370"/>
                <a:gd name="connsiteY2" fmla="*/ 303690 h 585949"/>
                <a:gd name="connsiteX3" fmla="*/ 10079 w 211370"/>
                <a:gd name="connsiteY3" fmla="*/ 585944 h 585949"/>
                <a:gd name="connsiteX4" fmla="*/ 39769 w 211370"/>
                <a:gd name="connsiteY4" fmla="*/ 298927 h 585949"/>
                <a:gd name="connsiteX0" fmla="*/ 39769 w 211535"/>
                <a:gd name="connsiteY0" fmla="*/ 298927 h 585949"/>
                <a:gd name="connsiteX1" fmla="*/ 7698 w 211535"/>
                <a:gd name="connsiteY1" fmla="*/ 2 h 585949"/>
                <a:gd name="connsiteX2" fmla="*/ 211370 w 211535"/>
                <a:gd name="connsiteY2" fmla="*/ 303690 h 585949"/>
                <a:gd name="connsiteX3" fmla="*/ 10079 w 211535"/>
                <a:gd name="connsiteY3" fmla="*/ 585944 h 585949"/>
                <a:gd name="connsiteX4" fmla="*/ 39769 w 211535"/>
                <a:gd name="connsiteY4" fmla="*/ 298927 h 585949"/>
                <a:gd name="connsiteX0" fmla="*/ 54250 w 226016"/>
                <a:gd name="connsiteY0" fmla="*/ 299466 h 586488"/>
                <a:gd name="connsiteX1" fmla="*/ 22179 w 226016"/>
                <a:gd name="connsiteY1" fmla="*/ 541 h 586488"/>
                <a:gd name="connsiteX2" fmla="*/ 225851 w 226016"/>
                <a:gd name="connsiteY2" fmla="*/ 304229 h 586488"/>
                <a:gd name="connsiteX3" fmla="*/ 24560 w 226016"/>
                <a:gd name="connsiteY3" fmla="*/ 586483 h 586488"/>
                <a:gd name="connsiteX4" fmla="*/ 54250 w 226016"/>
                <a:gd name="connsiteY4" fmla="*/ 299466 h 586488"/>
                <a:gd name="connsiteX0" fmla="*/ 54250 w 226063"/>
                <a:gd name="connsiteY0" fmla="*/ 299466 h 586543"/>
                <a:gd name="connsiteX1" fmla="*/ 22179 w 226063"/>
                <a:gd name="connsiteY1" fmla="*/ 541 h 586543"/>
                <a:gd name="connsiteX2" fmla="*/ 225851 w 226063"/>
                <a:gd name="connsiteY2" fmla="*/ 304229 h 586543"/>
                <a:gd name="connsiteX3" fmla="*/ 24560 w 226063"/>
                <a:gd name="connsiteY3" fmla="*/ 586483 h 586543"/>
                <a:gd name="connsiteX4" fmla="*/ 54250 w 226063"/>
                <a:gd name="connsiteY4" fmla="*/ 299466 h 586543"/>
                <a:gd name="connsiteX0" fmla="*/ 58295 w 230108"/>
                <a:gd name="connsiteY0" fmla="*/ 298952 h 586029"/>
                <a:gd name="connsiteX1" fmla="*/ 26224 w 230108"/>
                <a:gd name="connsiteY1" fmla="*/ 27 h 586029"/>
                <a:gd name="connsiteX2" fmla="*/ 229896 w 230108"/>
                <a:gd name="connsiteY2" fmla="*/ 303715 h 586029"/>
                <a:gd name="connsiteX3" fmla="*/ 28605 w 230108"/>
                <a:gd name="connsiteY3" fmla="*/ 585969 h 586029"/>
                <a:gd name="connsiteX4" fmla="*/ 58295 w 230108"/>
                <a:gd name="connsiteY4" fmla="*/ 298952 h 586029"/>
                <a:gd name="connsiteX0" fmla="*/ 58295 w 230101"/>
                <a:gd name="connsiteY0" fmla="*/ 298952 h 585974"/>
                <a:gd name="connsiteX1" fmla="*/ 26224 w 230101"/>
                <a:gd name="connsiteY1" fmla="*/ 27 h 585974"/>
                <a:gd name="connsiteX2" fmla="*/ 229896 w 230101"/>
                <a:gd name="connsiteY2" fmla="*/ 303715 h 585974"/>
                <a:gd name="connsiteX3" fmla="*/ 28605 w 230101"/>
                <a:gd name="connsiteY3" fmla="*/ 585969 h 585974"/>
                <a:gd name="connsiteX4" fmla="*/ 58295 w 230101"/>
                <a:gd name="connsiteY4" fmla="*/ 298952 h 585974"/>
                <a:gd name="connsiteX0" fmla="*/ 58295 w 229922"/>
                <a:gd name="connsiteY0" fmla="*/ 298943 h 585965"/>
                <a:gd name="connsiteX1" fmla="*/ 26224 w 229922"/>
                <a:gd name="connsiteY1" fmla="*/ 18 h 585965"/>
                <a:gd name="connsiteX2" fmla="*/ 229896 w 229922"/>
                <a:gd name="connsiteY2" fmla="*/ 303706 h 585965"/>
                <a:gd name="connsiteX3" fmla="*/ 28605 w 229922"/>
                <a:gd name="connsiteY3" fmla="*/ 585960 h 585965"/>
                <a:gd name="connsiteX4" fmla="*/ 58295 w 229922"/>
                <a:gd name="connsiteY4" fmla="*/ 298943 h 585965"/>
                <a:gd name="connsiteX0" fmla="*/ 58295 w 229930"/>
                <a:gd name="connsiteY0" fmla="*/ 298943 h 585964"/>
                <a:gd name="connsiteX1" fmla="*/ 26224 w 229930"/>
                <a:gd name="connsiteY1" fmla="*/ 18 h 585964"/>
                <a:gd name="connsiteX2" fmla="*/ 229896 w 229930"/>
                <a:gd name="connsiteY2" fmla="*/ 303706 h 585964"/>
                <a:gd name="connsiteX3" fmla="*/ 28605 w 229930"/>
                <a:gd name="connsiteY3" fmla="*/ 585960 h 585964"/>
                <a:gd name="connsiteX4" fmla="*/ 58295 w 229930"/>
                <a:gd name="connsiteY4" fmla="*/ 298943 h 585964"/>
                <a:gd name="connsiteX0" fmla="*/ 58295 w 230172"/>
                <a:gd name="connsiteY0" fmla="*/ 298940 h 585961"/>
                <a:gd name="connsiteX1" fmla="*/ 26224 w 230172"/>
                <a:gd name="connsiteY1" fmla="*/ 15 h 585961"/>
                <a:gd name="connsiteX2" fmla="*/ 229896 w 230172"/>
                <a:gd name="connsiteY2" fmla="*/ 303703 h 585961"/>
                <a:gd name="connsiteX3" fmla="*/ 28605 w 230172"/>
                <a:gd name="connsiteY3" fmla="*/ 585957 h 585961"/>
                <a:gd name="connsiteX4" fmla="*/ 58295 w 230172"/>
                <a:gd name="connsiteY4" fmla="*/ 298940 h 585961"/>
                <a:gd name="connsiteX0" fmla="*/ 58295 w 229896"/>
                <a:gd name="connsiteY0" fmla="*/ 298940 h 585961"/>
                <a:gd name="connsiteX1" fmla="*/ 26224 w 229896"/>
                <a:gd name="connsiteY1" fmla="*/ 15 h 585961"/>
                <a:gd name="connsiteX2" fmla="*/ 229896 w 229896"/>
                <a:gd name="connsiteY2" fmla="*/ 303703 h 585961"/>
                <a:gd name="connsiteX3" fmla="*/ 28605 w 229896"/>
                <a:gd name="connsiteY3" fmla="*/ 585957 h 585961"/>
                <a:gd name="connsiteX4" fmla="*/ 58295 w 229896"/>
                <a:gd name="connsiteY4" fmla="*/ 298940 h 585961"/>
                <a:gd name="connsiteX0" fmla="*/ 57944 w 229545"/>
                <a:gd name="connsiteY0" fmla="*/ 298940 h 585961"/>
                <a:gd name="connsiteX1" fmla="*/ 25873 w 229545"/>
                <a:gd name="connsiteY1" fmla="*/ 15 h 585961"/>
                <a:gd name="connsiteX2" fmla="*/ 229545 w 229545"/>
                <a:gd name="connsiteY2" fmla="*/ 303703 h 585961"/>
                <a:gd name="connsiteX3" fmla="*/ 28254 w 229545"/>
                <a:gd name="connsiteY3" fmla="*/ 585957 h 585961"/>
                <a:gd name="connsiteX4" fmla="*/ 57944 w 229545"/>
                <a:gd name="connsiteY4" fmla="*/ 298940 h 585961"/>
                <a:gd name="connsiteX0" fmla="*/ 18784 w 216579"/>
                <a:gd name="connsiteY0" fmla="*/ 291798 h 585987"/>
                <a:gd name="connsiteX1" fmla="*/ 12907 w 216579"/>
                <a:gd name="connsiteY1" fmla="*/ 17 h 585987"/>
                <a:gd name="connsiteX2" fmla="*/ 216579 w 216579"/>
                <a:gd name="connsiteY2" fmla="*/ 303705 h 585987"/>
                <a:gd name="connsiteX3" fmla="*/ 15288 w 216579"/>
                <a:gd name="connsiteY3" fmla="*/ 585959 h 585987"/>
                <a:gd name="connsiteX4" fmla="*/ 18784 w 216579"/>
                <a:gd name="connsiteY4" fmla="*/ 291798 h 585987"/>
                <a:gd name="connsiteX0" fmla="*/ 12234 w 219554"/>
                <a:gd name="connsiteY0" fmla="*/ 289426 h 586008"/>
                <a:gd name="connsiteX1" fmla="*/ 15882 w 219554"/>
                <a:gd name="connsiteY1" fmla="*/ 26 h 586008"/>
                <a:gd name="connsiteX2" fmla="*/ 219554 w 219554"/>
                <a:gd name="connsiteY2" fmla="*/ 303714 h 586008"/>
                <a:gd name="connsiteX3" fmla="*/ 18263 w 219554"/>
                <a:gd name="connsiteY3" fmla="*/ 585968 h 586008"/>
                <a:gd name="connsiteX4" fmla="*/ 12234 w 219554"/>
                <a:gd name="connsiteY4" fmla="*/ 289426 h 586008"/>
                <a:gd name="connsiteX0" fmla="*/ 17080 w 217256"/>
                <a:gd name="connsiteY0" fmla="*/ 289426 h 586008"/>
                <a:gd name="connsiteX1" fmla="*/ 13584 w 217256"/>
                <a:gd name="connsiteY1" fmla="*/ 26 h 586008"/>
                <a:gd name="connsiteX2" fmla="*/ 217256 w 217256"/>
                <a:gd name="connsiteY2" fmla="*/ 303714 h 586008"/>
                <a:gd name="connsiteX3" fmla="*/ 15965 w 217256"/>
                <a:gd name="connsiteY3" fmla="*/ 585968 h 586008"/>
                <a:gd name="connsiteX4" fmla="*/ 17080 w 217256"/>
                <a:gd name="connsiteY4" fmla="*/ 289426 h 586008"/>
                <a:gd name="connsiteX0" fmla="*/ 26566 w 226742"/>
                <a:gd name="connsiteY0" fmla="*/ 289426 h 586008"/>
                <a:gd name="connsiteX1" fmla="*/ 23070 w 226742"/>
                <a:gd name="connsiteY1" fmla="*/ 26 h 586008"/>
                <a:gd name="connsiteX2" fmla="*/ 226742 w 226742"/>
                <a:gd name="connsiteY2" fmla="*/ 303714 h 586008"/>
                <a:gd name="connsiteX3" fmla="*/ 25451 w 226742"/>
                <a:gd name="connsiteY3" fmla="*/ 585968 h 586008"/>
                <a:gd name="connsiteX4" fmla="*/ 26566 w 226742"/>
                <a:gd name="connsiteY4" fmla="*/ 289426 h 586008"/>
                <a:gd name="connsiteX0" fmla="*/ 26566 w 226742"/>
                <a:gd name="connsiteY0" fmla="*/ 289426 h 586008"/>
                <a:gd name="connsiteX1" fmla="*/ 23070 w 226742"/>
                <a:gd name="connsiteY1" fmla="*/ 26 h 586008"/>
                <a:gd name="connsiteX2" fmla="*/ 226742 w 226742"/>
                <a:gd name="connsiteY2" fmla="*/ 303714 h 586008"/>
                <a:gd name="connsiteX3" fmla="*/ 25451 w 226742"/>
                <a:gd name="connsiteY3" fmla="*/ 585968 h 586008"/>
                <a:gd name="connsiteX4" fmla="*/ 26566 w 226742"/>
                <a:gd name="connsiteY4" fmla="*/ 289426 h 586008"/>
                <a:gd name="connsiteX0" fmla="*/ 102 w 271715"/>
                <a:gd name="connsiteY0" fmla="*/ 287054 h 586031"/>
                <a:gd name="connsiteX1" fmla="*/ 68043 w 271715"/>
                <a:gd name="connsiteY1" fmla="*/ 35 h 586031"/>
                <a:gd name="connsiteX2" fmla="*/ 271715 w 271715"/>
                <a:gd name="connsiteY2" fmla="*/ 303723 h 586031"/>
                <a:gd name="connsiteX3" fmla="*/ 70424 w 271715"/>
                <a:gd name="connsiteY3" fmla="*/ 585977 h 586031"/>
                <a:gd name="connsiteX4" fmla="*/ 102 w 271715"/>
                <a:gd name="connsiteY4" fmla="*/ 287054 h 586031"/>
                <a:gd name="connsiteX0" fmla="*/ 102 w 271715"/>
                <a:gd name="connsiteY0" fmla="*/ 287054 h 586031"/>
                <a:gd name="connsiteX1" fmla="*/ 68043 w 271715"/>
                <a:gd name="connsiteY1" fmla="*/ 35 h 586031"/>
                <a:gd name="connsiteX2" fmla="*/ 271715 w 271715"/>
                <a:gd name="connsiteY2" fmla="*/ 303723 h 586031"/>
                <a:gd name="connsiteX3" fmla="*/ 70424 w 271715"/>
                <a:gd name="connsiteY3" fmla="*/ 585977 h 586031"/>
                <a:gd name="connsiteX4" fmla="*/ 102 w 271715"/>
                <a:gd name="connsiteY4" fmla="*/ 287054 h 586031"/>
                <a:gd name="connsiteX0" fmla="*/ 133 w 271746"/>
                <a:gd name="connsiteY0" fmla="*/ 287054 h 585994"/>
                <a:gd name="connsiteX1" fmla="*/ 68074 w 271746"/>
                <a:gd name="connsiteY1" fmla="*/ 35 h 585994"/>
                <a:gd name="connsiteX2" fmla="*/ 271746 w 271746"/>
                <a:gd name="connsiteY2" fmla="*/ 303723 h 585994"/>
                <a:gd name="connsiteX3" fmla="*/ 70455 w 271746"/>
                <a:gd name="connsiteY3" fmla="*/ 585977 h 585994"/>
                <a:gd name="connsiteX4" fmla="*/ 133 w 271746"/>
                <a:gd name="connsiteY4" fmla="*/ 287054 h 585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746" h="585994">
                  <a:moveTo>
                    <a:pt x="133" y="287054"/>
                  </a:moveTo>
                  <a:cubicBezTo>
                    <a:pt x="2117" y="156057"/>
                    <a:pt x="10899" y="-2743"/>
                    <a:pt x="68074" y="35"/>
                  </a:cubicBezTo>
                  <a:cubicBezTo>
                    <a:pt x="125249" y="2813"/>
                    <a:pt x="271846" y="127496"/>
                    <a:pt x="271746" y="303723"/>
                  </a:cubicBezTo>
                  <a:cubicBezTo>
                    <a:pt x="271643" y="484729"/>
                    <a:pt x="122868" y="583993"/>
                    <a:pt x="70455" y="585977"/>
                  </a:cubicBezTo>
                  <a:cubicBezTo>
                    <a:pt x="18042" y="587961"/>
                    <a:pt x="-1851" y="418051"/>
                    <a:pt x="133" y="287054"/>
                  </a:cubicBezTo>
                  <a:close/>
                </a:path>
              </a:pathLst>
            </a:custGeom>
            <a:gradFill flip="none" rotWithShape="1">
              <a:gsLst>
                <a:gs pos="0">
                  <a:srgbClr val="FFFFFF"/>
                </a:gs>
                <a:gs pos="100000">
                  <a:srgbClr val="FFFFFF">
                    <a:alpha val="0"/>
                  </a:srgbClr>
                </a:gs>
              </a:gsLst>
              <a:lin ang="10800000" scaled="0"/>
              <a:tileRect/>
            </a:gradFill>
            <a:ln w="12700" cap="flat" cmpd="sng" algn="ctr">
              <a:noFill/>
              <a:prstDash val="solid"/>
              <a:miter lim="800000"/>
            </a:ln>
            <a:effectLst/>
          </p:spPr>
          <p:txBody>
            <a:bodyPr lIns="117226" tIns="58613" rIns="117226" bIns="58613" anchor="ctr"/>
            <a:lstStyle/>
            <a:p>
              <a:pPr algn="ctr">
                <a:defRPr/>
              </a:pPr>
              <a:endParaRPr lang="zh-CN" altLang="en-US" kern="0">
                <a:solidFill>
                  <a:prstClr val="white"/>
                </a:solidFill>
                <a:latin typeface="微软雅黑" panose="020B0503020204020204" pitchFamily="34" charset="-122"/>
                <a:ea typeface="微软雅黑" panose="020B0503020204020204" pitchFamily="34" charset="-122"/>
              </a:endParaRPr>
            </a:p>
          </p:txBody>
        </p:sp>
        <p:sp>
          <p:nvSpPr>
            <p:cNvPr id="14" name="MH_SubTitle_3"/>
            <p:cNvSpPr/>
            <p:nvPr>
              <p:custDataLst>
                <p:tags r:id="rId8"/>
              </p:custDataLst>
            </p:nvPr>
          </p:nvSpPr>
          <p:spPr>
            <a:xfrm>
              <a:off x="5801530" y="4398037"/>
              <a:ext cx="1277279" cy="1151227"/>
            </a:xfrm>
            <a:prstGeom prst="ellipse">
              <a:avLst/>
            </a:prstGeom>
            <a:gradFill flip="none" rotWithShape="1">
              <a:gsLst>
                <a:gs pos="0">
                  <a:srgbClr val="F0A22E">
                    <a:lumMod val="60000"/>
                    <a:lumOff val="40000"/>
                  </a:srgbClr>
                </a:gs>
                <a:gs pos="99000">
                  <a:srgbClr val="F0A22E"/>
                </a:gs>
              </a:gsLst>
              <a:path path="shape">
                <a:fillToRect l="50000" t="50000" r="50000" b="50000"/>
              </a:path>
              <a:tileRect/>
            </a:gradFill>
            <a:ln w="6350" cap="flat" cmpd="sng" algn="ctr">
              <a:noFill/>
              <a:prstDash val="solid"/>
            </a:ln>
            <a:effectLst/>
          </p:spPr>
          <p:txBody>
            <a:bodyPr lIns="0" tIns="0" rIns="0" bIns="0" anchor="ctr">
              <a:normAutofit/>
            </a:bodyPr>
            <a:lstStyle/>
            <a:p>
              <a:pPr algn="ctr">
                <a:defRPr/>
              </a:pPr>
              <a:r>
                <a:rPr lang="zh-CN" altLang="en-US" sz="2100" b="1" kern="0" dirty="0">
                  <a:solidFill>
                    <a:srgbClr val="FFFFFF"/>
                  </a:solidFill>
                  <a:latin typeface="微软雅黑" panose="020B0503020204020204" pitchFamily="34" charset="-122"/>
                  <a:ea typeface="微软雅黑" panose="020B0503020204020204" pitchFamily="34" charset="-122"/>
                </a:rPr>
                <a:t>培训管理制度</a:t>
              </a:r>
            </a:p>
          </p:txBody>
        </p:sp>
        <p:sp>
          <p:nvSpPr>
            <p:cNvPr id="15" name="MH_Other_3"/>
            <p:cNvSpPr/>
            <p:nvPr>
              <p:custDataLst>
                <p:tags r:id="rId9"/>
              </p:custDataLst>
            </p:nvPr>
          </p:nvSpPr>
          <p:spPr>
            <a:xfrm rot="16200000">
              <a:off x="6245692" y="4162225"/>
              <a:ext cx="387094" cy="929099"/>
            </a:xfrm>
            <a:custGeom>
              <a:avLst/>
              <a:gdLst>
                <a:gd name="connsiteX0" fmla="*/ 0 w 683569"/>
                <a:gd name="connsiteY0" fmla="*/ 341785 h 683569"/>
                <a:gd name="connsiteX1" fmla="*/ 341785 w 683569"/>
                <a:gd name="connsiteY1" fmla="*/ 0 h 683569"/>
                <a:gd name="connsiteX2" fmla="*/ 683570 w 683569"/>
                <a:gd name="connsiteY2" fmla="*/ 341785 h 683569"/>
                <a:gd name="connsiteX3" fmla="*/ 341785 w 683569"/>
                <a:gd name="connsiteY3" fmla="*/ 683570 h 683569"/>
                <a:gd name="connsiteX4" fmla="*/ 0 w 683569"/>
                <a:gd name="connsiteY4" fmla="*/ 341785 h 683569"/>
                <a:gd name="connsiteX0" fmla="*/ 62426 w 355471"/>
                <a:gd name="connsiteY0" fmla="*/ 344166 h 683570"/>
                <a:gd name="connsiteX1" fmla="*/ 13686 w 355471"/>
                <a:gd name="connsiteY1" fmla="*/ 0 h 683570"/>
                <a:gd name="connsiteX2" fmla="*/ 355471 w 355471"/>
                <a:gd name="connsiteY2" fmla="*/ 341785 h 683570"/>
                <a:gd name="connsiteX3" fmla="*/ 13686 w 355471"/>
                <a:gd name="connsiteY3" fmla="*/ 683570 h 683570"/>
                <a:gd name="connsiteX4" fmla="*/ 62426 w 355471"/>
                <a:gd name="connsiteY4" fmla="*/ 344166 h 683570"/>
                <a:gd name="connsiteX0" fmla="*/ 62426 w 355471"/>
                <a:gd name="connsiteY0" fmla="*/ 344166 h 683570"/>
                <a:gd name="connsiteX1" fmla="*/ 13686 w 355471"/>
                <a:gd name="connsiteY1" fmla="*/ 0 h 683570"/>
                <a:gd name="connsiteX2" fmla="*/ 355471 w 355471"/>
                <a:gd name="connsiteY2" fmla="*/ 341788 h 683570"/>
                <a:gd name="connsiteX3" fmla="*/ 13686 w 355471"/>
                <a:gd name="connsiteY3" fmla="*/ 683570 h 683570"/>
                <a:gd name="connsiteX4" fmla="*/ 62426 w 355471"/>
                <a:gd name="connsiteY4" fmla="*/ 344166 h 683570"/>
                <a:gd name="connsiteX0" fmla="*/ 62426 w 355497"/>
                <a:gd name="connsiteY0" fmla="*/ 344166 h 683570"/>
                <a:gd name="connsiteX1" fmla="*/ 13686 w 355497"/>
                <a:gd name="connsiteY1" fmla="*/ 0 h 683570"/>
                <a:gd name="connsiteX2" fmla="*/ 355471 w 355497"/>
                <a:gd name="connsiteY2" fmla="*/ 341788 h 683570"/>
                <a:gd name="connsiteX3" fmla="*/ 13686 w 355497"/>
                <a:gd name="connsiteY3" fmla="*/ 683570 h 683570"/>
                <a:gd name="connsiteX4" fmla="*/ 62426 w 355497"/>
                <a:gd name="connsiteY4" fmla="*/ 344166 h 683570"/>
                <a:gd name="connsiteX0" fmla="*/ 62426 w 356185"/>
                <a:gd name="connsiteY0" fmla="*/ 344167 h 683571"/>
                <a:gd name="connsiteX1" fmla="*/ 13686 w 356185"/>
                <a:gd name="connsiteY1" fmla="*/ 1 h 683571"/>
                <a:gd name="connsiteX2" fmla="*/ 355471 w 356185"/>
                <a:gd name="connsiteY2" fmla="*/ 341789 h 683571"/>
                <a:gd name="connsiteX3" fmla="*/ 13686 w 356185"/>
                <a:gd name="connsiteY3" fmla="*/ 683571 h 683571"/>
                <a:gd name="connsiteX4" fmla="*/ 62426 w 356185"/>
                <a:gd name="connsiteY4" fmla="*/ 344167 h 683571"/>
                <a:gd name="connsiteX0" fmla="*/ 65000 w 360090"/>
                <a:gd name="connsiteY0" fmla="*/ 306067 h 645471"/>
                <a:gd name="connsiteX1" fmla="*/ 154373 w 360090"/>
                <a:gd name="connsiteY1" fmla="*/ 1 h 645471"/>
                <a:gd name="connsiteX2" fmla="*/ 358045 w 360090"/>
                <a:gd name="connsiteY2" fmla="*/ 303689 h 645471"/>
                <a:gd name="connsiteX3" fmla="*/ 16260 w 360090"/>
                <a:gd name="connsiteY3" fmla="*/ 645471 h 645471"/>
                <a:gd name="connsiteX4" fmla="*/ 65000 w 360090"/>
                <a:gd name="connsiteY4" fmla="*/ 306067 h 645471"/>
                <a:gd name="connsiteX0" fmla="*/ 95 w 293169"/>
                <a:gd name="connsiteY0" fmla="*/ 306067 h 585943"/>
                <a:gd name="connsiteX1" fmla="*/ 89468 w 293169"/>
                <a:gd name="connsiteY1" fmla="*/ 1 h 585943"/>
                <a:gd name="connsiteX2" fmla="*/ 293140 w 293169"/>
                <a:gd name="connsiteY2" fmla="*/ 303689 h 585943"/>
                <a:gd name="connsiteX3" fmla="*/ 103755 w 293169"/>
                <a:gd name="connsiteY3" fmla="*/ 585943 h 585943"/>
                <a:gd name="connsiteX4" fmla="*/ 95 w 293169"/>
                <a:gd name="connsiteY4" fmla="*/ 306067 h 585943"/>
                <a:gd name="connsiteX0" fmla="*/ 3 w 293048"/>
                <a:gd name="connsiteY0" fmla="*/ 306067 h 585943"/>
                <a:gd name="connsiteX1" fmla="*/ 89376 w 293048"/>
                <a:gd name="connsiteY1" fmla="*/ 1 h 585943"/>
                <a:gd name="connsiteX2" fmla="*/ 293048 w 293048"/>
                <a:gd name="connsiteY2" fmla="*/ 303689 h 585943"/>
                <a:gd name="connsiteX3" fmla="*/ 91757 w 293048"/>
                <a:gd name="connsiteY3" fmla="*/ 585943 h 585943"/>
                <a:gd name="connsiteX4" fmla="*/ 3 w 293048"/>
                <a:gd name="connsiteY4" fmla="*/ 306067 h 585943"/>
                <a:gd name="connsiteX0" fmla="*/ 39769 w 211370"/>
                <a:gd name="connsiteY0" fmla="*/ 298927 h 585946"/>
                <a:gd name="connsiteX1" fmla="*/ 7698 w 211370"/>
                <a:gd name="connsiteY1" fmla="*/ 2 h 585946"/>
                <a:gd name="connsiteX2" fmla="*/ 211370 w 211370"/>
                <a:gd name="connsiteY2" fmla="*/ 303690 h 585946"/>
                <a:gd name="connsiteX3" fmla="*/ 10079 w 211370"/>
                <a:gd name="connsiteY3" fmla="*/ 585944 h 585946"/>
                <a:gd name="connsiteX4" fmla="*/ 39769 w 211370"/>
                <a:gd name="connsiteY4" fmla="*/ 298927 h 585946"/>
                <a:gd name="connsiteX0" fmla="*/ 39769 w 211370"/>
                <a:gd name="connsiteY0" fmla="*/ 298927 h 585949"/>
                <a:gd name="connsiteX1" fmla="*/ 7698 w 211370"/>
                <a:gd name="connsiteY1" fmla="*/ 2 h 585949"/>
                <a:gd name="connsiteX2" fmla="*/ 211370 w 211370"/>
                <a:gd name="connsiteY2" fmla="*/ 303690 h 585949"/>
                <a:gd name="connsiteX3" fmla="*/ 10079 w 211370"/>
                <a:gd name="connsiteY3" fmla="*/ 585944 h 585949"/>
                <a:gd name="connsiteX4" fmla="*/ 39769 w 211370"/>
                <a:gd name="connsiteY4" fmla="*/ 298927 h 585949"/>
                <a:gd name="connsiteX0" fmla="*/ 39769 w 211535"/>
                <a:gd name="connsiteY0" fmla="*/ 298927 h 585949"/>
                <a:gd name="connsiteX1" fmla="*/ 7698 w 211535"/>
                <a:gd name="connsiteY1" fmla="*/ 2 h 585949"/>
                <a:gd name="connsiteX2" fmla="*/ 211370 w 211535"/>
                <a:gd name="connsiteY2" fmla="*/ 303690 h 585949"/>
                <a:gd name="connsiteX3" fmla="*/ 10079 w 211535"/>
                <a:gd name="connsiteY3" fmla="*/ 585944 h 585949"/>
                <a:gd name="connsiteX4" fmla="*/ 39769 w 211535"/>
                <a:gd name="connsiteY4" fmla="*/ 298927 h 585949"/>
                <a:gd name="connsiteX0" fmla="*/ 54250 w 226016"/>
                <a:gd name="connsiteY0" fmla="*/ 299466 h 586488"/>
                <a:gd name="connsiteX1" fmla="*/ 22179 w 226016"/>
                <a:gd name="connsiteY1" fmla="*/ 541 h 586488"/>
                <a:gd name="connsiteX2" fmla="*/ 225851 w 226016"/>
                <a:gd name="connsiteY2" fmla="*/ 304229 h 586488"/>
                <a:gd name="connsiteX3" fmla="*/ 24560 w 226016"/>
                <a:gd name="connsiteY3" fmla="*/ 586483 h 586488"/>
                <a:gd name="connsiteX4" fmla="*/ 54250 w 226016"/>
                <a:gd name="connsiteY4" fmla="*/ 299466 h 586488"/>
                <a:gd name="connsiteX0" fmla="*/ 54250 w 226063"/>
                <a:gd name="connsiteY0" fmla="*/ 299466 h 586543"/>
                <a:gd name="connsiteX1" fmla="*/ 22179 w 226063"/>
                <a:gd name="connsiteY1" fmla="*/ 541 h 586543"/>
                <a:gd name="connsiteX2" fmla="*/ 225851 w 226063"/>
                <a:gd name="connsiteY2" fmla="*/ 304229 h 586543"/>
                <a:gd name="connsiteX3" fmla="*/ 24560 w 226063"/>
                <a:gd name="connsiteY3" fmla="*/ 586483 h 586543"/>
                <a:gd name="connsiteX4" fmla="*/ 54250 w 226063"/>
                <a:gd name="connsiteY4" fmla="*/ 299466 h 586543"/>
                <a:gd name="connsiteX0" fmla="*/ 58295 w 230108"/>
                <a:gd name="connsiteY0" fmla="*/ 298952 h 586029"/>
                <a:gd name="connsiteX1" fmla="*/ 26224 w 230108"/>
                <a:gd name="connsiteY1" fmla="*/ 27 h 586029"/>
                <a:gd name="connsiteX2" fmla="*/ 229896 w 230108"/>
                <a:gd name="connsiteY2" fmla="*/ 303715 h 586029"/>
                <a:gd name="connsiteX3" fmla="*/ 28605 w 230108"/>
                <a:gd name="connsiteY3" fmla="*/ 585969 h 586029"/>
                <a:gd name="connsiteX4" fmla="*/ 58295 w 230108"/>
                <a:gd name="connsiteY4" fmla="*/ 298952 h 586029"/>
                <a:gd name="connsiteX0" fmla="*/ 58295 w 230101"/>
                <a:gd name="connsiteY0" fmla="*/ 298952 h 585974"/>
                <a:gd name="connsiteX1" fmla="*/ 26224 w 230101"/>
                <a:gd name="connsiteY1" fmla="*/ 27 h 585974"/>
                <a:gd name="connsiteX2" fmla="*/ 229896 w 230101"/>
                <a:gd name="connsiteY2" fmla="*/ 303715 h 585974"/>
                <a:gd name="connsiteX3" fmla="*/ 28605 w 230101"/>
                <a:gd name="connsiteY3" fmla="*/ 585969 h 585974"/>
                <a:gd name="connsiteX4" fmla="*/ 58295 w 230101"/>
                <a:gd name="connsiteY4" fmla="*/ 298952 h 585974"/>
                <a:gd name="connsiteX0" fmla="*/ 58295 w 229922"/>
                <a:gd name="connsiteY0" fmla="*/ 298943 h 585965"/>
                <a:gd name="connsiteX1" fmla="*/ 26224 w 229922"/>
                <a:gd name="connsiteY1" fmla="*/ 18 h 585965"/>
                <a:gd name="connsiteX2" fmla="*/ 229896 w 229922"/>
                <a:gd name="connsiteY2" fmla="*/ 303706 h 585965"/>
                <a:gd name="connsiteX3" fmla="*/ 28605 w 229922"/>
                <a:gd name="connsiteY3" fmla="*/ 585960 h 585965"/>
                <a:gd name="connsiteX4" fmla="*/ 58295 w 229922"/>
                <a:gd name="connsiteY4" fmla="*/ 298943 h 585965"/>
                <a:gd name="connsiteX0" fmla="*/ 58295 w 229930"/>
                <a:gd name="connsiteY0" fmla="*/ 298943 h 585964"/>
                <a:gd name="connsiteX1" fmla="*/ 26224 w 229930"/>
                <a:gd name="connsiteY1" fmla="*/ 18 h 585964"/>
                <a:gd name="connsiteX2" fmla="*/ 229896 w 229930"/>
                <a:gd name="connsiteY2" fmla="*/ 303706 h 585964"/>
                <a:gd name="connsiteX3" fmla="*/ 28605 w 229930"/>
                <a:gd name="connsiteY3" fmla="*/ 585960 h 585964"/>
                <a:gd name="connsiteX4" fmla="*/ 58295 w 229930"/>
                <a:gd name="connsiteY4" fmla="*/ 298943 h 585964"/>
                <a:gd name="connsiteX0" fmla="*/ 58295 w 230172"/>
                <a:gd name="connsiteY0" fmla="*/ 298940 h 585961"/>
                <a:gd name="connsiteX1" fmla="*/ 26224 w 230172"/>
                <a:gd name="connsiteY1" fmla="*/ 15 h 585961"/>
                <a:gd name="connsiteX2" fmla="*/ 229896 w 230172"/>
                <a:gd name="connsiteY2" fmla="*/ 303703 h 585961"/>
                <a:gd name="connsiteX3" fmla="*/ 28605 w 230172"/>
                <a:gd name="connsiteY3" fmla="*/ 585957 h 585961"/>
                <a:gd name="connsiteX4" fmla="*/ 58295 w 230172"/>
                <a:gd name="connsiteY4" fmla="*/ 298940 h 585961"/>
                <a:gd name="connsiteX0" fmla="*/ 58295 w 229896"/>
                <a:gd name="connsiteY0" fmla="*/ 298940 h 585961"/>
                <a:gd name="connsiteX1" fmla="*/ 26224 w 229896"/>
                <a:gd name="connsiteY1" fmla="*/ 15 h 585961"/>
                <a:gd name="connsiteX2" fmla="*/ 229896 w 229896"/>
                <a:gd name="connsiteY2" fmla="*/ 303703 h 585961"/>
                <a:gd name="connsiteX3" fmla="*/ 28605 w 229896"/>
                <a:gd name="connsiteY3" fmla="*/ 585957 h 585961"/>
                <a:gd name="connsiteX4" fmla="*/ 58295 w 229896"/>
                <a:gd name="connsiteY4" fmla="*/ 298940 h 585961"/>
                <a:gd name="connsiteX0" fmla="*/ 57944 w 229545"/>
                <a:gd name="connsiteY0" fmla="*/ 298940 h 585961"/>
                <a:gd name="connsiteX1" fmla="*/ 25873 w 229545"/>
                <a:gd name="connsiteY1" fmla="*/ 15 h 585961"/>
                <a:gd name="connsiteX2" fmla="*/ 229545 w 229545"/>
                <a:gd name="connsiteY2" fmla="*/ 303703 h 585961"/>
                <a:gd name="connsiteX3" fmla="*/ 28254 w 229545"/>
                <a:gd name="connsiteY3" fmla="*/ 585957 h 585961"/>
                <a:gd name="connsiteX4" fmla="*/ 57944 w 229545"/>
                <a:gd name="connsiteY4" fmla="*/ 298940 h 585961"/>
                <a:gd name="connsiteX0" fmla="*/ 18784 w 216579"/>
                <a:gd name="connsiteY0" fmla="*/ 291798 h 585987"/>
                <a:gd name="connsiteX1" fmla="*/ 12907 w 216579"/>
                <a:gd name="connsiteY1" fmla="*/ 17 h 585987"/>
                <a:gd name="connsiteX2" fmla="*/ 216579 w 216579"/>
                <a:gd name="connsiteY2" fmla="*/ 303705 h 585987"/>
                <a:gd name="connsiteX3" fmla="*/ 15288 w 216579"/>
                <a:gd name="connsiteY3" fmla="*/ 585959 h 585987"/>
                <a:gd name="connsiteX4" fmla="*/ 18784 w 216579"/>
                <a:gd name="connsiteY4" fmla="*/ 291798 h 585987"/>
                <a:gd name="connsiteX0" fmla="*/ 12234 w 219554"/>
                <a:gd name="connsiteY0" fmla="*/ 289426 h 586008"/>
                <a:gd name="connsiteX1" fmla="*/ 15882 w 219554"/>
                <a:gd name="connsiteY1" fmla="*/ 26 h 586008"/>
                <a:gd name="connsiteX2" fmla="*/ 219554 w 219554"/>
                <a:gd name="connsiteY2" fmla="*/ 303714 h 586008"/>
                <a:gd name="connsiteX3" fmla="*/ 18263 w 219554"/>
                <a:gd name="connsiteY3" fmla="*/ 585968 h 586008"/>
                <a:gd name="connsiteX4" fmla="*/ 12234 w 219554"/>
                <a:gd name="connsiteY4" fmla="*/ 289426 h 586008"/>
                <a:gd name="connsiteX0" fmla="*/ 17080 w 217256"/>
                <a:gd name="connsiteY0" fmla="*/ 289426 h 586008"/>
                <a:gd name="connsiteX1" fmla="*/ 13584 w 217256"/>
                <a:gd name="connsiteY1" fmla="*/ 26 h 586008"/>
                <a:gd name="connsiteX2" fmla="*/ 217256 w 217256"/>
                <a:gd name="connsiteY2" fmla="*/ 303714 h 586008"/>
                <a:gd name="connsiteX3" fmla="*/ 15965 w 217256"/>
                <a:gd name="connsiteY3" fmla="*/ 585968 h 586008"/>
                <a:gd name="connsiteX4" fmla="*/ 17080 w 217256"/>
                <a:gd name="connsiteY4" fmla="*/ 289426 h 586008"/>
                <a:gd name="connsiteX0" fmla="*/ 26566 w 226742"/>
                <a:gd name="connsiteY0" fmla="*/ 289426 h 586008"/>
                <a:gd name="connsiteX1" fmla="*/ 23070 w 226742"/>
                <a:gd name="connsiteY1" fmla="*/ 26 h 586008"/>
                <a:gd name="connsiteX2" fmla="*/ 226742 w 226742"/>
                <a:gd name="connsiteY2" fmla="*/ 303714 h 586008"/>
                <a:gd name="connsiteX3" fmla="*/ 25451 w 226742"/>
                <a:gd name="connsiteY3" fmla="*/ 585968 h 586008"/>
                <a:gd name="connsiteX4" fmla="*/ 26566 w 226742"/>
                <a:gd name="connsiteY4" fmla="*/ 289426 h 586008"/>
                <a:gd name="connsiteX0" fmla="*/ 26566 w 226742"/>
                <a:gd name="connsiteY0" fmla="*/ 289426 h 586008"/>
                <a:gd name="connsiteX1" fmla="*/ 23070 w 226742"/>
                <a:gd name="connsiteY1" fmla="*/ 26 h 586008"/>
                <a:gd name="connsiteX2" fmla="*/ 226742 w 226742"/>
                <a:gd name="connsiteY2" fmla="*/ 303714 h 586008"/>
                <a:gd name="connsiteX3" fmla="*/ 25451 w 226742"/>
                <a:gd name="connsiteY3" fmla="*/ 585968 h 586008"/>
                <a:gd name="connsiteX4" fmla="*/ 26566 w 226742"/>
                <a:gd name="connsiteY4" fmla="*/ 289426 h 586008"/>
                <a:gd name="connsiteX0" fmla="*/ 102 w 271715"/>
                <a:gd name="connsiteY0" fmla="*/ 287054 h 586031"/>
                <a:gd name="connsiteX1" fmla="*/ 68043 w 271715"/>
                <a:gd name="connsiteY1" fmla="*/ 35 h 586031"/>
                <a:gd name="connsiteX2" fmla="*/ 271715 w 271715"/>
                <a:gd name="connsiteY2" fmla="*/ 303723 h 586031"/>
                <a:gd name="connsiteX3" fmla="*/ 70424 w 271715"/>
                <a:gd name="connsiteY3" fmla="*/ 585977 h 586031"/>
                <a:gd name="connsiteX4" fmla="*/ 102 w 271715"/>
                <a:gd name="connsiteY4" fmla="*/ 287054 h 586031"/>
                <a:gd name="connsiteX0" fmla="*/ 102 w 271715"/>
                <a:gd name="connsiteY0" fmla="*/ 287054 h 586031"/>
                <a:gd name="connsiteX1" fmla="*/ 68043 w 271715"/>
                <a:gd name="connsiteY1" fmla="*/ 35 h 586031"/>
                <a:gd name="connsiteX2" fmla="*/ 271715 w 271715"/>
                <a:gd name="connsiteY2" fmla="*/ 303723 h 586031"/>
                <a:gd name="connsiteX3" fmla="*/ 70424 w 271715"/>
                <a:gd name="connsiteY3" fmla="*/ 585977 h 586031"/>
                <a:gd name="connsiteX4" fmla="*/ 102 w 271715"/>
                <a:gd name="connsiteY4" fmla="*/ 287054 h 586031"/>
                <a:gd name="connsiteX0" fmla="*/ 133 w 271746"/>
                <a:gd name="connsiteY0" fmla="*/ 287054 h 585994"/>
                <a:gd name="connsiteX1" fmla="*/ 68074 w 271746"/>
                <a:gd name="connsiteY1" fmla="*/ 35 h 585994"/>
                <a:gd name="connsiteX2" fmla="*/ 271746 w 271746"/>
                <a:gd name="connsiteY2" fmla="*/ 303723 h 585994"/>
                <a:gd name="connsiteX3" fmla="*/ 70455 w 271746"/>
                <a:gd name="connsiteY3" fmla="*/ 585977 h 585994"/>
                <a:gd name="connsiteX4" fmla="*/ 133 w 271746"/>
                <a:gd name="connsiteY4" fmla="*/ 287054 h 585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746" h="585994">
                  <a:moveTo>
                    <a:pt x="133" y="287054"/>
                  </a:moveTo>
                  <a:cubicBezTo>
                    <a:pt x="2117" y="156057"/>
                    <a:pt x="10899" y="-2743"/>
                    <a:pt x="68074" y="35"/>
                  </a:cubicBezTo>
                  <a:cubicBezTo>
                    <a:pt x="125249" y="2813"/>
                    <a:pt x="271846" y="127496"/>
                    <a:pt x="271746" y="303723"/>
                  </a:cubicBezTo>
                  <a:cubicBezTo>
                    <a:pt x="271643" y="484729"/>
                    <a:pt x="122868" y="583993"/>
                    <a:pt x="70455" y="585977"/>
                  </a:cubicBezTo>
                  <a:cubicBezTo>
                    <a:pt x="18042" y="587961"/>
                    <a:pt x="-1851" y="418051"/>
                    <a:pt x="133" y="287054"/>
                  </a:cubicBezTo>
                  <a:close/>
                </a:path>
              </a:pathLst>
            </a:custGeom>
            <a:gradFill flip="none" rotWithShape="1">
              <a:gsLst>
                <a:gs pos="0">
                  <a:srgbClr val="FFFFFF"/>
                </a:gs>
                <a:gs pos="100000">
                  <a:srgbClr val="FFFFFF">
                    <a:alpha val="0"/>
                  </a:srgbClr>
                </a:gs>
              </a:gsLst>
              <a:lin ang="10800000" scaled="0"/>
              <a:tileRect/>
            </a:gradFill>
            <a:ln w="12700" cap="flat" cmpd="sng" algn="ctr">
              <a:noFill/>
              <a:prstDash val="solid"/>
              <a:miter lim="800000"/>
            </a:ln>
            <a:effectLst/>
          </p:spPr>
          <p:txBody>
            <a:bodyPr lIns="117226" tIns="58613" rIns="117226" bIns="58613" anchor="ctr"/>
            <a:lstStyle/>
            <a:p>
              <a:pPr algn="ctr">
                <a:defRPr/>
              </a:pPr>
              <a:endParaRPr lang="zh-CN" altLang="en-US" kern="0">
                <a:solidFill>
                  <a:prstClr val="white"/>
                </a:solidFill>
                <a:latin typeface="微软雅黑" panose="020B0503020204020204" pitchFamily="34" charset="-122"/>
                <a:ea typeface="微软雅黑" panose="020B0503020204020204" pitchFamily="34" charset="-122"/>
              </a:endParaRPr>
            </a:p>
          </p:txBody>
        </p:sp>
        <p:sp>
          <p:nvSpPr>
            <p:cNvPr id="16" name="MH_SubTitle_4"/>
            <p:cNvSpPr/>
            <p:nvPr>
              <p:custDataLst>
                <p:tags r:id="rId10"/>
              </p:custDataLst>
            </p:nvPr>
          </p:nvSpPr>
          <p:spPr>
            <a:xfrm>
              <a:off x="7155149" y="3181457"/>
              <a:ext cx="1279140" cy="1151227"/>
            </a:xfrm>
            <a:prstGeom prst="ellipse">
              <a:avLst/>
            </a:prstGeom>
            <a:gradFill flip="none" rotWithShape="1">
              <a:gsLst>
                <a:gs pos="0">
                  <a:srgbClr val="F0A22E">
                    <a:lumMod val="60000"/>
                    <a:lumOff val="40000"/>
                  </a:srgbClr>
                </a:gs>
                <a:gs pos="99000">
                  <a:srgbClr val="F0A22E"/>
                </a:gs>
              </a:gsLst>
              <a:path path="shape">
                <a:fillToRect l="50000" t="50000" r="50000" b="50000"/>
              </a:path>
              <a:tileRect/>
            </a:gradFill>
            <a:ln w="6350" cap="flat" cmpd="sng" algn="ctr">
              <a:noFill/>
              <a:prstDash val="solid"/>
            </a:ln>
            <a:effectLst/>
          </p:spPr>
          <p:txBody>
            <a:bodyPr lIns="0" tIns="0" rIns="0" bIns="0" anchor="ctr">
              <a:normAutofit/>
            </a:bodyPr>
            <a:lstStyle/>
            <a:p>
              <a:pPr algn="ctr">
                <a:defRPr/>
              </a:pPr>
              <a:r>
                <a:rPr lang="zh-CN" altLang="en-US" sz="2100" b="1" kern="0" dirty="0">
                  <a:solidFill>
                    <a:srgbClr val="FFFFFF"/>
                  </a:solidFill>
                  <a:latin typeface="微软雅黑" panose="020B0503020204020204" pitchFamily="34" charset="-122"/>
                  <a:ea typeface="微软雅黑" panose="020B0503020204020204" pitchFamily="34" charset="-122"/>
                </a:rPr>
                <a:t>师资激励机制</a:t>
              </a:r>
            </a:p>
          </p:txBody>
        </p:sp>
        <p:sp>
          <p:nvSpPr>
            <p:cNvPr id="17" name="MH_Other_4"/>
            <p:cNvSpPr/>
            <p:nvPr>
              <p:custDataLst>
                <p:tags r:id="rId11"/>
              </p:custDataLst>
            </p:nvPr>
          </p:nvSpPr>
          <p:spPr>
            <a:xfrm rot="16200000">
              <a:off x="7598472" y="2944806"/>
              <a:ext cx="388770" cy="929100"/>
            </a:xfrm>
            <a:custGeom>
              <a:avLst/>
              <a:gdLst>
                <a:gd name="connsiteX0" fmla="*/ 0 w 683569"/>
                <a:gd name="connsiteY0" fmla="*/ 341785 h 683569"/>
                <a:gd name="connsiteX1" fmla="*/ 341785 w 683569"/>
                <a:gd name="connsiteY1" fmla="*/ 0 h 683569"/>
                <a:gd name="connsiteX2" fmla="*/ 683570 w 683569"/>
                <a:gd name="connsiteY2" fmla="*/ 341785 h 683569"/>
                <a:gd name="connsiteX3" fmla="*/ 341785 w 683569"/>
                <a:gd name="connsiteY3" fmla="*/ 683570 h 683569"/>
                <a:gd name="connsiteX4" fmla="*/ 0 w 683569"/>
                <a:gd name="connsiteY4" fmla="*/ 341785 h 683569"/>
                <a:gd name="connsiteX0" fmla="*/ 62426 w 355471"/>
                <a:gd name="connsiteY0" fmla="*/ 344166 h 683570"/>
                <a:gd name="connsiteX1" fmla="*/ 13686 w 355471"/>
                <a:gd name="connsiteY1" fmla="*/ 0 h 683570"/>
                <a:gd name="connsiteX2" fmla="*/ 355471 w 355471"/>
                <a:gd name="connsiteY2" fmla="*/ 341785 h 683570"/>
                <a:gd name="connsiteX3" fmla="*/ 13686 w 355471"/>
                <a:gd name="connsiteY3" fmla="*/ 683570 h 683570"/>
                <a:gd name="connsiteX4" fmla="*/ 62426 w 355471"/>
                <a:gd name="connsiteY4" fmla="*/ 344166 h 683570"/>
                <a:gd name="connsiteX0" fmla="*/ 62426 w 355471"/>
                <a:gd name="connsiteY0" fmla="*/ 344166 h 683570"/>
                <a:gd name="connsiteX1" fmla="*/ 13686 w 355471"/>
                <a:gd name="connsiteY1" fmla="*/ 0 h 683570"/>
                <a:gd name="connsiteX2" fmla="*/ 355471 w 355471"/>
                <a:gd name="connsiteY2" fmla="*/ 341788 h 683570"/>
                <a:gd name="connsiteX3" fmla="*/ 13686 w 355471"/>
                <a:gd name="connsiteY3" fmla="*/ 683570 h 683570"/>
                <a:gd name="connsiteX4" fmla="*/ 62426 w 355471"/>
                <a:gd name="connsiteY4" fmla="*/ 344166 h 683570"/>
                <a:gd name="connsiteX0" fmla="*/ 62426 w 355497"/>
                <a:gd name="connsiteY0" fmla="*/ 344166 h 683570"/>
                <a:gd name="connsiteX1" fmla="*/ 13686 w 355497"/>
                <a:gd name="connsiteY1" fmla="*/ 0 h 683570"/>
                <a:gd name="connsiteX2" fmla="*/ 355471 w 355497"/>
                <a:gd name="connsiteY2" fmla="*/ 341788 h 683570"/>
                <a:gd name="connsiteX3" fmla="*/ 13686 w 355497"/>
                <a:gd name="connsiteY3" fmla="*/ 683570 h 683570"/>
                <a:gd name="connsiteX4" fmla="*/ 62426 w 355497"/>
                <a:gd name="connsiteY4" fmla="*/ 344166 h 683570"/>
                <a:gd name="connsiteX0" fmla="*/ 62426 w 356185"/>
                <a:gd name="connsiteY0" fmla="*/ 344167 h 683571"/>
                <a:gd name="connsiteX1" fmla="*/ 13686 w 356185"/>
                <a:gd name="connsiteY1" fmla="*/ 1 h 683571"/>
                <a:gd name="connsiteX2" fmla="*/ 355471 w 356185"/>
                <a:gd name="connsiteY2" fmla="*/ 341789 h 683571"/>
                <a:gd name="connsiteX3" fmla="*/ 13686 w 356185"/>
                <a:gd name="connsiteY3" fmla="*/ 683571 h 683571"/>
                <a:gd name="connsiteX4" fmla="*/ 62426 w 356185"/>
                <a:gd name="connsiteY4" fmla="*/ 344167 h 683571"/>
                <a:gd name="connsiteX0" fmla="*/ 65000 w 360090"/>
                <a:gd name="connsiteY0" fmla="*/ 306067 h 645471"/>
                <a:gd name="connsiteX1" fmla="*/ 154373 w 360090"/>
                <a:gd name="connsiteY1" fmla="*/ 1 h 645471"/>
                <a:gd name="connsiteX2" fmla="*/ 358045 w 360090"/>
                <a:gd name="connsiteY2" fmla="*/ 303689 h 645471"/>
                <a:gd name="connsiteX3" fmla="*/ 16260 w 360090"/>
                <a:gd name="connsiteY3" fmla="*/ 645471 h 645471"/>
                <a:gd name="connsiteX4" fmla="*/ 65000 w 360090"/>
                <a:gd name="connsiteY4" fmla="*/ 306067 h 645471"/>
                <a:gd name="connsiteX0" fmla="*/ 95 w 293169"/>
                <a:gd name="connsiteY0" fmla="*/ 306067 h 585943"/>
                <a:gd name="connsiteX1" fmla="*/ 89468 w 293169"/>
                <a:gd name="connsiteY1" fmla="*/ 1 h 585943"/>
                <a:gd name="connsiteX2" fmla="*/ 293140 w 293169"/>
                <a:gd name="connsiteY2" fmla="*/ 303689 h 585943"/>
                <a:gd name="connsiteX3" fmla="*/ 103755 w 293169"/>
                <a:gd name="connsiteY3" fmla="*/ 585943 h 585943"/>
                <a:gd name="connsiteX4" fmla="*/ 95 w 293169"/>
                <a:gd name="connsiteY4" fmla="*/ 306067 h 585943"/>
                <a:gd name="connsiteX0" fmla="*/ 3 w 293048"/>
                <a:gd name="connsiteY0" fmla="*/ 306067 h 585943"/>
                <a:gd name="connsiteX1" fmla="*/ 89376 w 293048"/>
                <a:gd name="connsiteY1" fmla="*/ 1 h 585943"/>
                <a:gd name="connsiteX2" fmla="*/ 293048 w 293048"/>
                <a:gd name="connsiteY2" fmla="*/ 303689 h 585943"/>
                <a:gd name="connsiteX3" fmla="*/ 91757 w 293048"/>
                <a:gd name="connsiteY3" fmla="*/ 585943 h 585943"/>
                <a:gd name="connsiteX4" fmla="*/ 3 w 293048"/>
                <a:gd name="connsiteY4" fmla="*/ 306067 h 585943"/>
                <a:gd name="connsiteX0" fmla="*/ 39769 w 211370"/>
                <a:gd name="connsiteY0" fmla="*/ 298927 h 585946"/>
                <a:gd name="connsiteX1" fmla="*/ 7698 w 211370"/>
                <a:gd name="connsiteY1" fmla="*/ 2 h 585946"/>
                <a:gd name="connsiteX2" fmla="*/ 211370 w 211370"/>
                <a:gd name="connsiteY2" fmla="*/ 303690 h 585946"/>
                <a:gd name="connsiteX3" fmla="*/ 10079 w 211370"/>
                <a:gd name="connsiteY3" fmla="*/ 585944 h 585946"/>
                <a:gd name="connsiteX4" fmla="*/ 39769 w 211370"/>
                <a:gd name="connsiteY4" fmla="*/ 298927 h 585946"/>
                <a:gd name="connsiteX0" fmla="*/ 39769 w 211370"/>
                <a:gd name="connsiteY0" fmla="*/ 298927 h 585949"/>
                <a:gd name="connsiteX1" fmla="*/ 7698 w 211370"/>
                <a:gd name="connsiteY1" fmla="*/ 2 h 585949"/>
                <a:gd name="connsiteX2" fmla="*/ 211370 w 211370"/>
                <a:gd name="connsiteY2" fmla="*/ 303690 h 585949"/>
                <a:gd name="connsiteX3" fmla="*/ 10079 w 211370"/>
                <a:gd name="connsiteY3" fmla="*/ 585944 h 585949"/>
                <a:gd name="connsiteX4" fmla="*/ 39769 w 211370"/>
                <a:gd name="connsiteY4" fmla="*/ 298927 h 585949"/>
                <a:gd name="connsiteX0" fmla="*/ 39769 w 211535"/>
                <a:gd name="connsiteY0" fmla="*/ 298927 h 585949"/>
                <a:gd name="connsiteX1" fmla="*/ 7698 w 211535"/>
                <a:gd name="connsiteY1" fmla="*/ 2 h 585949"/>
                <a:gd name="connsiteX2" fmla="*/ 211370 w 211535"/>
                <a:gd name="connsiteY2" fmla="*/ 303690 h 585949"/>
                <a:gd name="connsiteX3" fmla="*/ 10079 w 211535"/>
                <a:gd name="connsiteY3" fmla="*/ 585944 h 585949"/>
                <a:gd name="connsiteX4" fmla="*/ 39769 w 211535"/>
                <a:gd name="connsiteY4" fmla="*/ 298927 h 585949"/>
                <a:gd name="connsiteX0" fmla="*/ 54250 w 226016"/>
                <a:gd name="connsiteY0" fmla="*/ 299466 h 586488"/>
                <a:gd name="connsiteX1" fmla="*/ 22179 w 226016"/>
                <a:gd name="connsiteY1" fmla="*/ 541 h 586488"/>
                <a:gd name="connsiteX2" fmla="*/ 225851 w 226016"/>
                <a:gd name="connsiteY2" fmla="*/ 304229 h 586488"/>
                <a:gd name="connsiteX3" fmla="*/ 24560 w 226016"/>
                <a:gd name="connsiteY3" fmla="*/ 586483 h 586488"/>
                <a:gd name="connsiteX4" fmla="*/ 54250 w 226016"/>
                <a:gd name="connsiteY4" fmla="*/ 299466 h 586488"/>
                <a:gd name="connsiteX0" fmla="*/ 54250 w 226063"/>
                <a:gd name="connsiteY0" fmla="*/ 299466 h 586543"/>
                <a:gd name="connsiteX1" fmla="*/ 22179 w 226063"/>
                <a:gd name="connsiteY1" fmla="*/ 541 h 586543"/>
                <a:gd name="connsiteX2" fmla="*/ 225851 w 226063"/>
                <a:gd name="connsiteY2" fmla="*/ 304229 h 586543"/>
                <a:gd name="connsiteX3" fmla="*/ 24560 w 226063"/>
                <a:gd name="connsiteY3" fmla="*/ 586483 h 586543"/>
                <a:gd name="connsiteX4" fmla="*/ 54250 w 226063"/>
                <a:gd name="connsiteY4" fmla="*/ 299466 h 586543"/>
                <a:gd name="connsiteX0" fmla="*/ 58295 w 230108"/>
                <a:gd name="connsiteY0" fmla="*/ 298952 h 586029"/>
                <a:gd name="connsiteX1" fmla="*/ 26224 w 230108"/>
                <a:gd name="connsiteY1" fmla="*/ 27 h 586029"/>
                <a:gd name="connsiteX2" fmla="*/ 229896 w 230108"/>
                <a:gd name="connsiteY2" fmla="*/ 303715 h 586029"/>
                <a:gd name="connsiteX3" fmla="*/ 28605 w 230108"/>
                <a:gd name="connsiteY3" fmla="*/ 585969 h 586029"/>
                <a:gd name="connsiteX4" fmla="*/ 58295 w 230108"/>
                <a:gd name="connsiteY4" fmla="*/ 298952 h 586029"/>
                <a:gd name="connsiteX0" fmla="*/ 58295 w 230101"/>
                <a:gd name="connsiteY0" fmla="*/ 298952 h 585974"/>
                <a:gd name="connsiteX1" fmla="*/ 26224 w 230101"/>
                <a:gd name="connsiteY1" fmla="*/ 27 h 585974"/>
                <a:gd name="connsiteX2" fmla="*/ 229896 w 230101"/>
                <a:gd name="connsiteY2" fmla="*/ 303715 h 585974"/>
                <a:gd name="connsiteX3" fmla="*/ 28605 w 230101"/>
                <a:gd name="connsiteY3" fmla="*/ 585969 h 585974"/>
                <a:gd name="connsiteX4" fmla="*/ 58295 w 230101"/>
                <a:gd name="connsiteY4" fmla="*/ 298952 h 585974"/>
                <a:gd name="connsiteX0" fmla="*/ 58295 w 229922"/>
                <a:gd name="connsiteY0" fmla="*/ 298943 h 585965"/>
                <a:gd name="connsiteX1" fmla="*/ 26224 w 229922"/>
                <a:gd name="connsiteY1" fmla="*/ 18 h 585965"/>
                <a:gd name="connsiteX2" fmla="*/ 229896 w 229922"/>
                <a:gd name="connsiteY2" fmla="*/ 303706 h 585965"/>
                <a:gd name="connsiteX3" fmla="*/ 28605 w 229922"/>
                <a:gd name="connsiteY3" fmla="*/ 585960 h 585965"/>
                <a:gd name="connsiteX4" fmla="*/ 58295 w 229922"/>
                <a:gd name="connsiteY4" fmla="*/ 298943 h 585965"/>
                <a:gd name="connsiteX0" fmla="*/ 58295 w 229930"/>
                <a:gd name="connsiteY0" fmla="*/ 298943 h 585964"/>
                <a:gd name="connsiteX1" fmla="*/ 26224 w 229930"/>
                <a:gd name="connsiteY1" fmla="*/ 18 h 585964"/>
                <a:gd name="connsiteX2" fmla="*/ 229896 w 229930"/>
                <a:gd name="connsiteY2" fmla="*/ 303706 h 585964"/>
                <a:gd name="connsiteX3" fmla="*/ 28605 w 229930"/>
                <a:gd name="connsiteY3" fmla="*/ 585960 h 585964"/>
                <a:gd name="connsiteX4" fmla="*/ 58295 w 229930"/>
                <a:gd name="connsiteY4" fmla="*/ 298943 h 585964"/>
                <a:gd name="connsiteX0" fmla="*/ 58295 w 230172"/>
                <a:gd name="connsiteY0" fmla="*/ 298940 h 585961"/>
                <a:gd name="connsiteX1" fmla="*/ 26224 w 230172"/>
                <a:gd name="connsiteY1" fmla="*/ 15 h 585961"/>
                <a:gd name="connsiteX2" fmla="*/ 229896 w 230172"/>
                <a:gd name="connsiteY2" fmla="*/ 303703 h 585961"/>
                <a:gd name="connsiteX3" fmla="*/ 28605 w 230172"/>
                <a:gd name="connsiteY3" fmla="*/ 585957 h 585961"/>
                <a:gd name="connsiteX4" fmla="*/ 58295 w 230172"/>
                <a:gd name="connsiteY4" fmla="*/ 298940 h 585961"/>
                <a:gd name="connsiteX0" fmla="*/ 58295 w 229896"/>
                <a:gd name="connsiteY0" fmla="*/ 298940 h 585961"/>
                <a:gd name="connsiteX1" fmla="*/ 26224 w 229896"/>
                <a:gd name="connsiteY1" fmla="*/ 15 h 585961"/>
                <a:gd name="connsiteX2" fmla="*/ 229896 w 229896"/>
                <a:gd name="connsiteY2" fmla="*/ 303703 h 585961"/>
                <a:gd name="connsiteX3" fmla="*/ 28605 w 229896"/>
                <a:gd name="connsiteY3" fmla="*/ 585957 h 585961"/>
                <a:gd name="connsiteX4" fmla="*/ 58295 w 229896"/>
                <a:gd name="connsiteY4" fmla="*/ 298940 h 585961"/>
                <a:gd name="connsiteX0" fmla="*/ 57944 w 229545"/>
                <a:gd name="connsiteY0" fmla="*/ 298940 h 585961"/>
                <a:gd name="connsiteX1" fmla="*/ 25873 w 229545"/>
                <a:gd name="connsiteY1" fmla="*/ 15 h 585961"/>
                <a:gd name="connsiteX2" fmla="*/ 229545 w 229545"/>
                <a:gd name="connsiteY2" fmla="*/ 303703 h 585961"/>
                <a:gd name="connsiteX3" fmla="*/ 28254 w 229545"/>
                <a:gd name="connsiteY3" fmla="*/ 585957 h 585961"/>
                <a:gd name="connsiteX4" fmla="*/ 57944 w 229545"/>
                <a:gd name="connsiteY4" fmla="*/ 298940 h 585961"/>
                <a:gd name="connsiteX0" fmla="*/ 18784 w 216579"/>
                <a:gd name="connsiteY0" fmla="*/ 291798 h 585987"/>
                <a:gd name="connsiteX1" fmla="*/ 12907 w 216579"/>
                <a:gd name="connsiteY1" fmla="*/ 17 h 585987"/>
                <a:gd name="connsiteX2" fmla="*/ 216579 w 216579"/>
                <a:gd name="connsiteY2" fmla="*/ 303705 h 585987"/>
                <a:gd name="connsiteX3" fmla="*/ 15288 w 216579"/>
                <a:gd name="connsiteY3" fmla="*/ 585959 h 585987"/>
                <a:gd name="connsiteX4" fmla="*/ 18784 w 216579"/>
                <a:gd name="connsiteY4" fmla="*/ 291798 h 585987"/>
                <a:gd name="connsiteX0" fmla="*/ 12234 w 219554"/>
                <a:gd name="connsiteY0" fmla="*/ 289426 h 586008"/>
                <a:gd name="connsiteX1" fmla="*/ 15882 w 219554"/>
                <a:gd name="connsiteY1" fmla="*/ 26 h 586008"/>
                <a:gd name="connsiteX2" fmla="*/ 219554 w 219554"/>
                <a:gd name="connsiteY2" fmla="*/ 303714 h 586008"/>
                <a:gd name="connsiteX3" fmla="*/ 18263 w 219554"/>
                <a:gd name="connsiteY3" fmla="*/ 585968 h 586008"/>
                <a:gd name="connsiteX4" fmla="*/ 12234 w 219554"/>
                <a:gd name="connsiteY4" fmla="*/ 289426 h 586008"/>
                <a:gd name="connsiteX0" fmla="*/ 17080 w 217256"/>
                <a:gd name="connsiteY0" fmla="*/ 289426 h 586008"/>
                <a:gd name="connsiteX1" fmla="*/ 13584 w 217256"/>
                <a:gd name="connsiteY1" fmla="*/ 26 h 586008"/>
                <a:gd name="connsiteX2" fmla="*/ 217256 w 217256"/>
                <a:gd name="connsiteY2" fmla="*/ 303714 h 586008"/>
                <a:gd name="connsiteX3" fmla="*/ 15965 w 217256"/>
                <a:gd name="connsiteY3" fmla="*/ 585968 h 586008"/>
                <a:gd name="connsiteX4" fmla="*/ 17080 w 217256"/>
                <a:gd name="connsiteY4" fmla="*/ 289426 h 586008"/>
                <a:gd name="connsiteX0" fmla="*/ 26566 w 226742"/>
                <a:gd name="connsiteY0" fmla="*/ 289426 h 586008"/>
                <a:gd name="connsiteX1" fmla="*/ 23070 w 226742"/>
                <a:gd name="connsiteY1" fmla="*/ 26 h 586008"/>
                <a:gd name="connsiteX2" fmla="*/ 226742 w 226742"/>
                <a:gd name="connsiteY2" fmla="*/ 303714 h 586008"/>
                <a:gd name="connsiteX3" fmla="*/ 25451 w 226742"/>
                <a:gd name="connsiteY3" fmla="*/ 585968 h 586008"/>
                <a:gd name="connsiteX4" fmla="*/ 26566 w 226742"/>
                <a:gd name="connsiteY4" fmla="*/ 289426 h 586008"/>
                <a:gd name="connsiteX0" fmla="*/ 26566 w 226742"/>
                <a:gd name="connsiteY0" fmla="*/ 289426 h 586008"/>
                <a:gd name="connsiteX1" fmla="*/ 23070 w 226742"/>
                <a:gd name="connsiteY1" fmla="*/ 26 h 586008"/>
                <a:gd name="connsiteX2" fmla="*/ 226742 w 226742"/>
                <a:gd name="connsiteY2" fmla="*/ 303714 h 586008"/>
                <a:gd name="connsiteX3" fmla="*/ 25451 w 226742"/>
                <a:gd name="connsiteY3" fmla="*/ 585968 h 586008"/>
                <a:gd name="connsiteX4" fmla="*/ 26566 w 226742"/>
                <a:gd name="connsiteY4" fmla="*/ 289426 h 586008"/>
                <a:gd name="connsiteX0" fmla="*/ 102 w 271715"/>
                <a:gd name="connsiteY0" fmla="*/ 287054 h 586031"/>
                <a:gd name="connsiteX1" fmla="*/ 68043 w 271715"/>
                <a:gd name="connsiteY1" fmla="*/ 35 h 586031"/>
                <a:gd name="connsiteX2" fmla="*/ 271715 w 271715"/>
                <a:gd name="connsiteY2" fmla="*/ 303723 h 586031"/>
                <a:gd name="connsiteX3" fmla="*/ 70424 w 271715"/>
                <a:gd name="connsiteY3" fmla="*/ 585977 h 586031"/>
                <a:gd name="connsiteX4" fmla="*/ 102 w 271715"/>
                <a:gd name="connsiteY4" fmla="*/ 287054 h 586031"/>
                <a:gd name="connsiteX0" fmla="*/ 102 w 271715"/>
                <a:gd name="connsiteY0" fmla="*/ 287054 h 586031"/>
                <a:gd name="connsiteX1" fmla="*/ 68043 w 271715"/>
                <a:gd name="connsiteY1" fmla="*/ 35 h 586031"/>
                <a:gd name="connsiteX2" fmla="*/ 271715 w 271715"/>
                <a:gd name="connsiteY2" fmla="*/ 303723 h 586031"/>
                <a:gd name="connsiteX3" fmla="*/ 70424 w 271715"/>
                <a:gd name="connsiteY3" fmla="*/ 585977 h 586031"/>
                <a:gd name="connsiteX4" fmla="*/ 102 w 271715"/>
                <a:gd name="connsiteY4" fmla="*/ 287054 h 586031"/>
                <a:gd name="connsiteX0" fmla="*/ 133 w 271746"/>
                <a:gd name="connsiteY0" fmla="*/ 287054 h 585994"/>
                <a:gd name="connsiteX1" fmla="*/ 68074 w 271746"/>
                <a:gd name="connsiteY1" fmla="*/ 35 h 585994"/>
                <a:gd name="connsiteX2" fmla="*/ 271746 w 271746"/>
                <a:gd name="connsiteY2" fmla="*/ 303723 h 585994"/>
                <a:gd name="connsiteX3" fmla="*/ 70455 w 271746"/>
                <a:gd name="connsiteY3" fmla="*/ 585977 h 585994"/>
                <a:gd name="connsiteX4" fmla="*/ 133 w 271746"/>
                <a:gd name="connsiteY4" fmla="*/ 287054 h 585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746" h="585994">
                  <a:moveTo>
                    <a:pt x="133" y="287054"/>
                  </a:moveTo>
                  <a:cubicBezTo>
                    <a:pt x="2117" y="156057"/>
                    <a:pt x="10899" y="-2743"/>
                    <a:pt x="68074" y="35"/>
                  </a:cubicBezTo>
                  <a:cubicBezTo>
                    <a:pt x="125249" y="2813"/>
                    <a:pt x="271846" y="127496"/>
                    <a:pt x="271746" y="303723"/>
                  </a:cubicBezTo>
                  <a:cubicBezTo>
                    <a:pt x="271643" y="484729"/>
                    <a:pt x="122868" y="583993"/>
                    <a:pt x="70455" y="585977"/>
                  </a:cubicBezTo>
                  <a:cubicBezTo>
                    <a:pt x="18042" y="587961"/>
                    <a:pt x="-1851" y="418051"/>
                    <a:pt x="133" y="287054"/>
                  </a:cubicBezTo>
                  <a:close/>
                </a:path>
              </a:pathLst>
            </a:custGeom>
            <a:gradFill flip="none" rotWithShape="1">
              <a:gsLst>
                <a:gs pos="0">
                  <a:srgbClr val="FFFFFF"/>
                </a:gs>
                <a:gs pos="100000">
                  <a:srgbClr val="FFFFFF">
                    <a:alpha val="0"/>
                  </a:srgbClr>
                </a:gs>
              </a:gsLst>
              <a:lin ang="10800000" scaled="0"/>
              <a:tileRect/>
            </a:gradFill>
            <a:ln w="12700" cap="flat" cmpd="sng" algn="ctr">
              <a:noFill/>
              <a:prstDash val="solid"/>
              <a:miter lim="800000"/>
            </a:ln>
            <a:effectLst/>
          </p:spPr>
          <p:txBody>
            <a:bodyPr lIns="117226" tIns="58613" rIns="117226" bIns="58613" anchor="ctr"/>
            <a:lstStyle/>
            <a:p>
              <a:pPr algn="ctr">
                <a:defRPr/>
              </a:pPr>
              <a:endParaRPr lang="zh-CN" altLang="en-US" kern="0">
                <a:solidFill>
                  <a:prstClr val="white"/>
                </a:solidFill>
                <a:latin typeface="微软雅黑" panose="020B0503020204020204" pitchFamily="34" charset="-122"/>
                <a:ea typeface="微软雅黑" panose="020B0503020204020204" pitchFamily="34" charset="-122"/>
              </a:endParaRPr>
            </a:p>
          </p:txBody>
        </p:sp>
        <p:sp>
          <p:nvSpPr>
            <p:cNvPr id="18" name="MH_SubTitle_5"/>
            <p:cNvSpPr/>
            <p:nvPr>
              <p:custDataLst>
                <p:tags r:id="rId12"/>
              </p:custDataLst>
            </p:nvPr>
          </p:nvSpPr>
          <p:spPr>
            <a:xfrm>
              <a:off x="5903980" y="1778582"/>
              <a:ext cx="1353745" cy="1218371"/>
            </a:xfrm>
            <a:prstGeom prst="ellipse">
              <a:avLst/>
            </a:prstGeom>
            <a:gradFill flip="none" rotWithShape="1">
              <a:gsLst>
                <a:gs pos="0">
                  <a:srgbClr val="F0A22E">
                    <a:lumMod val="60000"/>
                    <a:lumOff val="40000"/>
                  </a:srgbClr>
                </a:gs>
                <a:gs pos="99000">
                  <a:srgbClr val="F0A22E"/>
                </a:gs>
              </a:gsLst>
              <a:path path="shape">
                <a:fillToRect l="50000" t="50000" r="50000" b="50000"/>
              </a:path>
              <a:tileRect/>
            </a:gradFill>
            <a:ln w="6350" cap="flat" cmpd="sng" algn="ctr">
              <a:noFill/>
              <a:prstDash val="solid"/>
            </a:ln>
            <a:effectLst/>
          </p:spPr>
          <p:txBody>
            <a:bodyPr lIns="0" tIns="0" rIns="0" bIns="0" anchor="ctr">
              <a:normAutofit/>
            </a:bodyPr>
            <a:lstStyle/>
            <a:p>
              <a:pPr algn="ctr">
                <a:defRPr/>
              </a:pPr>
              <a:r>
                <a:rPr lang="zh-CN" altLang="en-US" b="1" kern="0" dirty="0">
                  <a:solidFill>
                    <a:srgbClr val="FFFFFF"/>
                  </a:solidFill>
                  <a:latin typeface="微软雅黑" panose="020B0503020204020204" pitchFamily="34" charset="-122"/>
                  <a:ea typeface="微软雅黑" panose="020B0503020204020204" pitchFamily="34" charset="-122"/>
                </a:rPr>
                <a:t>职业生涯系统规划</a:t>
              </a:r>
            </a:p>
          </p:txBody>
        </p:sp>
        <p:sp>
          <p:nvSpPr>
            <p:cNvPr id="19" name="MH_Other_5"/>
            <p:cNvSpPr/>
            <p:nvPr>
              <p:custDataLst>
                <p:tags r:id="rId13"/>
              </p:custDataLst>
            </p:nvPr>
          </p:nvSpPr>
          <p:spPr>
            <a:xfrm rot="16200000">
              <a:off x="6366894" y="1481192"/>
              <a:ext cx="427916" cy="1022693"/>
            </a:xfrm>
            <a:custGeom>
              <a:avLst/>
              <a:gdLst>
                <a:gd name="connsiteX0" fmla="*/ 0 w 683569"/>
                <a:gd name="connsiteY0" fmla="*/ 341785 h 683569"/>
                <a:gd name="connsiteX1" fmla="*/ 341785 w 683569"/>
                <a:gd name="connsiteY1" fmla="*/ 0 h 683569"/>
                <a:gd name="connsiteX2" fmla="*/ 683570 w 683569"/>
                <a:gd name="connsiteY2" fmla="*/ 341785 h 683569"/>
                <a:gd name="connsiteX3" fmla="*/ 341785 w 683569"/>
                <a:gd name="connsiteY3" fmla="*/ 683570 h 683569"/>
                <a:gd name="connsiteX4" fmla="*/ 0 w 683569"/>
                <a:gd name="connsiteY4" fmla="*/ 341785 h 683569"/>
                <a:gd name="connsiteX0" fmla="*/ 62426 w 355471"/>
                <a:gd name="connsiteY0" fmla="*/ 344166 h 683570"/>
                <a:gd name="connsiteX1" fmla="*/ 13686 w 355471"/>
                <a:gd name="connsiteY1" fmla="*/ 0 h 683570"/>
                <a:gd name="connsiteX2" fmla="*/ 355471 w 355471"/>
                <a:gd name="connsiteY2" fmla="*/ 341785 h 683570"/>
                <a:gd name="connsiteX3" fmla="*/ 13686 w 355471"/>
                <a:gd name="connsiteY3" fmla="*/ 683570 h 683570"/>
                <a:gd name="connsiteX4" fmla="*/ 62426 w 355471"/>
                <a:gd name="connsiteY4" fmla="*/ 344166 h 683570"/>
                <a:gd name="connsiteX0" fmla="*/ 62426 w 355471"/>
                <a:gd name="connsiteY0" fmla="*/ 344166 h 683570"/>
                <a:gd name="connsiteX1" fmla="*/ 13686 w 355471"/>
                <a:gd name="connsiteY1" fmla="*/ 0 h 683570"/>
                <a:gd name="connsiteX2" fmla="*/ 355471 w 355471"/>
                <a:gd name="connsiteY2" fmla="*/ 341788 h 683570"/>
                <a:gd name="connsiteX3" fmla="*/ 13686 w 355471"/>
                <a:gd name="connsiteY3" fmla="*/ 683570 h 683570"/>
                <a:gd name="connsiteX4" fmla="*/ 62426 w 355471"/>
                <a:gd name="connsiteY4" fmla="*/ 344166 h 683570"/>
                <a:gd name="connsiteX0" fmla="*/ 62426 w 355497"/>
                <a:gd name="connsiteY0" fmla="*/ 344166 h 683570"/>
                <a:gd name="connsiteX1" fmla="*/ 13686 w 355497"/>
                <a:gd name="connsiteY1" fmla="*/ 0 h 683570"/>
                <a:gd name="connsiteX2" fmla="*/ 355471 w 355497"/>
                <a:gd name="connsiteY2" fmla="*/ 341788 h 683570"/>
                <a:gd name="connsiteX3" fmla="*/ 13686 w 355497"/>
                <a:gd name="connsiteY3" fmla="*/ 683570 h 683570"/>
                <a:gd name="connsiteX4" fmla="*/ 62426 w 355497"/>
                <a:gd name="connsiteY4" fmla="*/ 344166 h 683570"/>
                <a:gd name="connsiteX0" fmla="*/ 62426 w 356185"/>
                <a:gd name="connsiteY0" fmla="*/ 344167 h 683571"/>
                <a:gd name="connsiteX1" fmla="*/ 13686 w 356185"/>
                <a:gd name="connsiteY1" fmla="*/ 1 h 683571"/>
                <a:gd name="connsiteX2" fmla="*/ 355471 w 356185"/>
                <a:gd name="connsiteY2" fmla="*/ 341789 h 683571"/>
                <a:gd name="connsiteX3" fmla="*/ 13686 w 356185"/>
                <a:gd name="connsiteY3" fmla="*/ 683571 h 683571"/>
                <a:gd name="connsiteX4" fmla="*/ 62426 w 356185"/>
                <a:gd name="connsiteY4" fmla="*/ 344167 h 683571"/>
                <a:gd name="connsiteX0" fmla="*/ 65000 w 360090"/>
                <a:gd name="connsiteY0" fmla="*/ 306067 h 645471"/>
                <a:gd name="connsiteX1" fmla="*/ 154373 w 360090"/>
                <a:gd name="connsiteY1" fmla="*/ 1 h 645471"/>
                <a:gd name="connsiteX2" fmla="*/ 358045 w 360090"/>
                <a:gd name="connsiteY2" fmla="*/ 303689 h 645471"/>
                <a:gd name="connsiteX3" fmla="*/ 16260 w 360090"/>
                <a:gd name="connsiteY3" fmla="*/ 645471 h 645471"/>
                <a:gd name="connsiteX4" fmla="*/ 65000 w 360090"/>
                <a:gd name="connsiteY4" fmla="*/ 306067 h 645471"/>
                <a:gd name="connsiteX0" fmla="*/ 95 w 293169"/>
                <a:gd name="connsiteY0" fmla="*/ 306067 h 585943"/>
                <a:gd name="connsiteX1" fmla="*/ 89468 w 293169"/>
                <a:gd name="connsiteY1" fmla="*/ 1 h 585943"/>
                <a:gd name="connsiteX2" fmla="*/ 293140 w 293169"/>
                <a:gd name="connsiteY2" fmla="*/ 303689 h 585943"/>
                <a:gd name="connsiteX3" fmla="*/ 103755 w 293169"/>
                <a:gd name="connsiteY3" fmla="*/ 585943 h 585943"/>
                <a:gd name="connsiteX4" fmla="*/ 95 w 293169"/>
                <a:gd name="connsiteY4" fmla="*/ 306067 h 585943"/>
                <a:gd name="connsiteX0" fmla="*/ 3 w 293048"/>
                <a:gd name="connsiteY0" fmla="*/ 306067 h 585943"/>
                <a:gd name="connsiteX1" fmla="*/ 89376 w 293048"/>
                <a:gd name="connsiteY1" fmla="*/ 1 h 585943"/>
                <a:gd name="connsiteX2" fmla="*/ 293048 w 293048"/>
                <a:gd name="connsiteY2" fmla="*/ 303689 h 585943"/>
                <a:gd name="connsiteX3" fmla="*/ 91757 w 293048"/>
                <a:gd name="connsiteY3" fmla="*/ 585943 h 585943"/>
                <a:gd name="connsiteX4" fmla="*/ 3 w 293048"/>
                <a:gd name="connsiteY4" fmla="*/ 306067 h 585943"/>
                <a:gd name="connsiteX0" fmla="*/ 39769 w 211370"/>
                <a:gd name="connsiteY0" fmla="*/ 298927 h 585946"/>
                <a:gd name="connsiteX1" fmla="*/ 7698 w 211370"/>
                <a:gd name="connsiteY1" fmla="*/ 2 h 585946"/>
                <a:gd name="connsiteX2" fmla="*/ 211370 w 211370"/>
                <a:gd name="connsiteY2" fmla="*/ 303690 h 585946"/>
                <a:gd name="connsiteX3" fmla="*/ 10079 w 211370"/>
                <a:gd name="connsiteY3" fmla="*/ 585944 h 585946"/>
                <a:gd name="connsiteX4" fmla="*/ 39769 w 211370"/>
                <a:gd name="connsiteY4" fmla="*/ 298927 h 585946"/>
                <a:gd name="connsiteX0" fmla="*/ 39769 w 211370"/>
                <a:gd name="connsiteY0" fmla="*/ 298927 h 585949"/>
                <a:gd name="connsiteX1" fmla="*/ 7698 w 211370"/>
                <a:gd name="connsiteY1" fmla="*/ 2 h 585949"/>
                <a:gd name="connsiteX2" fmla="*/ 211370 w 211370"/>
                <a:gd name="connsiteY2" fmla="*/ 303690 h 585949"/>
                <a:gd name="connsiteX3" fmla="*/ 10079 w 211370"/>
                <a:gd name="connsiteY3" fmla="*/ 585944 h 585949"/>
                <a:gd name="connsiteX4" fmla="*/ 39769 w 211370"/>
                <a:gd name="connsiteY4" fmla="*/ 298927 h 585949"/>
                <a:gd name="connsiteX0" fmla="*/ 39769 w 211535"/>
                <a:gd name="connsiteY0" fmla="*/ 298927 h 585949"/>
                <a:gd name="connsiteX1" fmla="*/ 7698 w 211535"/>
                <a:gd name="connsiteY1" fmla="*/ 2 h 585949"/>
                <a:gd name="connsiteX2" fmla="*/ 211370 w 211535"/>
                <a:gd name="connsiteY2" fmla="*/ 303690 h 585949"/>
                <a:gd name="connsiteX3" fmla="*/ 10079 w 211535"/>
                <a:gd name="connsiteY3" fmla="*/ 585944 h 585949"/>
                <a:gd name="connsiteX4" fmla="*/ 39769 w 211535"/>
                <a:gd name="connsiteY4" fmla="*/ 298927 h 585949"/>
                <a:gd name="connsiteX0" fmla="*/ 54250 w 226016"/>
                <a:gd name="connsiteY0" fmla="*/ 299466 h 586488"/>
                <a:gd name="connsiteX1" fmla="*/ 22179 w 226016"/>
                <a:gd name="connsiteY1" fmla="*/ 541 h 586488"/>
                <a:gd name="connsiteX2" fmla="*/ 225851 w 226016"/>
                <a:gd name="connsiteY2" fmla="*/ 304229 h 586488"/>
                <a:gd name="connsiteX3" fmla="*/ 24560 w 226016"/>
                <a:gd name="connsiteY3" fmla="*/ 586483 h 586488"/>
                <a:gd name="connsiteX4" fmla="*/ 54250 w 226016"/>
                <a:gd name="connsiteY4" fmla="*/ 299466 h 586488"/>
                <a:gd name="connsiteX0" fmla="*/ 54250 w 226063"/>
                <a:gd name="connsiteY0" fmla="*/ 299466 h 586543"/>
                <a:gd name="connsiteX1" fmla="*/ 22179 w 226063"/>
                <a:gd name="connsiteY1" fmla="*/ 541 h 586543"/>
                <a:gd name="connsiteX2" fmla="*/ 225851 w 226063"/>
                <a:gd name="connsiteY2" fmla="*/ 304229 h 586543"/>
                <a:gd name="connsiteX3" fmla="*/ 24560 w 226063"/>
                <a:gd name="connsiteY3" fmla="*/ 586483 h 586543"/>
                <a:gd name="connsiteX4" fmla="*/ 54250 w 226063"/>
                <a:gd name="connsiteY4" fmla="*/ 299466 h 586543"/>
                <a:gd name="connsiteX0" fmla="*/ 58295 w 230108"/>
                <a:gd name="connsiteY0" fmla="*/ 298952 h 586029"/>
                <a:gd name="connsiteX1" fmla="*/ 26224 w 230108"/>
                <a:gd name="connsiteY1" fmla="*/ 27 h 586029"/>
                <a:gd name="connsiteX2" fmla="*/ 229896 w 230108"/>
                <a:gd name="connsiteY2" fmla="*/ 303715 h 586029"/>
                <a:gd name="connsiteX3" fmla="*/ 28605 w 230108"/>
                <a:gd name="connsiteY3" fmla="*/ 585969 h 586029"/>
                <a:gd name="connsiteX4" fmla="*/ 58295 w 230108"/>
                <a:gd name="connsiteY4" fmla="*/ 298952 h 586029"/>
                <a:gd name="connsiteX0" fmla="*/ 58295 w 230101"/>
                <a:gd name="connsiteY0" fmla="*/ 298952 h 585974"/>
                <a:gd name="connsiteX1" fmla="*/ 26224 w 230101"/>
                <a:gd name="connsiteY1" fmla="*/ 27 h 585974"/>
                <a:gd name="connsiteX2" fmla="*/ 229896 w 230101"/>
                <a:gd name="connsiteY2" fmla="*/ 303715 h 585974"/>
                <a:gd name="connsiteX3" fmla="*/ 28605 w 230101"/>
                <a:gd name="connsiteY3" fmla="*/ 585969 h 585974"/>
                <a:gd name="connsiteX4" fmla="*/ 58295 w 230101"/>
                <a:gd name="connsiteY4" fmla="*/ 298952 h 585974"/>
                <a:gd name="connsiteX0" fmla="*/ 58295 w 229922"/>
                <a:gd name="connsiteY0" fmla="*/ 298943 h 585965"/>
                <a:gd name="connsiteX1" fmla="*/ 26224 w 229922"/>
                <a:gd name="connsiteY1" fmla="*/ 18 h 585965"/>
                <a:gd name="connsiteX2" fmla="*/ 229896 w 229922"/>
                <a:gd name="connsiteY2" fmla="*/ 303706 h 585965"/>
                <a:gd name="connsiteX3" fmla="*/ 28605 w 229922"/>
                <a:gd name="connsiteY3" fmla="*/ 585960 h 585965"/>
                <a:gd name="connsiteX4" fmla="*/ 58295 w 229922"/>
                <a:gd name="connsiteY4" fmla="*/ 298943 h 585965"/>
                <a:gd name="connsiteX0" fmla="*/ 58295 w 229930"/>
                <a:gd name="connsiteY0" fmla="*/ 298943 h 585964"/>
                <a:gd name="connsiteX1" fmla="*/ 26224 w 229930"/>
                <a:gd name="connsiteY1" fmla="*/ 18 h 585964"/>
                <a:gd name="connsiteX2" fmla="*/ 229896 w 229930"/>
                <a:gd name="connsiteY2" fmla="*/ 303706 h 585964"/>
                <a:gd name="connsiteX3" fmla="*/ 28605 w 229930"/>
                <a:gd name="connsiteY3" fmla="*/ 585960 h 585964"/>
                <a:gd name="connsiteX4" fmla="*/ 58295 w 229930"/>
                <a:gd name="connsiteY4" fmla="*/ 298943 h 585964"/>
                <a:gd name="connsiteX0" fmla="*/ 58295 w 230172"/>
                <a:gd name="connsiteY0" fmla="*/ 298940 h 585961"/>
                <a:gd name="connsiteX1" fmla="*/ 26224 w 230172"/>
                <a:gd name="connsiteY1" fmla="*/ 15 h 585961"/>
                <a:gd name="connsiteX2" fmla="*/ 229896 w 230172"/>
                <a:gd name="connsiteY2" fmla="*/ 303703 h 585961"/>
                <a:gd name="connsiteX3" fmla="*/ 28605 w 230172"/>
                <a:gd name="connsiteY3" fmla="*/ 585957 h 585961"/>
                <a:gd name="connsiteX4" fmla="*/ 58295 w 230172"/>
                <a:gd name="connsiteY4" fmla="*/ 298940 h 585961"/>
                <a:gd name="connsiteX0" fmla="*/ 58295 w 229896"/>
                <a:gd name="connsiteY0" fmla="*/ 298940 h 585961"/>
                <a:gd name="connsiteX1" fmla="*/ 26224 w 229896"/>
                <a:gd name="connsiteY1" fmla="*/ 15 h 585961"/>
                <a:gd name="connsiteX2" fmla="*/ 229896 w 229896"/>
                <a:gd name="connsiteY2" fmla="*/ 303703 h 585961"/>
                <a:gd name="connsiteX3" fmla="*/ 28605 w 229896"/>
                <a:gd name="connsiteY3" fmla="*/ 585957 h 585961"/>
                <a:gd name="connsiteX4" fmla="*/ 58295 w 229896"/>
                <a:gd name="connsiteY4" fmla="*/ 298940 h 585961"/>
                <a:gd name="connsiteX0" fmla="*/ 57944 w 229545"/>
                <a:gd name="connsiteY0" fmla="*/ 298940 h 585961"/>
                <a:gd name="connsiteX1" fmla="*/ 25873 w 229545"/>
                <a:gd name="connsiteY1" fmla="*/ 15 h 585961"/>
                <a:gd name="connsiteX2" fmla="*/ 229545 w 229545"/>
                <a:gd name="connsiteY2" fmla="*/ 303703 h 585961"/>
                <a:gd name="connsiteX3" fmla="*/ 28254 w 229545"/>
                <a:gd name="connsiteY3" fmla="*/ 585957 h 585961"/>
                <a:gd name="connsiteX4" fmla="*/ 57944 w 229545"/>
                <a:gd name="connsiteY4" fmla="*/ 298940 h 585961"/>
                <a:gd name="connsiteX0" fmla="*/ 18784 w 216579"/>
                <a:gd name="connsiteY0" fmla="*/ 291798 h 585987"/>
                <a:gd name="connsiteX1" fmla="*/ 12907 w 216579"/>
                <a:gd name="connsiteY1" fmla="*/ 17 h 585987"/>
                <a:gd name="connsiteX2" fmla="*/ 216579 w 216579"/>
                <a:gd name="connsiteY2" fmla="*/ 303705 h 585987"/>
                <a:gd name="connsiteX3" fmla="*/ 15288 w 216579"/>
                <a:gd name="connsiteY3" fmla="*/ 585959 h 585987"/>
                <a:gd name="connsiteX4" fmla="*/ 18784 w 216579"/>
                <a:gd name="connsiteY4" fmla="*/ 291798 h 585987"/>
                <a:gd name="connsiteX0" fmla="*/ 12234 w 219554"/>
                <a:gd name="connsiteY0" fmla="*/ 289426 h 586008"/>
                <a:gd name="connsiteX1" fmla="*/ 15882 w 219554"/>
                <a:gd name="connsiteY1" fmla="*/ 26 h 586008"/>
                <a:gd name="connsiteX2" fmla="*/ 219554 w 219554"/>
                <a:gd name="connsiteY2" fmla="*/ 303714 h 586008"/>
                <a:gd name="connsiteX3" fmla="*/ 18263 w 219554"/>
                <a:gd name="connsiteY3" fmla="*/ 585968 h 586008"/>
                <a:gd name="connsiteX4" fmla="*/ 12234 w 219554"/>
                <a:gd name="connsiteY4" fmla="*/ 289426 h 586008"/>
                <a:gd name="connsiteX0" fmla="*/ 17080 w 217256"/>
                <a:gd name="connsiteY0" fmla="*/ 289426 h 586008"/>
                <a:gd name="connsiteX1" fmla="*/ 13584 w 217256"/>
                <a:gd name="connsiteY1" fmla="*/ 26 h 586008"/>
                <a:gd name="connsiteX2" fmla="*/ 217256 w 217256"/>
                <a:gd name="connsiteY2" fmla="*/ 303714 h 586008"/>
                <a:gd name="connsiteX3" fmla="*/ 15965 w 217256"/>
                <a:gd name="connsiteY3" fmla="*/ 585968 h 586008"/>
                <a:gd name="connsiteX4" fmla="*/ 17080 w 217256"/>
                <a:gd name="connsiteY4" fmla="*/ 289426 h 586008"/>
                <a:gd name="connsiteX0" fmla="*/ 26566 w 226742"/>
                <a:gd name="connsiteY0" fmla="*/ 289426 h 586008"/>
                <a:gd name="connsiteX1" fmla="*/ 23070 w 226742"/>
                <a:gd name="connsiteY1" fmla="*/ 26 h 586008"/>
                <a:gd name="connsiteX2" fmla="*/ 226742 w 226742"/>
                <a:gd name="connsiteY2" fmla="*/ 303714 h 586008"/>
                <a:gd name="connsiteX3" fmla="*/ 25451 w 226742"/>
                <a:gd name="connsiteY3" fmla="*/ 585968 h 586008"/>
                <a:gd name="connsiteX4" fmla="*/ 26566 w 226742"/>
                <a:gd name="connsiteY4" fmla="*/ 289426 h 586008"/>
                <a:gd name="connsiteX0" fmla="*/ 26566 w 226742"/>
                <a:gd name="connsiteY0" fmla="*/ 289426 h 586008"/>
                <a:gd name="connsiteX1" fmla="*/ 23070 w 226742"/>
                <a:gd name="connsiteY1" fmla="*/ 26 h 586008"/>
                <a:gd name="connsiteX2" fmla="*/ 226742 w 226742"/>
                <a:gd name="connsiteY2" fmla="*/ 303714 h 586008"/>
                <a:gd name="connsiteX3" fmla="*/ 25451 w 226742"/>
                <a:gd name="connsiteY3" fmla="*/ 585968 h 586008"/>
                <a:gd name="connsiteX4" fmla="*/ 26566 w 226742"/>
                <a:gd name="connsiteY4" fmla="*/ 289426 h 586008"/>
                <a:gd name="connsiteX0" fmla="*/ 102 w 271715"/>
                <a:gd name="connsiteY0" fmla="*/ 287054 h 586031"/>
                <a:gd name="connsiteX1" fmla="*/ 68043 w 271715"/>
                <a:gd name="connsiteY1" fmla="*/ 35 h 586031"/>
                <a:gd name="connsiteX2" fmla="*/ 271715 w 271715"/>
                <a:gd name="connsiteY2" fmla="*/ 303723 h 586031"/>
                <a:gd name="connsiteX3" fmla="*/ 70424 w 271715"/>
                <a:gd name="connsiteY3" fmla="*/ 585977 h 586031"/>
                <a:gd name="connsiteX4" fmla="*/ 102 w 271715"/>
                <a:gd name="connsiteY4" fmla="*/ 287054 h 586031"/>
                <a:gd name="connsiteX0" fmla="*/ 102 w 271715"/>
                <a:gd name="connsiteY0" fmla="*/ 287054 h 586031"/>
                <a:gd name="connsiteX1" fmla="*/ 68043 w 271715"/>
                <a:gd name="connsiteY1" fmla="*/ 35 h 586031"/>
                <a:gd name="connsiteX2" fmla="*/ 271715 w 271715"/>
                <a:gd name="connsiteY2" fmla="*/ 303723 h 586031"/>
                <a:gd name="connsiteX3" fmla="*/ 70424 w 271715"/>
                <a:gd name="connsiteY3" fmla="*/ 585977 h 586031"/>
                <a:gd name="connsiteX4" fmla="*/ 102 w 271715"/>
                <a:gd name="connsiteY4" fmla="*/ 287054 h 586031"/>
                <a:gd name="connsiteX0" fmla="*/ 133 w 271746"/>
                <a:gd name="connsiteY0" fmla="*/ 287054 h 585994"/>
                <a:gd name="connsiteX1" fmla="*/ 68074 w 271746"/>
                <a:gd name="connsiteY1" fmla="*/ 35 h 585994"/>
                <a:gd name="connsiteX2" fmla="*/ 271746 w 271746"/>
                <a:gd name="connsiteY2" fmla="*/ 303723 h 585994"/>
                <a:gd name="connsiteX3" fmla="*/ 70455 w 271746"/>
                <a:gd name="connsiteY3" fmla="*/ 585977 h 585994"/>
                <a:gd name="connsiteX4" fmla="*/ 133 w 271746"/>
                <a:gd name="connsiteY4" fmla="*/ 287054 h 585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746" h="585994">
                  <a:moveTo>
                    <a:pt x="133" y="287054"/>
                  </a:moveTo>
                  <a:cubicBezTo>
                    <a:pt x="2117" y="156057"/>
                    <a:pt x="10899" y="-2743"/>
                    <a:pt x="68074" y="35"/>
                  </a:cubicBezTo>
                  <a:cubicBezTo>
                    <a:pt x="125249" y="2813"/>
                    <a:pt x="271846" y="127496"/>
                    <a:pt x="271746" y="303723"/>
                  </a:cubicBezTo>
                  <a:cubicBezTo>
                    <a:pt x="271643" y="484729"/>
                    <a:pt x="122868" y="583993"/>
                    <a:pt x="70455" y="585977"/>
                  </a:cubicBezTo>
                  <a:cubicBezTo>
                    <a:pt x="18042" y="587961"/>
                    <a:pt x="-1851" y="418051"/>
                    <a:pt x="133" y="287054"/>
                  </a:cubicBezTo>
                  <a:close/>
                </a:path>
              </a:pathLst>
            </a:custGeom>
            <a:gradFill flip="none" rotWithShape="1">
              <a:gsLst>
                <a:gs pos="0">
                  <a:srgbClr val="FFFFFF"/>
                </a:gs>
                <a:gs pos="100000">
                  <a:srgbClr val="FFFFFF">
                    <a:alpha val="0"/>
                  </a:srgbClr>
                </a:gs>
              </a:gsLst>
              <a:lin ang="10800000" scaled="0"/>
              <a:tileRect/>
            </a:gradFill>
            <a:ln w="12700" cap="flat" cmpd="sng" algn="ctr">
              <a:noFill/>
              <a:prstDash val="solid"/>
              <a:miter lim="800000"/>
            </a:ln>
            <a:effectLst/>
          </p:spPr>
          <p:txBody>
            <a:bodyPr lIns="117226" tIns="58613" rIns="117226" bIns="58613" anchor="ctr"/>
            <a:lstStyle/>
            <a:p>
              <a:pPr algn="ctr">
                <a:defRPr/>
              </a:pPr>
              <a:endParaRPr lang="zh-CN" altLang="en-US" kern="0">
                <a:solidFill>
                  <a:prstClr val="white"/>
                </a:solidFill>
                <a:latin typeface="微软雅黑" panose="020B0503020204020204" pitchFamily="34" charset="-122"/>
                <a:ea typeface="微软雅黑" panose="020B0503020204020204" pitchFamily="34" charset="-122"/>
              </a:endParaRPr>
            </a:p>
          </p:txBody>
        </p:sp>
        <p:sp>
          <p:nvSpPr>
            <p:cNvPr id="20" name="MH_Other_6"/>
            <p:cNvSpPr/>
            <p:nvPr>
              <p:custDataLst>
                <p:tags r:id="rId14"/>
              </p:custDataLst>
            </p:nvPr>
          </p:nvSpPr>
          <p:spPr>
            <a:xfrm rot="2353132">
              <a:off x="3168771" y="4455013"/>
              <a:ext cx="934685" cy="1047332"/>
            </a:xfrm>
            <a:custGeom>
              <a:avLst/>
              <a:gdLst/>
              <a:ahLst/>
              <a:cxnLst/>
              <a:rect l="l" t="t" r="r" b="b"/>
              <a:pathLst>
                <a:path w="1152128" h="1944216">
                  <a:moveTo>
                    <a:pt x="58320" y="0"/>
                  </a:moveTo>
                  <a:lnTo>
                    <a:pt x="1152128" y="0"/>
                  </a:lnTo>
                  <a:lnTo>
                    <a:pt x="1152128" y="12754"/>
                  </a:lnTo>
                  <a:cubicBezTo>
                    <a:pt x="980153" y="176443"/>
                    <a:pt x="860653" y="544450"/>
                    <a:pt x="860653" y="972108"/>
                  </a:cubicBezTo>
                  <a:cubicBezTo>
                    <a:pt x="860653" y="1399766"/>
                    <a:pt x="980153" y="1767773"/>
                    <a:pt x="1152128" y="1931462"/>
                  </a:cubicBezTo>
                  <a:lnTo>
                    <a:pt x="1152128" y="1944216"/>
                  </a:lnTo>
                  <a:lnTo>
                    <a:pt x="0" y="1944216"/>
                  </a:lnTo>
                  <a:lnTo>
                    <a:pt x="0" y="1940776"/>
                  </a:lnTo>
                  <a:cubicBezTo>
                    <a:pt x="195243" y="1801558"/>
                    <a:pt x="335580" y="1408165"/>
                    <a:pt x="335580" y="944719"/>
                  </a:cubicBezTo>
                  <a:cubicBezTo>
                    <a:pt x="335580" y="529180"/>
                    <a:pt x="222757" y="169958"/>
                    <a:pt x="58320" y="0"/>
                  </a:cubicBezTo>
                  <a:close/>
                </a:path>
              </a:pathLst>
            </a:custGeom>
            <a:gradFill flip="none" rotWithShape="1">
              <a:gsLst>
                <a:gs pos="72000">
                  <a:srgbClr val="BEBEBE"/>
                </a:gs>
                <a:gs pos="31000">
                  <a:srgbClr val="BEBEBE"/>
                </a:gs>
                <a:gs pos="50000">
                  <a:srgbClr val="F2F2F2"/>
                </a:gs>
              </a:gsLst>
              <a:lin ang="0" scaled="1"/>
              <a:tileRect/>
            </a:gradFill>
            <a:ln w="25400" cap="flat" cmpd="sng" algn="ctr">
              <a:noFill/>
              <a:prstDash val="solid"/>
            </a:ln>
            <a:effectLst/>
          </p:spPr>
          <p:txBody>
            <a:bodyPr lIns="87920" tIns="43960" rIns="87920" bIns="43960" anchor="ctr"/>
            <a:lstStyle/>
            <a:p>
              <a:pPr algn="ctr">
                <a:defRPr/>
              </a:pPr>
              <a:endParaRPr lang="en-US" sz="1700" kern="0">
                <a:solidFill>
                  <a:sysClr val="window" lastClr="FFFFFF"/>
                </a:solidFill>
                <a:latin typeface="微软雅黑" panose="020B0503020204020204" pitchFamily="34" charset="-122"/>
                <a:ea typeface="微软雅黑" panose="020B0503020204020204" pitchFamily="34" charset="-122"/>
              </a:endParaRPr>
            </a:p>
          </p:txBody>
        </p:sp>
        <p:sp>
          <p:nvSpPr>
            <p:cNvPr id="21" name="MH_Other_7"/>
            <p:cNvSpPr/>
            <p:nvPr>
              <p:custDataLst>
                <p:tags r:id="rId15"/>
              </p:custDataLst>
            </p:nvPr>
          </p:nvSpPr>
          <p:spPr>
            <a:xfrm rot="8486662">
              <a:off x="6950457" y="2706435"/>
              <a:ext cx="525756" cy="742439"/>
            </a:xfrm>
            <a:custGeom>
              <a:avLst/>
              <a:gdLst/>
              <a:ahLst/>
              <a:cxnLst/>
              <a:rect l="l" t="t" r="r" b="b"/>
              <a:pathLst>
                <a:path w="1152128" h="1944216">
                  <a:moveTo>
                    <a:pt x="58320" y="0"/>
                  </a:moveTo>
                  <a:lnTo>
                    <a:pt x="1152128" y="0"/>
                  </a:lnTo>
                  <a:lnTo>
                    <a:pt x="1152128" y="12754"/>
                  </a:lnTo>
                  <a:cubicBezTo>
                    <a:pt x="980153" y="176443"/>
                    <a:pt x="860653" y="544450"/>
                    <a:pt x="860653" y="972108"/>
                  </a:cubicBezTo>
                  <a:cubicBezTo>
                    <a:pt x="860653" y="1399766"/>
                    <a:pt x="980153" y="1767773"/>
                    <a:pt x="1152128" y="1931462"/>
                  </a:cubicBezTo>
                  <a:lnTo>
                    <a:pt x="1152128" y="1944216"/>
                  </a:lnTo>
                  <a:lnTo>
                    <a:pt x="0" y="1944216"/>
                  </a:lnTo>
                  <a:lnTo>
                    <a:pt x="0" y="1940776"/>
                  </a:lnTo>
                  <a:cubicBezTo>
                    <a:pt x="195243" y="1801558"/>
                    <a:pt x="335580" y="1408165"/>
                    <a:pt x="335580" y="944719"/>
                  </a:cubicBezTo>
                  <a:cubicBezTo>
                    <a:pt x="335580" y="529180"/>
                    <a:pt x="222757" y="169958"/>
                    <a:pt x="58320" y="0"/>
                  </a:cubicBezTo>
                  <a:close/>
                </a:path>
              </a:pathLst>
            </a:custGeom>
            <a:gradFill flip="none" rotWithShape="1">
              <a:gsLst>
                <a:gs pos="72000">
                  <a:srgbClr val="BEBEBE"/>
                </a:gs>
                <a:gs pos="31000">
                  <a:srgbClr val="BEBEBE"/>
                </a:gs>
                <a:gs pos="50000">
                  <a:srgbClr val="F2F2F2"/>
                </a:gs>
              </a:gsLst>
              <a:lin ang="0" scaled="1"/>
              <a:tileRect/>
            </a:gradFill>
            <a:ln w="25400" cap="flat" cmpd="sng" algn="ctr">
              <a:noFill/>
              <a:prstDash val="solid"/>
            </a:ln>
            <a:effectLst/>
          </p:spPr>
          <p:txBody>
            <a:bodyPr lIns="87920" tIns="43960" rIns="87920" bIns="43960" anchor="ctr"/>
            <a:lstStyle/>
            <a:p>
              <a:pPr algn="ctr">
                <a:defRPr/>
              </a:pPr>
              <a:endParaRPr lang="en-US" sz="1700" kern="0">
                <a:solidFill>
                  <a:sysClr val="window" lastClr="FFFFFF"/>
                </a:solidFill>
                <a:latin typeface="微软雅黑" panose="020B0503020204020204" pitchFamily="34" charset="-122"/>
                <a:ea typeface="微软雅黑" panose="020B0503020204020204" pitchFamily="34" charset="-122"/>
              </a:endParaRPr>
            </a:p>
          </p:txBody>
        </p:sp>
        <p:sp>
          <p:nvSpPr>
            <p:cNvPr id="22" name="MH_Other_8"/>
            <p:cNvSpPr/>
            <p:nvPr>
              <p:custDataLst>
                <p:tags r:id="rId16"/>
              </p:custDataLst>
            </p:nvPr>
          </p:nvSpPr>
          <p:spPr>
            <a:xfrm rot="2640000">
              <a:off x="6808831" y="4004241"/>
              <a:ext cx="608848" cy="718888"/>
            </a:xfrm>
            <a:custGeom>
              <a:avLst/>
              <a:gdLst/>
              <a:ahLst/>
              <a:cxnLst/>
              <a:rect l="l" t="t" r="r" b="b"/>
              <a:pathLst>
                <a:path w="1152128" h="1944216">
                  <a:moveTo>
                    <a:pt x="58320" y="0"/>
                  </a:moveTo>
                  <a:lnTo>
                    <a:pt x="1152128" y="0"/>
                  </a:lnTo>
                  <a:lnTo>
                    <a:pt x="1152128" y="12754"/>
                  </a:lnTo>
                  <a:cubicBezTo>
                    <a:pt x="980153" y="176443"/>
                    <a:pt x="860653" y="544450"/>
                    <a:pt x="860653" y="972108"/>
                  </a:cubicBezTo>
                  <a:cubicBezTo>
                    <a:pt x="860653" y="1399766"/>
                    <a:pt x="980153" y="1767773"/>
                    <a:pt x="1152128" y="1931462"/>
                  </a:cubicBezTo>
                  <a:lnTo>
                    <a:pt x="1152128" y="1944216"/>
                  </a:lnTo>
                  <a:lnTo>
                    <a:pt x="0" y="1944216"/>
                  </a:lnTo>
                  <a:lnTo>
                    <a:pt x="0" y="1940776"/>
                  </a:lnTo>
                  <a:cubicBezTo>
                    <a:pt x="195243" y="1801558"/>
                    <a:pt x="335580" y="1408165"/>
                    <a:pt x="335580" y="944719"/>
                  </a:cubicBezTo>
                  <a:cubicBezTo>
                    <a:pt x="335580" y="529180"/>
                    <a:pt x="222757" y="169958"/>
                    <a:pt x="58320" y="0"/>
                  </a:cubicBezTo>
                  <a:close/>
                </a:path>
              </a:pathLst>
            </a:custGeom>
            <a:gradFill flip="none" rotWithShape="1">
              <a:gsLst>
                <a:gs pos="72000">
                  <a:srgbClr val="BEBEBE"/>
                </a:gs>
                <a:gs pos="31000">
                  <a:srgbClr val="BEBEBE"/>
                </a:gs>
                <a:gs pos="50000">
                  <a:srgbClr val="F2F2F2"/>
                </a:gs>
              </a:gsLst>
              <a:lin ang="0" scaled="1"/>
              <a:tileRect/>
            </a:gradFill>
            <a:ln w="25400" cap="flat" cmpd="sng" algn="ctr">
              <a:noFill/>
              <a:prstDash val="solid"/>
            </a:ln>
            <a:effectLst/>
          </p:spPr>
          <p:txBody>
            <a:bodyPr lIns="87920" tIns="43960" rIns="87920" bIns="43960" anchor="ctr"/>
            <a:lstStyle/>
            <a:p>
              <a:pPr algn="ctr">
                <a:defRPr/>
              </a:pPr>
              <a:endParaRPr lang="en-US" sz="1700" kern="0">
                <a:solidFill>
                  <a:sysClr val="window" lastClr="FFFFFF"/>
                </a:solidFill>
                <a:latin typeface="微软雅黑" panose="020B0503020204020204" pitchFamily="34" charset="-122"/>
                <a:ea typeface="微软雅黑" panose="020B0503020204020204" pitchFamily="34" charset="-122"/>
              </a:endParaRPr>
            </a:p>
          </p:txBody>
        </p:sp>
        <p:sp>
          <p:nvSpPr>
            <p:cNvPr id="23" name="MH_Other_9"/>
            <p:cNvSpPr/>
            <p:nvPr>
              <p:custDataLst>
                <p:tags r:id="rId17"/>
              </p:custDataLst>
            </p:nvPr>
          </p:nvSpPr>
          <p:spPr>
            <a:xfrm rot="17700000">
              <a:off x="5201990" y="4126755"/>
              <a:ext cx="653534" cy="951443"/>
            </a:xfrm>
            <a:custGeom>
              <a:avLst/>
              <a:gdLst/>
              <a:ahLst/>
              <a:cxnLst/>
              <a:rect l="l" t="t" r="r" b="b"/>
              <a:pathLst>
                <a:path w="1152128" h="1944216">
                  <a:moveTo>
                    <a:pt x="58320" y="0"/>
                  </a:moveTo>
                  <a:lnTo>
                    <a:pt x="1152128" y="0"/>
                  </a:lnTo>
                  <a:lnTo>
                    <a:pt x="1152128" y="12754"/>
                  </a:lnTo>
                  <a:cubicBezTo>
                    <a:pt x="980153" y="176443"/>
                    <a:pt x="860653" y="544450"/>
                    <a:pt x="860653" y="972108"/>
                  </a:cubicBezTo>
                  <a:cubicBezTo>
                    <a:pt x="860653" y="1399766"/>
                    <a:pt x="980153" y="1767773"/>
                    <a:pt x="1152128" y="1931462"/>
                  </a:cubicBezTo>
                  <a:lnTo>
                    <a:pt x="1152128" y="1944216"/>
                  </a:lnTo>
                  <a:lnTo>
                    <a:pt x="0" y="1944216"/>
                  </a:lnTo>
                  <a:lnTo>
                    <a:pt x="0" y="1940776"/>
                  </a:lnTo>
                  <a:cubicBezTo>
                    <a:pt x="195243" y="1801558"/>
                    <a:pt x="335580" y="1408165"/>
                    <a:pt x="335580" y="944719"/>
                  </a:cubicBezTo>
                  <a:cubicBezTo>
                    <a:pt x="335580" y="529180"/>
                    <a:pt x="222757" y="169958"/>
                    <a:pt x="58320" y="0"/>
                  </a:cubicBezTo>
                  <a:close/>
                </a:path>
              </a:pathLst>
            </a:custGeom>
            <a:gradFill flip="none" rotWithShape="1">
              <a:gsLst>
                <a:gs pos="72000">
                  <a:srgbClr val="BEBEBE"/>
                </a:gs>
                <a:gs pos="31000">
                  <a:srgbClr val="BEBEBE"/>
                </a:gs>
                <a:gs pos="50000">
                  <a:srgbClr val="F2F2F2"/>
                </a:gs>
              </a:gsLst>
              <a:lin ang="0" scaled="1"/>
              <a:tileRect/>
            </a:gradFill>
            <a:ln w="25400" cap="flat" cmpd="sng" algn="ctr">
              <a:noFill/>
              <a:prstDash val="solid"/>
            </a:ln>
            <a:effectLst/>
          </p:spPr>
          <p:txBody>
            <a:bodyPr lIns="87920" tIns="43960" rIns="87920" bIns="43960" anchor="ctr"/>
            <a:lstStyle/>
            <a:p>
              <a:pPr algn="ctr">
                <a:defRPr/>
              </a:pPr>
              <a:endParaRPr lang="en-US" sz="1700" kern="0">
                <a:solidFill>
                  <a:sysClr val="window" lastClr="FFFFFF"/>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2059591" y="5416422"/>
              <a:ext cx="226863" cy="648000"/>
              <a:chOff x="1544693" y="4513685"/>
              <a:chExt cx="170147" cy="540000"/>
            </a:xfrm>
          </p:grpSpPr>
          <p:cxnSp>
            <p:nvCxnSpPr>
              <p:cNvPr id="47" name="直接连接符 46"/>
              <p:cNvCxnSpPr/>
              <p:nvPr/>
            </p:nvCxnSpPr>
            <p:spPr bwMode="auto">
              <a:xfrm>
                <a:off x="1547664" y="4768918"/>
                <a:ext cx="167176" cy="1"/>
              </a:xfrm>
              <a:prstGeom prst="line">
                <a:avLst/>
              </a:prstGeom>
              <a:ln w="19050">
                <a:solidFill>
                  <a:srgbClr val="92D050"/>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48" name="直接连接符 47"/>
              <p:cNvCxnSpPr/>
              <p:nvPr/>
            </p:nvCxnSpPr>
            <p:spPr bwMode="auto">
              <a:xfrm rot="5400000">
                <a:off x="1274694" y="4783684"/>
                <a:ext cx="540000" cy="1"/>
              </a:xfrm>
              <a:prstGeom prst="line">
                <a:avLst/>
              </a:prstGeom>
              <a:ln w="19050">
                <a:solidFill>
                  <a:srgbClr val="92D050"/>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grpSp>
        <p:grpSp>
          <p:nvGrpSpPr>
            <p:cNvPr id="25" name="组合 24"/>
            <p:cNvGrpSpPr/>
            <p:nvPr/>
          </p:nvGrpSpPr>
          <p:grpSpPr>
            <a:xfrm>
              <a:off x="3215665" y="3083362"/>
              <a:ext cx="533867" cy="1512000"/>
              <a:chOff x="1544693" y="4210575"/>
              <a:chExt cx="270346" cy="1080000"/>
            </a:xfrm>
          </p:grpSpPr>
          <p:cxnSp>
            <p:nvCxnSpPr>
              <p:cNvPr id="45" name="直接连接符 44"/>
              <p:cNvCxnSpPr/>
              <p:nvPr/>
            </p:nvCxnSpPr>
            <p:spPr bwMode="auto">
              <a:xfrm>
                <a:off x="1547664" y="4768918"/>
                <a:ext cx="267375" cy="1"/>
              </a:xfrm>
              <a:prstGeom prst="line">
                <a:avLst/>
              </a:prstGeom>
              <a:ln w="19050">
                <a:solidFill>
                  <a:srgbClr val="92D050"/>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46" name="直接连接符 45"/>
              <p:cNvCxnSpPr/>
              <p:nvPr/>
            </p:nvCxnSpPr>
            <p:spPr bwMode="auto">
              <a:xfrm rot="5400000">
                <a:off x="1004694" y="4750574"/>
                <a:ext cx="1080000" cy="1"/>
              </a:xfrm>
              <a:prstGeom prst="line">
                <a:avLst/>
              </a:prstGeom>
              <a:ln w="19050">
                <a:solidFill>
                  <a:srgbClr val="92D050"/>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grpSp>
        <p:sp>
          <p:nvSpPr>
            <p:cNvPr id="31" name="MH_Text_2"/>
            <p:cNvSpPr txBox="1"/>
            <p:nvPr>
              <p:custDataLst>
                <p:tags r:id="rId18"/>
              </p:custDataLst>
            </p:nvPr>
          </p:nvSpPr>
          <p:spPr>
            <a:xfrm>
              <a:off x="1103446" y="2996953"/>
              <a:ext cx="2045305" cy="1647491"/>
            </a:xfrm>
            <a:prstGeom prst="rect">
              <a:avLst/>
            </a:prstGeom>
            <a:noFill/>
          </p:spPr>
          <p:txBody>
            <a:bodyPr lIns="117226" tIns="58613" rIns="117226" bIns="58613"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30000"/>
                </a:lnSpc>
                <a:defRPr/>
              </a:pPr>
              <a:r>
                <a:rPr lang="zh-CN" altLang="en-US" sz="1700" kern="0" dirty="0">
                  <a:latin typeface="微软雅黑" panose="020B0503020204020204" pitchFamily="34" charset="-122"/>
                  <a:ea typeface="微软雅黑" panose="020B0503020204020204" pitchFamily="34" charset="-122"/>
                </a:rPr>
                <a:t>学历结构</a:t>
              </a:r>
              <a:endParaRPr lang="en-US" altLang="zh-CN" sz="1700" kern="0" dirty="0">
                <a:latin typeface="微软雅黑" panose="020B0503020204020204" pitchFamily="34" charset="-122"/>
                <a:ea typeface="微软雅黑" panose="020B0503020204020204" pitchFamily="34" charset="-122"/>
              </a:endParaRPr>
            </a:p>
            <a:p>
              <a:pPr algn="r">
                <a:lnSpc>
                  <a:spcPct val="130000"/>
                </a:lnSpc>
                <a:defRPr/>
              </a:pPr>
              <a:r>
                <a:rPr lang="zh-CN" altLang="en-US" sz="1700" kern="0" dirty="0">
                  <a:latin typeface="微软雅黑" panose="020B0503020204020204" pitchFamily="34" charset="-122"/>
                  <a:ea typeface="微软雅黑" panose="020B0503020204020204" pitchFamily="34" charset="-122"/>
                </a:rPr>
                <a:t>职称结构</a:t>
              </a:r>
              <a:endParaRPr lang="en-US" altLang="zh-CN" sz="1700" kern="0" dirty="0">
                <a:latin typeface="微软雅黑" panose="020B0503020204020204" pitchFamily="34" charset="-122"/>
                <a:ea typeface="微软雅黑" panose="020B0503020204020204" pitchFamily="34" charset="-122"/>
              </a:endParaRPr>
            </a:p>
            <a:p>
              <a:pPr algn="r">
                <a:lnSpc>
                  <a:spcPct val="130000"/>
                </a:lnSpc>
                <a:defRPr/>
              </a:pPr>
              <a:r>
                <a:rPr lang="zh-CN" altLang="en-US" sz="1700" kern="0" dirty="0">
                  <a:latin typeface="微软雅黑" panose="020B0503020204020204" pitchFamily="34" charset="-122"/>
                  <a:ea typeface="微软雅黑" panose="020B0503020204020204" pitchFamily="34" charset="-122"/>
                </a:rPr>
                <a:t>学缘结构</a:t>
              </a:r>
              <a:endParaRPr lang="en-US" altLang="zh-CN" sz="1700" kern="0" dirty="0">
                <a:latin typeface="微软雅黑" panose="020B0503020204020204" pitchFamily="34" charset="-122"/>
                <a:ea typeface="微软雅黑" panose="020B0503020204020204" pitchFamily="34" charset="-122"/>
              </a:endParaRPr>
            </a:p>
            <a:p>
              <a:pPr algn="r">
                <a:lnSpc>
                  <a:spcPct val="130000"/>
                </a:lnSpc>
                <a:defRPr/>
              </a:pPr>
              <a:r>
                <a:rPr lang="zh-CN" altLang="en-US" sz="1700" kern="0" dirty="0">
                  <a:latin typeface="微软雅黑" panose="020B0503020204020204" pitchFamily="34" charset="-122"/>
                  <a:ea typeface="微软雅黑" panose="020B0503020204020204" pitchFamily="34" charset="-122"/>
                </a:rPr>
                <a:t>兼职结构</a:t>
              </a:r>
              <a:endParaRPr lang="en-US" altLang="zh-CN" sz="1700" kern="0" dirty="0">
                <a:latin typeface="微软雅黑" panose="020B0503020204020204" pitchFamily="34" charset="-122"/>
                <a:ea typeface="微软雅黑" panose="020B0503020204020204" pitchFamily="34" charset="-122"/>
              </a:endParaRPr>
            </a:p>
            <a:p>
              <a:pPr algn="r">
                <a:lnSpc>
                  <a:spcPct val="130000"/>
                </a:lnSpc>
                <a:defRPr/>
              </a:pPr>
              <a:r>
                <a:rPr lang="zh-CN" altLang="en-US" sz="1700" kern="0" dirty="0">
                  <a:latin typeface="微软雅黑" panose="020B0503020204020204" pitchFamily="34" charset="-122"/>
                  <a:ea typeface="微软雅黑" panose="020B0503020204020204" pitchFamily="34" charset="-122"/>
                </a:rPr>
                <a:t>双师结构</a:t>
              </a:r>
            </a:p>
          </p:txBody>
        </p:sp>
        <p:grpSp>
          <p:nvGrpSpPr>
            <p:cNvPr id="34" name="组合 33"/>
            <p:cNvGrpSpPr/>
            <p:nvPr/>
          </p:nvGrpSpPr>
          <p:grpSpPr>
            <a:xfrm flipH="1">
              <a:off x="7002293" y="4768450"/>
              <a:ext cx="533867" cy="907200"/>
              <a:chOff x="1544693" y="4210575"/>
              <a:chExt cx="270346" cy="1080000"/>
            </a:xfrm>
          </p:grpSpPr>
          <p:cxnSp>
            <p:nvCxnSpPr>
              <p:cNvPr id="43" name="直接连接符 42"/>
              <p:cNvCxnSpPr/>
              <p:nvPr/>
            </p:nvCxnSpPr>
            <p:spPr bwMode="auto">
              <a:xfrm>
                <a:off x="1547664" y="4768918"/>
                <a:ext cx="267375" cy="1"/>
              </a:xfrm>
              <a:prstGeom prst="line">
                <a:avLst/>
              </a:prstGeom>
              <a:ln w="19050">
                <a:solidFill>
                  <a:srgbClr val="92D050"/>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44" name="直接连接符 43"/>
              <p:cNvCxnSpPr/>
              <p:nvPr/>
            </p:nvCxnSpPr>
            <p:spPr bwMode="auto">
              <a:xfrm rot="5400000">
                <a:off x="1004694" y="4750574"/>
                <a:ext cx="1080000" cy="1"/>
              </a:xfrm>
              <a:prstGeom prst="line">
                <a:avLst/>
              </a:prstGeom>
              <a:ln w="19050">
                <a:solidFill>
                  <a:srgbClr val="92D050"/>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grpSp>
        <p:sp>
          <p:nvSpPr>
            <p:cNvPr id="35" name="MH_Text_2"/>
            <p:cNvSpPr txBox="1"/>
            <p:nvPr>
              <p:custDataLst>
                <p:tags r:id="rId19"/>
              </p:custDataLst>
            </p:nvPr>
          </p:nvSpPr>
          <p:spPr>
            <a:xfrm>
              <a:off x="7536161" y="4542840"/>
              <a:ext cx="1650345" cy="1358186"/>
            </a:xfrm>
            <a:prstGeom prst="rect">
              <a:avLst/>
            </a:prstGeom>
            <a:noFill/>
          </p:spPr>
          <p:txBody>
            <a:bodyPr lIns="117226" tIns="58613" rIns="117226" bIns="58613"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defRPr/>
              </a:pPr>
              <a:r>
                <a:rPr lang="zh-CN" altLang="en-US" sz="1700" kern="0" dirty="0">
                  <a:latin typeface="微软雅黑" panose="020B0503020204020204" pitchFamily="34" charset="-122"/>
                  <a:ea typeface="微软雅黑" panose="020B0503020204020204" pitchFamily="34" charset="-122"/>
                </a:rPr>
                <a:t>实用性</a:t>
              </a:r>
              <a:endParaRPr lang="en-US" altLang="zh-CN" sz="1700" kern="0" dirty="0">
                <a:latin typeface="微软雅黑" panose="020B0503020204020204" pitchFamily="34" charset="-122"/>
                <a:ea typeface="微软雅黑" panose="020B0503020204020204" pitchFamily="34" charset="-122"/>
              </a:endParaRPr>
            </a:p>
            <a:p>
              <a:pPr>
                <a:lnSpc>
                  <a:spcPct val="130000"/>
                </a:lnSpc>
                <a:defRPr/>
              </a:pPr>
              <a:r>
                <a:rPr lang="zh-CN" altLang="en-US" sz="1700" kern="0" dirty="0">
                  <a:latin typeface="微软雅黑" panose="020B0503020204020204" pitchFamily="34" charset="-122"/>
                  <a:ea typeface="微软雅黑" panose="020B0503020204020204" pitchFamily="34" charset="-122"/>
                </a:rPr>
                <a:t>个性化</a:t>
              </a:r>
              <a:endParaRPr lang="en-US" altLang="zh-CN" sz="1700" kern="0" dirty="0">
                <a:latin typeface="微软雅黑" panose="020B0503020204020204" pitchFamily="34" charset="-122"/>
                <a:ea typeface="微软雅黑" panose="020B0503020204020204" pitchFamily="34" charset="-122"/>
              </a:endParaRPr>
            </a:p>
            <a:p>
              <a:pPr>
                <a:lnSpc>
                  <a:spcPct val="130000"/>
                </a:lnSpc>
                <a:defRPr/>
              </a:pPr>
              <a:r>
                <a:rPr lang="zh-CN" altLang="en-US" sz="1700" kern="0" dirty="0">
                  <a:latin typeface="微软雅黑" panose="020B0503020204020204" pitchFamily="34" charset="-122"/>
                  <a:ea typeface="微软雅黑" panose="020B0503020204020204" pitchFamily="34" charset="-122"/>
                </a:rPr>
                <a:t>可持续</a:t>
              </a:r>
            </a:p>
          </p:txBody>
        </p:sp>
        <p:grpSp>
          <p:nvGrpSpPr>
            <p:cNvPr id="36" name="组合 35"/>
            <p:cNvGrpSpPr/>
            <p:nvPr/>
          </p:nvGrpSpPr>
          <p:grpSpPr>
            <a:xfrm flipH="1">
              <a:off x="8434288" y="3429000"/>
              <a:ext cx="288000" cy="648000"/>
              <a:chOff x="1544693" y="4210575"/>
              <a:chExt cx="270346" cy="1080000"/>
            </a:xfrm>
          </p:grpSpPr>
          <p:cxnSp>
            <p:nvCxnSpPr>
              <p:cNvPr id="41" name="直接连接符 40"/>
              <p:cNvCxnSpPr/>
              <p:nvPr/>
            </p:nvCxnSpPr>
            <p:spPr bwMode="auto">
              <a:xfrm>
                <a:off x="1547664" y="4768918"/>
                <a:ext cx="267375" cy="1"/>
              </a:xfrm>
              <a:prstGeom prst="line">
                <a:avLst/>
              </a:prstGeom>
              <a:ln w="19050">
                <a:solidFill>
                  <a:srgbClr val="92D050"/>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42" name="直接连接符 41"/>
              <p:cNvCxnSpPr/>
              <p:nvPr/>
            </p:nvCxnSpPr>
            <p:spPr bwMode="auto">
              <a:xfrm rot="5400000">
                <a:off x="1004694" y="4750574"/>
                <a:ext cx="1080000" cy="1"/>
              </a:xfrm>
              <a:prstGeom prst="line">
                <a:avLst/>
              </a:prstGeom>
              <a:ln w="19050">
                <a:solidFill>
                  <a:srgbClr val="92D050"/>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grpSp>
        <p:grpSp>
          <p:nvGrpSpPr>
            <p:cNvPr id="37" name="组合 36"/>
            <p:cNvGrpSpPr/>
            <p:nvPr/>
          </p:nvGrpSpPr>
          <p:grpSpPr>
            <a:xfrm flipH="1">
              <a:off x="7257724" y="1984006"/>
              <a:ext cx="432000" cy="648000"/>
              <a:chOff x="1544693" y="4210575"/>
              <a:chExt cx="270346" cy="1080000"/>
            </a:xfrm>
          </p:grpSpPr>
          <p:cxnSp>
            <p:nvCxnSpPr>
              <p:cNvPr id="39" name="直接连接符 38"/>
              <p:cNvCxnSpPr/>
              <p:nvPr/>
            </p:nvCxnSpPr>
            <p:spPr bwMode="auto">
              <a:xfrm>
                <a:off x="1547664" y="4768918"/>
                <a:ext cx="267375" cy="1"/>
              </a:xfrm>
              <a:prstGeom prst="line">
                <a:avLst/>
              </a:prstGeom>
              <a:ln w="19050">
                <a:solidFill>
                  <a:srgbClr val="92D050"/>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40" name="直接连接符 39"/>
              <p:cNvCxnSpPr/>
              <p:nvPr/>
            </p:nvCxnSpPr>
            <p:spPr bwMode="auto">
              <a:xfrm rot="5400000">
                <a:off x="1004694" y="4750574"/>
                <a:ext cx="1080000" cy="1"/>
              </a:xfrm>
              <a:prstGeom prst="line">
                <a:avLst/>
              </a:prstGeom>
              <a:ln w="19050">
                <a:solidFill>
                  <a:srgbClr val="92D050"/>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grpSp>
        <p:sp>
          <p:nvSpPr>
            <p:cNvPr id="38" name="MH_Text_2"/>
            <p:cNvSpPr txBox="1"/>
            <p:nvPr>
              <p:custDataLst>
                <p:tags r:id="rId20"/>
              </p:custDataLst>
            </p:nvPr>
          </p:nvSpPr>
          <p:spPr>
            <a:xfrm>
              <a:off x="7749629" y="1778580"/>
              <a:ext cx="4299032" cy="1151227"/>
            </a:xfrm>
            <a:prstGeom prst="rect">
              <a:avLst/>
            </a:prstGeom>
            <a:noFill/>
          </p:spPr>
          <p:txBody>
            <a:bodyPr lIns="117226" tIns="58613" rIns="117226" bIns="58613"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defRPr/>
              </a:pPr>
              <a:r>
                <a:rPr lang="zh-CN" altLang="en-US" sz="1700" kern="0" dirty="0">
                  <a:latin typeface="微软雅黑" panose="020B0503020204020204" pitchFamily="34" charset="-122"/>
                  <a:ea typeface="微软雅黑" panose="020B0503020204020204" pitchFamily="34" charset="-122"/>
                </a:rPr>
                <a:t>教师：准确定位、确定发展路线</a:t>
              </a:r>
              <a:endParaRPr lang="en-US" altLang="zh-CN" sz="1700" kern="0" dirty="0">
                <a:latin typeface="微软雅黑" panose="020B0503020204020204" pitchFamily="34" charset="-122"/>
                <a:ea typeface="微软雅黑" panose="020B0503020204020204" pitchFamily="34" charset="-122"/>
              </a:endParaRPr>
            </a:p>
            <a:p>
              <a:pPr>
                <a:lnSpc>
                  <a:spcPct val="130000"/>
                </a:lnSpc>
                <a:defRPr/>
              </a:pPr>
              <a:r>
                <a:rPr lang="zh-CN" altLang="en-US" sz="1700" kern="0" dirty="0">
                  <a:latin typeface="微软雅黑" panose="020B0503020204020204" pitchFamily="34" charset="-122"/>
                  <a:ea typeface="微软雅黑" panose="020B0503020204020204" pitchFamily="34" charset="-122"/>
                </a:rPr>
                <a:t>学校：多样师资培训、分类设计发展通道</a:t>
              </a:r>
            </a:p>
          </p:txBody>
        </p:sp>
      </p:grpSp>
      <p:sp>
        <p:nvSpPr>
          <p:cNvPr id="49" name="MH_Text_2"/>
          <p:cNvSpPr txBox="1"/>
          <p:nvPr>
            <p:custDataLst>
              <p:tags r:id="rId2"/>
            </p:custDataLst>
          </p:nvPr>
        </p:nvSpPr>
        <p:spPr>
          <a:xfrm>
            <a:off x="8688289" y="3181457"/>
            <a:ext cx="3615295" cy="1151227"/>
          </a:xfrm>
          <a:prstGeom prst="rect">
            <a:avLst/>
          </a:prstGeom>
          <a:noFill/>
        </p:spPr>
        <p:txBody>
          <a:bodyPr lIns="117226" tIns="58613" rIns="117226" bIns="58613"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defRPr/>
            </a:pPr>
            <a:r>
              <a:rPr lang="zh-CN" altLang="en-US" sz="1700" kern="0" dirty="0">
                <a:latin typeface="微软雅黑" panose="020B0503020204020204" pitchFamily="34" charset="-122"/>
                <a:ea typeface="微软雅黑" panose="020B0503020204020204" pitchFamily="34" charset="-122"/>
              </a:rPr>
              <a:t>物质薪酬：工资、福利待遇</a:t>
            </a:r>
            <a:endParaRPr lang="en-US" altLang="zh-CN" sz="1700" kern="0" dirty="0">
              <a:latin typeface="微软雅黑" panose="020B0503020204020204" pitchFamily="34" charset="-122"/>
              <a:ea typeface="微软雅黑" panose="020B0503020204020204" pitchFamily="34" charset="-122"/>
            </a:endParaRPr>
          </a:p>
          <a:p>
            <a:pPr>
              <a:lnSpc>
                <a:spcPct val="130000"/>
              </a:lnSpc>
              <a:defRPr/>
            </a:pPr>
            <a:r>
              <a:rPr lang="zh-CN" altLang="en-US" sz="1700" kern="0" dirty="0">
                <a:latin typeface="微软雅黑" panose="020B0503020204020204" pitchFamily="34" charset="-122"/>
                <a:ea typeface="微软雅黑" panose="020B0503020204020204" pitchFamily="34" charset="-122"/>
              </a:rPr>
              <a:t>非物质薪酬：培训、晋升、环境等</a:t>
            </a:r>
          </a:p>
        </p:txBody>
      </p:sp>
      <p:sp>
        <p:nvSpPr>
          <p:cNvPr id="50" name="MH_Text_2"/>
          <p:cNvSpPr txBox="1"/>
          <p:nvPr>
            <p:custDataLst>
              <p:tags r:id="rId3"/>
            </p:custDataLst>
          </p:nvPr>
        </p:nvSpPr>
        <p:spPr>
          <a:xfrm>
            <a:off x="14289" y="5208777"/>
            <a:ext cx="2045305" cy="985330"/>
          </a:xfrm>
          <a:prstGeom prst="rect">
            <a:avLst/>
          </a:prstGeom>
          <a:noFill/>
        </p:spPr>
        <p:txBody>
          <a:bodyPr lIns="117226" tIns="58613" rIns="117226" bIns="58613"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30000"/>
              </a:lnSpc>
              <a:defRPr/>
            </a:pPr>
            <a:r>
              <a:rPr lang="zh-CN" altLang="en-US" sz="1700" kern="0" dirty="0">
                <a:latin typeface="微软雅黑" panose="020B0503020204020204" pitchFamily="34" charset="-122"/>
                <a:ea typeface="微软雅黑" panose="020B0503020204020204" pitchFamily="34" charset="-122"/>
              </a:rPr>
              <a:t>科学规划教师资源</a:t>
            </a:r>
            <a:endParaRPr lang="en-US" altLang="zh-CN" sz="1700" kern="0" dirty="0">
              <a:latin typeface="微软雅黑" panose="020B0503020204020204" pitchFamily="34" charset="-122"/>
              <a:ea typeface="微软雅黑" panose="020B0503020204020204" pitchFamily="34" charset="-122"/>
            </a:endParaRPr>
          </a:p>
          <a:p>
            <a:pPr algn="r">
              <a:lnSpc>
                <a:spcPct val="130000"/>
              </a:lnSpc>
              <a:defRPr/>
            </a:pPr>
            <a:r>
              <a:rPr lang="zh-CN" altLang="en-US" sz="1700" kern="0" dirty="0">
                <a:latin typeface="微软雅黑" panose="020B0503020204020204" pitchFamily="34" charset="-122"/>
                <a:ea typeface="微软雅黑" panose="020B0503020204020204" pitchFamily="34" charset="-122"/>
              </a:rPr>
              <a:t>严格甄选匹配师资</a:t>
            </a:r>
          </a:p>
        </p:txBody>
      </p:sp>
      <p:sp>
        <p:nvSpPr>
          <p:cNvPr id="2" name="矩形 1"/>
          <p:cNvSpPr/>
          <p:nvPr/>
        </p:nvSpPr>
        <p:spPr>
          <a:xfrm>
            <a:off x="228925" y="1396032"/>
            <a:ext cx="2539478" cy="369332"/>
          </a:xfrm>
          <a:prstGeom prst="rect">
            <a:avLst/>
          </a:prstGeom>
        </p:spPr>
        <p:txBody>
          <a:bodyPr wrap="none">
            <a:spAutoFit/>
          </a:bodyPr>
          <a:lstStyle/>
          <a:p>
            <a:r>
              <a:rPr lang="en-US" altLang="zh-CN" b="1" dirty="0" smtClean="0">
                <a:solidFill>
                  <a:srgbClr val="C00000"/>
                </a:solidFill>
                <a:latin typeface="微软雅黑" pitchFamily="34" charset="-122"/>
                <a:ea typeface="微软雅黑" pitchFamily="34" charset="-122"/>
              </a:rPr>
              <a:t>1. </a:t>
            </a:r>
            <a:r>
              <a:rPr lang="zh-CN" altLang="en-US" b="1" dirty="0" smtClean="0">
                <a:solidFill>
                  <a:srgbClr val="C00000"/>
                </a:solidFill>
                <a:latin typeface="微软雅黑" pitchFamily="34" charset="-122"/>
                <a:ea typeface="微软雅黑" pitchFamily="34" charset="-122"/>
              </a:rPr>
              <a:t>专业</a:t>
            </a:r>
            <a:r>
              <a:rPr lang="zh-CN" altLang="en-US" b="1" dirty="0">
                <a:solidFill>
                  <a:srgbClr val="C00000"/>
                </a:solidFill>
                <a:latin typeface="微软雅黑" pitchFamily="34" charset="-122"/>
                <a:ea typeface="微软雅黑" pitchFamily="34" charset="-122"/>
              </a:rPr>
              <a:t>咨询、指导服务</a:t>
            </a:r>
            <a:endParaRPr lang="zh-CN" altLang="en-US" dirty="0">
              <a:solidFill>
                <a:srgbClr val="C00000"/>
              </a:solidFill>
            </a:endParaRPr>
          </a:p>
        </p:txBody>
      </p:sp>
      <p:sp>
        <p:nvSpPr>
          <p:cNvPr id="51"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26</a:t>
            </a:r>
            <a:endParaRPr lang="zh-CN" altLang="en-US" sz="1600" b="1" dirty="0">
              <a:solidFill>
                <a:prstClr val="white"/>
              </a:solidFill>
            </a:endParaRPr>
          </a:p>
        </p:txBody>
      </p:sp>
    </p:spTree>
    <p:extLst>
      <p:ext uri="{BB962C8B-B14F-4D97-AF65-F5344CB8AC3E}">
        <p14:creationId xmlns:p14="http://schemas.microsoft.com/office/powerpoint/2010/main" val="2870058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7854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01663" y="729282"/>
            <a:ext cx="3046362" cy="369332"/>
          </a:xfrm>
          <a:prstGeom prst="rect">
            <a:avLst/>
          </a:prstGeom>
        </p:spPr>
        <p:txBody>
          <a:bodyPr wrap="square">
            <a:spAutoFit/>
          </a:bodyPr>
          <a:lstStyle/>
          <a:p>
            <a:r>
              <a:rPr lang="en-US" altLang="zh-CN" b="1" dirty="0" smtClean="0">
                <a:solidFill>
                  <a:srgbClr val="C00000"/>
                </a:solidFill>
                <a:latin typeface="微软雅黑" pitchFamily="34" charset="-122"/>
                <a:ea typeface="微软雅黑" pitchFamily="34" charset="-122"/>
              </a:rPr>
              <a:t>2. </a:t>
            </a:r>
            <a:r>
              <a:rPr lang="zh-CN" altLang="en-US" b="1" dirty="0" smtClean="0">
                <a:solidFill>
                  <a:srgbClr val="C00000"/>
                </a:solidFill>
                <a:latin typeface="微软雅黑" pitchFamily="34" charset="-122"/>
                <a:ea typeface="微软雅黑" pitchFamily="34" charset="-122"/>
              </a:rPr>
              <a:t>师资培训提升服务</a:t>
            </a:r>
            <a:endParaRPr lang="zh-CN" altLang="en-US" dirty="0">
              <a:solidFill>
                <a:srgbClr val="C00000"/>
              </a:solidFill>
            </a:endParaRPr>
          </a:p>
        </p:txBody>
      </p:sp>
      <p:graphicFrame>
        <p:nvGraphicFramePr>
          <p:cNvPr id="10" name="表格 9"/>
          <p:cNvGraphicFramePr>
            <a:graphicFrameLocks noGrp="1"/>
          </p:cNvGraphicFramePr>
          <p:nvPr>
            <p:extLst>
              <p:ext uri="{D42A27DB-BD31-4B8C-83A1-F6EECF244321}">
                <p14:modId xmlns:p14="http://schemas.microsoft.com/office/powerpoint/2010/main" val="1283184409"/>
              </p:ext>
            </p:extLst>
          </p:nvPr>
        </p:nvGraphicFramePr>
        <p:xfrm>
          <a:off x="1103446" y="1333500"/>
          <a:ext cx="9985110" cy="347123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1186348"/>
                <a:gridCol w="1501951"/>
                <a:gridCol w="1591035"/>
                <a:gridCol w="1256965"/>
                <a:gridCol w="1595923"/>
                <a:gridCol w="1508739"/>
                <a:gridCol w="1344149"/>
              </a:tblGrid>
              <a:tr h="898726">
                <a:tc gridSpan="7">
                  <a:txBody>
                    <a:bodyPr/>
                    <a:lstStyle/>
                    <a:p>
                      <a:pPr algn="ctr"/>
                      <a:r>
                        <a:rPr lang="zh-CN" altLang="en-US" sz="2000" dirty="0" smtClean="0">
                          <a:latin typeface="微软雅黑" pitchFamily="34" charset="-122"/>
                          <a:ea typeface="微软雅黑" pitchFamily="34" charset="-122"/>
                        </a:rPr>
                        <a:t>国泰安师资培训体系</a:t>
                      </a:r>
                      <a:endParaRPr lang="zh-CN" altLang="en-US" sz="2000" dirty="0">
                        <a:latin typeface="微软雅黑" pitchFamily="34" charset="-122"/>
                        <a:ea typeface="微软雅黑" pitchFamily="34" charset="-122"/>
                      </a:endParaRPr>
                    </a:p>
                  </a:txBody>
                  <a:tcPr marL="121920" marR="121920" marT="54864" marB="54864"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dirty="0"/>
                    </a:p>
                  </a:txBody>
                  <a:tcPr/>
                </a:tc>
              </a:tr>
              <a:tr h="445008">
                <a:tc>
                  <a:txBody>
                    <a:bodyPr/>
                    <a:lstStyle/>
                    <a:p>
                      <a:pPr algn="ctr"/>
                      <a:r>
                        <a:rPr lang="zh-CN" altLang="en-US" sz="1600" b="1" dirty="0" smtClean="0">
                          <a:latin typeface="微软雅黑" pitchFamily="34" charset="-122"/>
                          <a:ea typeface="微软雅黑" pitchFamily="34" charset="-122"/>
                        </a:rPr>
                        <a:t>培训组织</a:t>
                      </a:r>
                      <a:endParaRPr lang="zh-CN" altLang="en-US" sz="1600" b="1" dirty="0">
                        <a:latin typeface="微软雅黑" pitchFamily="34" charset="-122"/>
                        <a:ea typeface="微软雅黑" pitchFamily="34" charset="-122"/>
                      </a:endParaRPr>
                    </a:p>
                  </a:txBody>
                  <a:tcPr marL="121920" marR="121920" marT="54864" marB="54864" anchor="ctr">
                    <a:solidFill>
                      <a:schemeClr val="accent4">
                        <a:lumMod val="60000"/>
                        <a:lumOff val="40000"/>
                      </a:schemeClr>
                    </a:solidFill>
                  </a:tcPr>
                </a:tc>
                <a:tc gridSpan="6">
                  <a:txBody>
                    <a:bodyPr/>
                    <a:lstStyle/>
                    <a:p>
                      <a:pPr algn="ctr"/>
                      <a:r>
                        <a:rPr lang="zh-CN" altLang="en-US" sz="1600" dirty="0" smtClean="0">
                          <a:latin typeface="微软雅黑" pitchFamily="34" charset="-122"/>
                          <a:ea typeface="微软雅黑" pitchFamily="34" charset="-122"/>
                        </a:rPr>
                        <a:t>需求调研</a:t>
                      </a: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课程体系</a:t>
                      </a: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培训模式</a:t>
                      </a: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培训讲师</a:t>
                      </a: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培训评价</a:t>
                      </a:r>
                      <a:endParaRPr lang="zh-CN" altLang="en-US" sz="1600" dirty="0">
                        <a:latin typeface="微软雅黑" pitchFamily="34" charset="-122"/>
                        <a:ea typeface="微软雅黑" pitchFamily="34" charset="-122"/>
                      </a:endParaRPr>
                    </a:p>
                  </a:txBody>
                  <a:tcPr marL="121920" marR="121920" marT="54864" marB="54864"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r>
              <a:tr h="768096">
                <a:tc rowSpan="2">
                  <a:txBody>
                    <a:bodyPr/>
                    <a:lstStyle/>
                    <a:p>
                      <a:pPr algn="ctr"/>
                      <a:r>
                        <a:rPr lang="zh-CN" altLang="en-US" sz="1600" b="1" dirty="0" smtClean="0">
                          <a:latin typeface="微软雅黑" pitchFamily="34" charset="-122"/>
                          <a:ea typeface="微软雅黑" pitchFamily="34" charset="-122"/>
                        </a:rPr>
                        <a:t>培训课程</a:t>
                      </a:r>
                      <a:endParaRPr lang="zh-CN" altLang="en-US" sz="1600" b="1" dirty="0">
                        <a:latin typeface="微软雅黑" pitchFamily="34" charset="-122"/>
                        <a:ea typeface="微软雅黑" pitchFamily="34" charset="-122"/>
                      </a:endParaRPr>
                    </a:p>
                  </a:txBody>
                  <a:tcPr marL="121920" marR="121920" marT="54864" marB="54864" anchor="ctr">
                    <a:solidFill>
                      <a:schemeClr val="accent4">
                        <a:lumMod val="60000"/>
                        <a:lumOff val="40000"/>
                      </a:schemeClr>
                    </a:solidFill>
                  </a:tcPr>
                </a:tc>
                <a:tc>
                  <a:txBody>
                    <a:bodyPr/>
                    <a:lstStyle/>
                    <a:p>
                      <a:pPr algn="ctr"/>
                      <a:r>
                        <a:rPr lang="zh-CN" altLang="en-US" sz="1600" dirty="0" smtClean="0">
                          <a:latin typeface="微软雅黑" pitchFamily="34" charset="-122"/>
                          <a:ea typeface="微软雅黑" pitchFamily="34" charset="-122"/>
                        </a:rPr>
                        <a:t>职教理念与体系建设规划</a:t>
                      </a:r>
                      <a:endParaRPr lang="zh-CN" altLang="en-US" sz="1600" dirty="0">
                        <a:latin typeface="微软雅黑" pitchFamily="34" charset="-122"/>
                        <a:ea typeface="微软雅黑" pitchFamily="34" charset="-122"/>
                      </a:endParaRPr>
                    </a:p>
                  </a:txBody>
                  <a:tcPr marL="121920" marR="121920" marT="54864" marB="54864" anchor="ctr"/>
                </a:tc>
                <a:tc>
                  <a:txBody>
                    <a:bodyPr/>
                    <a:lstStyle/>
                    <a:p>
                      <a:pPr algn="ctr"/>
                      <a:r>
                        <a:rPr lang="zh-CN" altLang="en-US" sz="1600" dirty="0" smtClean="0">
                          <a:latin typeface="微软雅黑" pitchFamily="34" charset="-122"/>
                          <a:ea typeface="微软雅黑" pitchFamily="34" charset="-122"/>
                        </a:rPr>
                        <a:t>现代教育技术</a:t>
                      </a:r>
                      <a:endParaRPr lang="zh-CN" altLang="en-US" sz="1600" dirty="0">
                        <a:latin typeface="微软雅黑" pitchFamily="34" charset="-122"/>
                        <a:ea typeface="微软雅黑" pitchFamily="34" charset="-122"/>
                      </a:endParaRPr>
                    </a:p>
                  </a:txBody>
                  <a:tcPr marL="121920" marR="121920" marT="54864" marB="54864" anchor="ctr"/>
                </a:tc>
                <a:tc>
                  <a:txBody>
                    <a:bodyPr/>
                    <a:lstStyle/>
                    <a:p>
                      <a:pPr algn="ctr"/>
                      <a:r>
                        <a:rPr lang="zh-CN" altLang="en-US" sz="1600" dirty="0" smtClean="0">
                          <a:latin typeface="微软雅黑" pitchFamily="34" charset="-122"/>
                          <a:ea typeface="微软雅黑" pitchFamily="34" charset="-122"/>
                        </a:rPr>
                        <a:t>教学设计与组织</a:t>
                      </a:r>
                      <a:endParaRPr lang="zh-CN" altLang="en-US" sz="1600" dirty="0">
                        <a:latin typeface="微软雅黑" pitchFamily="34" charset="-122"/>
                        <a:ea typeface="微软雅黑" pitchFamily="34" charset="-122"/>
                      </a:endParaRPr>
                    </a:p>
                  </a:txBody>
                  <a:tcPr marL="121920" marR="121920" marT="54864" marB="54864" anchor="ctr"/>
                </a:tc>
                <a:tc>
                  <a:txBody>
                    <a:bodyPr/>
                    <a:lstStyle/>
                    <a:p>
                      <a:pPr algn="ctr"/>
                      <a:r>
                        <a:rPr lang="zh-CN" altLang="en-US" sz="1600" dirty="0" smtClean="0">
                          <a:latin typeface="微软雅黑" pitchFamily="34" charset="-122"/>
                          <a:ea typeface="微软雅黑" pitchFamily="34" charset="-122"/>
                        </a:rPr>
                        <a:t>教育信息化资源建设基教学方法运用</a:t>
                      </a:r>
                      <a:endParaRPr lang="zh-CN" altLang="en-US" sz="1600" dirty="0">
                        <a:latin typeface="微软雅黑" pitchFamily="34" charset="-122"/>
                        <a:ea typeface="微软雅黑" pitchFamily="34" charset="-122"/>
                      </a:endParaRPr>
                    </a:p>
                  </a:txBody>
                  <a:tcPr marL="121920" marR="121920" marT="54864" marB="54864" anchor="ctr"/>
                </a:tc>
                <a:tc>
                  <a:txBody>
                    <a:bodyPr/>
                    <a:lstStyle/>
                    <a:p>
                      <a:pPr algn="ctr"/>
                      <a:r>
                        <a:rPr lang="zh-CN" altLang="en-US" sz="1600" dirty="0" smtClean="0">
                          <a:latin typeface="微软雅黑" pitchFamily="34" charset="-122"/>
                          <a:ea typeface="微软雅黑" pitchFamily="34" charset="-122"/>
                        </a:rPr>
                        <a:t>国家职业核心能力培训</a:t>
                      </a:r>
                      <a:endParaRPr lang="zh-CN" altLang="en-US" sz="1600" dirty="0">
                        <a:latin typeface="微软雅黑" pitchFamily="34" charset="-122"/>
                        <a:ea typeface="微软雅黑" pitchFamily="34" charset="-122"/>
                      </a:endParaRPr>
                    </a:p>
                  </a:txBody>
                  <a:tcPr marL="121920" marR="121920" marT="54864" marB="54864" anchor="ctr"/>
                </a:tc>
                <a:tc>
                  <a:txBody>
                    <a:bodyPr/>
                    <a:lstStyle/>
                    <a:p>
                      <a:pPr algn="ctr"/>
                      <a:r>
                        <a:rPr lang="zh-CN" altLang="en-US" sz="1600" dirty="0" smtClean="0">
                          <a:latin typeface="微软雅黑" pitchFamily="34" charset="-122"/>
                          <a:ea typeface="微软雅黑" pitchFamily="34" charset="-122"/>
                        </a:rPr>
                        <a:t>专业理论及技术提升</a:t>
                      </a:r>
                      <a:endParaRPr lang="zh-CN" altLang="en-US" sz="1600" dirty="0">
                        <a:latin typeface="微软雅黑" pitchFamily="34" charset="-122"/>
                        <a:ea typeface="微软雅黑" pitchFamily="34" charset="-122"/>
                      </a:endParaRPr>
                    </a:p>
                  </a:txBody>
                  <a:tcPr marL="121920" marR="121920" marT="54864" marB="54864" anchor="ctr"/>
                </a:tc>
              </a:tr>
              <a:tr h="768096">
                <a:tc vMerge="1">
                  <a:txBody>
                    <a:bodyPr/>
                    <a:lstStyle/>
                    <a:p>
                      <a:pPr algn="ctr"/>
                      <a:endParaRPr lang="zh-CN" altLang="en-US" sz="1200" b="1" dirty="0">
                        <a:latin typeface="微软雅黑" pitchFamily="34" charset="-122"/>
                        <a:ea typeface="微软雅黑" pitchFamily="34" charset="-122"/>
                      </a:endParaRPr>
                    </a:p>
                  </a:txBody>
                  <a:tcPr anchor="ctr">
                    <a:solidFill>
                      <a:schemeClr val="accent4">
                        <a:lumMod val="60000"/>
                        <a:lumOff val="40000"/>
                      </a:schemeClr>
                    </a:solidFill>
                  </a:tcPr>
                </a:tc>
                <a:tc>
                  <a:txBody>
                    <a:bodyPr/>
                    <a:lstStyle/>
                    <a:p>
                      <a:pPr algn="ctr"/>
                      <a:r>
                        <a:rPr lang="zh-CN" altLang="en-US" sz="1600" dirty="0" smtClean="0">
                          <a:latin typeface="微软雅黑" pitchFamily="34" charset="-122"/>
                          <a:ea typeface="微软雅黑" pitchFamily="34" charset="-122"/>
                        </a:rPr>
                        <a:t>职业素养提升</a:t>
                      </a:r>
                      <a:endParaRPr lang="zh-CN" altLang="en-US" sz="1600" dirty="0">
                        <a:latin typeface="微软雅黑" pitchFamily="34" charset="-122"/>
                        <a:ea typeface="微软雅黑" pitchFamily="34" charset="-122"/>
                      </a:endParaRPr>
                    </a:p>
                  </a:txBody>
                  <a:tcPr marL="121920" marR="121920" marT="54864" marB="54864" anchor="ctr"/>
                </a:tc>
                <a:tc>
                  <a:txBody>
                    <a:bodyPr/>
                    <a:lstStyle/>
                    <a:p>
                      <a:pPr algn="ctr"/>
                      <a:r>
                        <a:rPr lang="zh-CN" altLang="en-US" sz="1600" dirty="0" smtClean="0">
                          <a:latin typeface="微软雅黑" pitchFamily="34" charset="-122"/>
                          <a:ea typeface="微软雅黑" pitchFamily="34" charset="-122"/>
                        </a:rPr>
                        <a:t>教研科研提升</a:t>
                      </a:r>
                      <a:endParaRPr lang="zh-CN" altLang="en-US" sz="1600" dirty="0">
                        <a:latin typeface="微软雅黑" pitchFamily="34" charset="-122"/>
                        <a:ea typeface="微软雅黑" pitchFamily="34" charset="-122"/>
                      </a:endParaRPr>
                    </a:p>
                  </a:txBody>
                  <a:tcPr marL="121920" marR="121920" marT="54864" marB="54864" anchor="ctr"/>
                </a:tc>
                <a:tc>
                  <a:txBody>
                    <a:bodyPr/>
                    <a:lstStyle/>
                    <a:p>
                      <a:pPr algn="ctr"/>
                      <a:r>
                        <a:rPr lang="zh-CN" altLang="en-US" sz="1600" dirty="0" smtClean="0">
                          <a:latin typeface="微软雅黑" pitchFamily="34" charset="-122"/>
                          <a:ea typeface="微软雅黑" pitchFamily="34" charset="-122"/>
                        </a:rPr>
                        <a:t>人才需求调研及分析</a:t>
                      </a:r>
                      <a:endParaRPr lang="zh-CN" altLang="en-US" sz="1600" dirty="0">
                        <a:latin typeface="微软雅黑" pitchFamily="34" charset="-122"/>
                        <a:ea typeface="微软雅黑" pitchFamily="34" charset="-122"/>
                      </a:endParaRPr>
                    </a:p>
                  </a:txBody>
                  <a:tcPr marL="121920" marR="121920" marT="54864" marB="54864" anchor="ctr"/>
                </a:tc>
                <a:tc>
                  <a:txBody>
                    <a:bodyPr/>
                    <a:lstStyle/>
                    <a:p>
                      <a:pPr algn="ctr"/>
                      <a:r>
                        <a:rPr lang="zh-CN" altLang="en-US" sz="1600" dirty="0" smtClean="0">
                          <a:latin typeface="微软雅黑" pitchFamily="34" charset="-122"/>
                          <a:ea typeface="微软雅黑" pitchFamily="34" charset="-122"/>
                        </a:rPr>
                        <a:t>课程体系构建及项目式 课程资源开发</a:t>
                      </a:r>
                      <a:endParaRPr lang="zh-CN" altLang="en-US" sz="1600" dirty="0">
                        <a:latin typeface="微软雅黑" pitchFamily="34" charset="-122"/>
                        <a:ea typeface="微软雅黑" pitchFamily="34" charset="-122"/>
                      </a:endParaRPr>
                    </a:p>
                  </a:txBody>
                  <a:tcPr marL="121920" marR="121920" marT="54864" marB="54864" anchor="ctr"/>
                </a:tc>
                <a:tc>
                  <a:txBody>
                    <a:bodyPr/>
                    <a:lstStyle/>
                    <a:p>
                      <a:pPr algn="ctr"/>
                      <a:r>
                        <a:rPr lang="zh-CN" altLang="en-US" sz="1600" dirty="0" smtClean="0">
                          <a:latin typeface="微软雅黑" pitchFamily="34" charset="-122"/>
                          <a:ea typeface="微软雅黑" pitchFamily="34" charset="-122"/>
                        </a:rPr>
                        <a:t>实训教学提升</a:t>
                      </a:r>
                      <a:endParaRPr lang="zh-CN" altLang="en-US" sz="1600" dirty="0">
                        <a:latin typeface="微软雅黑" pitchFamily="34" charset="-122"/>
                        <a:ea typeface="微软雅黑" pitchFamily="34" charset="-122"/>
                      </a:endParaRPr>
                    </a:p>
                  </a:txBody>
                  <a:tcPr marL="121920" marR="121920" marT="54864" marB="54864" anchor="ctr"/>
                </a:tc>
                <a:tc>
                  <a:txBody>
                    <a:bodyPr/>
                    <a:lstStyle/>
                    <a:p>
                      <a:pPr algn="ctr"/>
                      <a:r>
                        <a:rPr lang="en-US" altLang="zh-CN" sz="1600" dirty="0" smtClean="0">
                          <a:latin typeface="微软雅黑" pitchFamily="34" charset="-122"/>
                          <a:ea typeface="微软雅黑" pitchFamily="34" charset="-122"/>
                        </a:rPr>
                        <a:t>……</a:t>
                      </a:r>
                      <a:endParaRPr lang="zh-CN" altLang="en-US" sz="1600" dirty="0">
                        <a:latin typeface="微软雅黑" pitchFamily="34" charset="-122"/>
                        <a:ea typeface="微软雅黑" pitchFamily="34" charset="-122"/>
                      </a:endParaRPr>
                    </a:p>
                  </a:txBody>
                  <a:tcPr marL="121920" marR="121920" marT="54864" marB="54864" anchor="ctr"/>
                </a:tc>
              </a:tr>
              <a:tr h="445008">
                <a:tc>
                  <a:txBody>
                    <a:bodyPr/>
                    <a:lstStyle/>
                    <a:p>
                      <a:pPr algn="ctr"/>
                      <a:r>
                        <a:rPr lang="zh-CN" altLang="en-US" sz="1600" b="1" dirty="0" smtClean="0">
                          <a:latin typeface="微软雅黑" pitchFamily="34" charset="-122"/>
                          <a:ea typeface="微软雅黑" pitchFamily="34" charset="-122"/>
                        </a:rPr>
                        <a:t>培训产品</a:t>
                      </a:r>
                      <a:endParaRPr lang="zh-CN" altLang="en-US" sz="1600" b="1" dirty="0">
                        <a:latin typeface="微软雅黑" pitchFamily="34" charset="-122"/>
                        <a:ea typeface="微软雅黑" pitchFamily="34" charset="-122"/>
                      </a:endParaRPr>
                    </a:p>
                  </a:txBody>
                  <a:tcPr marL="121920" marR="121920" marT="54864" marB="54864" anchor="ctr">
                    <a:solidFill>
                      <a:schemeClr val="accent4">
                        <a:lumMod val="60000"/>
                        <a:lumOff val="40000"/>
                      </a:schemeClr>
                    </a:solidFill>
                  </a:tcPr>
                </a:tc>
                <a:tc gridSpan="6">
                  <a:txBody>
                    <a:bodyPr/>
                    <a:lstStyle/>
                    <a:p>
                      <a:pPr algn="ctr"/>
                      <a:r>
                        <a:rPr lang="zh-CN" altLang="en-US" sz="1600" dirty="0" smtClean="0">
                          <a:latin typeface="微软雅黑" pitchFamily="34" charset="-122"/>
                          <a:ea typeface="微软雅黑" pitchFamily="34" charset="-122"/>
                        </a:rPr>
                        <a:t>师资提升培训、企业考察及挂职、师资认证培训、教研科研提升、师资学历提升</a:t>
                      </a:r>
                      <a:r>
                        <a:rPr lang="en-US" altLang="zh-CN" sz="1600" dirty="0" smtClean="0">
                          <a:latin typeface="微软雅黑" pitchFamily="34" charset="-122"/>
                          <a:ea typeface="微软雅黑" pitchFamily="34" charset="-122"/>
                        </a:rPr>
                        <a:t>……</a:t>
                      </a:r>
                      <a:endParaRPr lang="zh-CN" altLang="en-US" sz="1600" dirty="0">
                        <a:latin typeface="微软雅黑" pitchFamily="34" charset="-122"/>
                        <a:ea typeface="微软雅黑" pitchFamily="34" charset="-122"/>
                      </a:endParaRPr>
                    </a:p>
                  </a:txBody>
                  <a:tcPr marL="121920" marR="121920" marT="54864" marB="54864" anchor="ctr"/>
                </a:tc>
                <a:tc hMerge="1">
                  <a:txBody>
                    <a:bodyPr/>
                    <a:lstStyle/>
                    <a:p>
                      <a:endParaRPr lang="zh-CN" altLang="en-US" sz="1400" dirty="0">
                        <a:latin typeface="微软雅黑" pitchFamily="34" charset="-122"/>
                        <a:ea typeface="微软雅黑" pitchFamily="34" charset="-122"/>
                      </a:endParaRPr>
                    </a:p>
                  </a:txBody>
                  <a:tcPr/>
                </a:tc>
                <a:tc hMerge="1">
                  <a:txBody>
                    <a:bodyPr/>
                    <a:lstStyle/>
                    <a:p>
                      <a:endParaRPr lang="zh-CN" altLang="en-US" sz="1400" dirty="0">
                        <a:latin typeface="微软雅黑" pitchFamily="34" charset="-122"/>
                        <a:ea typeface="微软雅黑" pitchFamily="34" charset="-122"/>
                      </a:endParaRPr>
                    </a:p>
                  </a:txBody>
                  <a:tcPr/>
                </a:tc>
                <a:tc hMerge="1">
                  <a:txBody>
                    <a:bodyPr/>
                    <a:lstStyle/>
                    <a:p>
                      <a:endParaRPr lang="zh-CN" altLang="en-US" sz="1400" dirty="0">
                        <a:latin typeface="微软雅黑" pitchFamily="34" charset="-122"/>
                        <a:ea typeface="微软雅黑" pitchFamily="34" charset="-122"/>
                      </a:endParaRPr>
                    </a:p>
                  </a:txBody>
                  <a:tcPr/>
                </a:tc>
                <a:tc hMerge="1">
                  <a:txBody>
                    <a:bodyPr/>
                    <a:lstStyle/>
                    <a:p>
                      <a:endParaRPr lang="zh-CN" altLang="en-US" sz="1400" dirty="0">
                        <a:latin typeface="微软雅黑" pitchFamily="34" charset="-122"/>
                        <a:ea typeface="微软雅黑" pitchFamily="34" charset="-122"/>
                      </a:endParaRPr>
                    </a:p>
                  </a:txBody>
                  <a:tcPr/>
                </a:tc>
                <a:tc hMerge="1">
                  <a:txBody>
                    <a:bodyPr/>
                    <a:lstStyle/>
                    <a:p>
                      <a:endParaRPr lang="zh-CN" altLang="en-US" sz="1400" dirty="0">
                        <a:latin typeface="微软雅黑" pitchFamily="34" charset="-122"/>
                        <a:ea typeface="微软雅黑" pitchFamily="34" charset="-122"/>
                      </a:endParaRPr>
                    </a:p>
                  </a:txBody>
                  <a:tcPr/>
                </a:tc>
              </a:tr>
            </a:tbl>
          </a:graphicData>
        </a:graphic>
      </p:graphicFrame>
      <p:sp>
        <p:nvSpPr>
          <p:cNvPr id="11" name="矩形 10"/>
          <p:cNvSpPr/>
          <p:nvPr/>
        </p:nvSpPr>
        <p:spPr>
          <a:xfrm>
            <a:off x="1391476" y="4803398"/>
            <a:ext cx="9601067" cy="1364866"/>
          </a:xfrm>
          <a:prstGeom prst="rect">
            <a:avLst/>
          </a:prstGeom>
        </p:spPr>
        <p:txBody>
          <a:bodyPr wrap="square" lIns="117226" tIns="58613" rIns="117226" bIns="58613">
            <a:spAutoFit/>
          </a:bodyPr>
          <a:lstStyle/>
          <a:p>
            <a:pPr marL="366332" indent="-366332">
              <a:lnSpc>
                <a:spcPct val="150000"/>
              </a:lnSpc>
              <a:buClr>
                <a:srgbClr val="99CC00"/>
              </a:buClr>
              <a:buFont typeface="Wingdings" pitchFamily="2" charset="2"/>
              <a:buChar char="u"/>
            </a:pPr>
            <a:r>
              <a:rPr lang="zh-CN" altLang="zh-CN" b="1" dirty="0">
                <a:latin typeface="微软雅黑" pitchFamily="34" charset="-122"/>
                <a:ea typeface="微软雅黑" pitchFamily="34" charset="-122"/>
              </a:rPr>
              <a:t>打通各种渠道：</a:t>
            </a:r>
            <a:r>
              <a:rPr lang="zh-CN" altLang="zh-CN" dirty="0">
                <a:latin typeface="微软雅黑" pitchFamily="34" charset="-122"/>
                <a:ea typeface="微软雅黑" pitchFamily="34" charset="-122"/>
              </a:rPr>
              <a:t>境内境外、校</a:t>
            </a:r>
            <a:r>
              <a:rPr lang="en-US" altLang="zh-CN" dirty="0">
                <a:latin typeface="微软雅黑" pitchFamily="34" charset="-122"/>
                <a:ea typeface="微软雅黑" pitchFamily="34" charset="-122"/>
              </a:rPr>
              <a:t>/</a:t>
            </a:r>
            <a:r>
              <a:rPr lang="zh-CN" altLang="zh-CN" dirty="0">
                <a:latin typeface="微软雅黑" pitchFamily="34" charset="-122"/>
                <a:ea typeface="微软雅黑" pitchFamily="34" charset="-122"/>
              </a:rPr>
              <a:t>企衔接、户内户外</a:t>
            </a:r>
            <a:endParaRPr lang="en-US" altLang="zh-CN" dirty="0">
              <a:latin typeface="微软雅黑" pitchFamily="34" charset="-122"/>
              <a:ea typeface="微软雅黑" pitchFamily="34" charset="-122"/>
            </a:endParaRPr>
          </a:p>
          <a:p>
            <a:pPr marL="366332" indent="-366332">
              <a:lnSpc>
                <a:spcPct val="150000"/>
              </a:lnSpc>
              <a:buClr>
                <a:srgbClr val="99CC00"/>
              </a:buClr>
              <a:buFont typeface="Wingdings" pitchFamily="2" charset="2"/>
              <a:buChar char="u"/>
            </a:pPr>
            <a:r>
              <a:rPr lang="zh-CN" altLang="zh-CN" b="1" dirty="0">
                <a:latin typeface="微软雅黑" pitchFamily="34" charset="-122"/>
                <a:ea typeface="微软雅黑" pitchFamily="34" charset="-122"/>
              </a:rPr>
              <a:t>提供多种形式：</a:t>
            </a:r>
            <a:r>
              <a:rPr lang="zh-CN" altLang="zh-CN" dirty="0">
                <a:latin typeface="微软雅黑" pitchFamily="34" charset="-122"/>
                <a:ea typeface="微软雅黑" pitchFamily="34" charset="-122"/>
              </a:rPr>
              <a:t>高端研修班、专业培训、专业认证、学校</a:t>
            </a:r>
            <a:r>
              <a:rPr lang="en-US" altLang="zh-CN" dirty="0">
                <a:latin typeface="微软雅黑" pitchFamily="34" charset="-122"/>
                <a:ea typeface="微软雅黑" pitchFamily="34" charset="-122"/>
              </a:rPr>
              <a:t>/</a:t>
            </a:r>
            <a:r>
              <a:rPr lang="zh-CN" altLang="zh-CN" dirty="0">
                <a:latin typeface="微软雅黑" pitchFamily="34" charset="-122"/>
                <a:ea typeface="微软雅黑" pitchFamily="34" charset="-122"/>
              </a:rPr>
              <a:t>企业参访、科研教研辅助</a:t>
            </a:r>
            <a:endParaRPr lang="en-US" altLang="zh-CN" dirty="0">
              <a:latin typeface="微软雅黑" pitchFamily="34" charset="-122"/>
              <a:ea typeface="微软雅黑" pitchFamily="34" charset="-122"/>
            </a:endParaRPr>
          </a:p>
          <a:p>
            <a:pPr marL="366332" indent="-366332">
              <a:lnSpc>
                <a:spcPct val="150000"/>
              </a:lnSpc>
              <a:buClr>
                <a:srgbClr val="99CC00"/>
              </a:buClr>
              <a:buFont typeface="Wingdings" pitchFamily="2" charset="2"/>
              <a:buChar char="u"/>
            </a:pPr>
            <a:r>
              <a:rPr lang="zh-CN" altLang="zh-CN" b="1" dirty="0">
                <a:latin typeface="微软雅黑" pitchFamily="34" charset="-122"/>
                <a:ea typeface="微软雅黑" pitchFamily="34" charset="-122"/>
              </a:rPr>
              <a:t>提升培养效果：</a:t>
            </a:r>
            <a:r>
              <a:rPr lang="zh-CN" altLang="zh-CN" dirty="0">
                <a:latin typeface="微软雅黑" pitchFamily="34" charset="-122"/>
                <a:ea typeface="微软雅黑" pitchFamily="34" charset="-122"/>
              </a:rPr>
              <a:t>职业素养、专业行业知识</a:t>
            </a:r>
            <a:r>
              <a:rPr lang="en-US" altLang="zh-CN" dirty="0">
                <a:latin typeface="微软雅黑" pitchFamily="34" charset="-122"/>
                <a:ea typeface="微软雅黑" pitchFamily="34" charset="-122"/>
              </a:rPr>
              <a:t>/</a:t>
            </a:r>
            <a:r>
              <a:rPr lang="zh-CN" altLang="zh-CN" dirty="0">
                <a:latin typeface="微软雅黑" pitchFamily="34" charset="-122"/>
                <a:ea typeface="微软雅黑" pitchFamily="34" charset="-122"/>
              </a:rPr>
              <a:t>技能、科研能力、团队精神</a:t>
            </a:r>
          </a:p>
        </p:txBody>
      </p:sp>
      <p:sp>
        <p:nvSpPr>
          <p:cNvPr id="12"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27</a:t>
            </a:r>
            <a:endParaRPr lang="zh-CN" altLang="en-US" sz="1600" b="1" dirty="0">
              <a:solidFill>
                <a:prstClr val="white"/>
              </a:solidFill>
            </a:endParaRPr>
          </a:p>
        </p:txBody>
      </p:sp>
    </p:spTree>
    <p:extLst>
      <p:ext uri="{BB962C8B-B14F-4D97-AF65-F5344CB8AC3E}">
        <p14:creationId xmlns:p14="http://schemas.microsoft.com/office/powerpoint/2010/main" val="40286555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13" name="矩形 12"/>
          <p:cNvSpPr/>
          <p:nvPr/>
        </p:nvSpPr>
        <p:spPr>
          <a:xfrm>
            <a:off x="7350826" y="3930746"/>
            <a:ext cx="4289916" cy="338554"/>
          </a:xfrm>
          <a:prstGeom prst="rect">
            <a:avLst/>
          </a:prstGeom>
        </p:spPr>
        <p:txBody>
          <a:bodyPr wrap="square">
            <a:spAutoFit/>
          </a:bodyPr>
          <a:lstStyle/>
          <a:p>
            <a:pPr algn="ctr"/>
            <a:r>
              <a:rPr lang="zh-CN" altLang="en-US" sz="1600" b="1" dirty="0" smtClean="0">
                <a:solidFill>
                  <a:schemeClr val="accent2"/>
                </a:solidFill>
                <a:latin typeface="微软雅黑" panose="020B0503020204020204" pitchFamily="34" charset="-122"/>
                <a:ea typeface="微软雅黑" panose="020B0503020204020204" pitchFamily="34" charset="-122"/>
              </a:rPr>
              <a:t>力</a:t>
            </a:r>
            <a:endParaRPr lang="en-US" altLang="zh-CN" sz="1600" b="1" dirty="0">
              <a:solidFill>
                <a:schemeClr val="accent2"/>
              </a:solidFill>
              <a:latin typeface="微软雅黑" panose="020B0503020204020204" pitchFamily="34" charset="-122"/>
              <a:ea typeface="微软雅黑" panose="020B0503020204020204" pitchFamily="34" charset="-122"/>
            </a:endParaRPr>
          </a:p>
        </p:txBody>
      </p:sp>
      <p:sp>
        <p:nvSpPr>
          <p:cNvPr id="83" name="矩形 82"/>
          <p:cNvSpPr/>
          <p:nvPr/>
        </p:nvSpPr>
        <p:spPr>
          <a:xfrm>
            <a:off x="666584" y="1483364"/>
            <a:ext cx="10931426" cy="2095501"/>
          </a:xfrm>
          <a:prstGeom prst="rect">
            <a:avLst/>
          </a:prstGeom>
          <a:solidFill>
            <a:schemeClr val="accent5">
              <a:lumMod val="60000"/>
              <a:lumOff val="4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4" name="矩形 83"/>
          <p:cNvSpPr/>
          <p:nvPr/>
        </p:nvSpPr>
        <p:spPr>
          <a:xfrm>
            <a:off x="691020" y="1495154"/>
            <a:ext cx="10887608" cy="1938992"/>
          </a:xfrm>
          <a:prstGeom prst="rect">
            <a:avLst/>
          </a:prstGeom>
        </p:spPr>
        <p:txBody>
          <a:bodyPr wrap="square">
            <a:spAutoFit/>
          </a:bodyPr>
          <a:lstStyle/>
          <a:p>
            <a:pPr>
              <a:lnSpc>
                <a:spcPct val="150000"/>
              </a:lnSpc>
              <a:buFont typeface="Wingdings" pitchFamily="2" charset="2"/>
              <a:buChar char="l"/>
            </a:pPr>
            <a:r>
              <a:rPr lang="en-US" altLang="zh-CN" sz="1600" dirty="0">
                <a:latin typeface="微软雅黑" pitchFamily="34" charset="-122"/>
                <a:ea typeface="微软雅黑" pitchFamily="34" charset="-122"/>
              </a:rPr>
              <a:t>2010</a:t>
            </a:r>
            <a:r>
              <a:rPr lang="zh-CN" altLang="en-US" sz="1600" dirty="0">
                <a:latin typeface="微软雅黑" pitchFamily="34" charset="-122"/>
                <a:ea typeface="微软雅黑" pitchFamily="34" charset="-122"/>
              </a:rPr>
              <a:t>年</a:t>
            </a:r>
            <a:r>
              <a:rPr lang="en-US" altLang="zh-CN" sz="1600" dirty="0">
                <a:latin typeface="微软雅黑" pitchFamily="34" charset="-122"/>
                <a:ea typeface="微软雅黑" pitchFamily="34" charset="-122"/>
              </a:rPr>
              <a:t>7</a:t>
            </a:r>
            <a:r>
              <a:rPr lang="zh-CN" altLang="en-US" sz="1600" dirty="0">
                <a:latin typeface="微软雅黑" pitchFamily="34" charset="-122"/>
                <a:ea typeface="微软雅黑" pitchFamily="34" charset="-122"/>
              </a:rPr>
              <a:t>月</a:t>
            </a:r>
            <a:r>
              <a:rPr lang="en-US" altLang="zh-CN" sz="1600" dirty="0">
                <a:latin typeface="微软雅黑" pitchFamily="34" charset="-122"/>
                <a:ea typeface="微软雅黑" pitchFamily="34" charset="-122"/>
              </a:rPr>
              <a:t>《</a:t>
            </a:r>
            <a:r>
              <a:rPr lang="zh-CN" altLang="en-US" sz="1600" dirty="0">
                <a:latin typeface="微软雅黑" pitchFamily="34" charset="-122"/>
                <a:ea typeface="微软雅黑" pitchFamily="34" charset="-122"/>
              </a:rPr>
              <a:t>国家中长期教育改革和发展规划纲要（</a:t>
            </a:r>
            <a:r>
              <a:rPr lang="en-US" altLang="zh-CN" sz="1600" dirty="0">
                <a:latin typeface="微软雅黑" pitchFamily="34" charset="-122"/>
                <a:ea typeface="微软雅黑" pitchFamily="34" charset="-122"/>
              </a:rPr>
              <a:t>2010-2020</a:t>
            </a:r>
            <a:r>
              <a:rPr lang="zh-CN" altLang="en-US" sz="1600" dirty="0">
                <a:latin typeface="微软雅黑" pitchFamily="34" charset="-122"/>
                <a:ea typeface="微软雅黑" pitchFamily="34" charset="-122"/>
              </a:rPr>
              <a:t>年）</a:t>
            </a:r>
            <a:r>
              <a:rPr lang="en-US" altLang="zh-CN" sz="1600" dirty="0">
                <a:latin typeface="微软雅黑" pitchFamily="34" charset="-122"/>
                <a:ea typeface="微软雅黑" pitchFamily="34" charset="-122"/>
              </a:rPr>
              <a:t>》</a:t>
            </a:r>
            <a:r>
              <a:rPr lang="zh-CN" altLang="en-US" sz="1600" dirty="0">
                <a:latin typeface="微软雅黑" pitchFamily="34" charset="-122"/>
                <a:ea typeface="微软雅黑" pitchFamily="34" charset="-122"/>
              </a:rPr>
              <a:t>正式颁布实施，提出</a:t>
            </a:r>
            <a:r>
              <a:rPr lang="zh-CN" altLang="en-US" sz="1600" dirty="0">
                <a:solidFill>
                  <a:srgbClr val="C00000"/>
                </a:solidFill>
                <a:latin typeface="微软雅黑" pitchFamily="34" charset="-122"/>
                <a:ea typeface="微软雅黑" pitchFamily="34" charset="-122"/>
              </a:rPr>
              <a:t>建立现代职业教育</a:t>
            </a:r>
            <a:r>
              <a:rPr lang="zh-CN" altLang="en-US" sz="1600" dirty="0" smtClean="0">
                <a:solidFill>
                  <a:srgbClr val="C00000"/>
                </a:solidFill>
                <a:latin typeface="微软雅黑" pitchFamily="34" charset="-122"/>
                <a:ea typeface="微软雅黑" pitchFamily="34" charset="-122"/>
              </a:rPr>
              <a:t>体系</a:t>
            </a:r>
            <a:endParaRPr lang="en-US" altLang="zh-CN" sz="1600" dirty="0" smtClean="0">
              <a:solidFill>
                <a:srgbClr val="C00000"/>
              </a:solidFill>
              <a:latin typeface="微软雅黑" pitchFamily="34" charset="-122"/>
              <a:ea typeface="微软雅黑" pitchFamily="34" charset="-122"/>
            </a:endParaRPr>
          </a:p>
          <a:p>
            <a:pPr>
              <a:lnSpc>
                <a:spcPct val="150000"/>
              </a:lnSpc>
              <a:buFont typeface="Wingdings" pitchFamily="2" charset="2"/>
              <a:buChar char="l"/>
            </a:pPr>
            <a:r>
              <a:rPr lang="en-US" altLang="zh-CN" sz="1600" dirty="0" smtClean="0">
                <a:latin typeface="微软雅黑" pitchFamily="34" charset="-122"/>
                <a:ea typeface="微软雅黑" pitchFamily="34" charset="-122"/>
              </a:rPr>
              <a:t>2010</a:t>
            </a:r>
            <a:r>
              <a:rPr lang="zh-CN" altLang="en-US" sz="1600" dirty="0">
                <a:latin typeface="微软雅黑" pitchFamily="34" charset="-122"/>
                <a:ea typeface="微软雅黑" pitchFamily="34" charset="-122"/>
              </a:rPr>
              <a:t>年教育部、人力资源社会保障部、财政部共同制定了</a:t>
            </a:r>
            <a:r>
              <a:rPr lang="en-US" altLang="zh-CN" sz="1600" dirty="0">
                <a:latin typeface="微软雅黑" pitchFamily="34" charset="-122"/>
                <a:ea typeface="微软雅黑" pitchFamily="34" charset="-122"/>
              </a:rPr>
              <a:t>《</a:t>
            </a:r>
            <a:r>
              <a:rPr lang="zh-CN" altLang="en-US" sz="1600" dirty="0">
                <a:latin typeface="微软雅黑" pitchFamily="34" charset="-122"/>
                <a:ea typeface="微软雅黑" pitchFamily="34" charset="-122"/>
              </a:rPr>
              <a:t>关于实施国家中等职业教育改革发展示范校建设计划的意见</a:t>
            </a:r>
            <a:r>
              <a:rPr lang="en-US" altLang="zh-CN" sz="1600" dirty="0">
                <a:latin typeface="微软雅黑" pitchFamily="34" charset="-122"/>
                <a:ea typeface="微软雅黑" pitchFamily="34" charset="-122"/>
              </a:rPr>
              <a:t>》</a:t>
            </a:r>
            <a:r>
              <a:rPr lang="zh-CN" altLang="en-US" sz="1600" dirty="0">
                <a:latin typeface="微软雅黑" pitchFamily="34" charset="-122"/>
                <a:ea typeface="微软雅黑" pitchFamily="34" charset="-122"/>
              </a:rPr>
              <a:t>（教职成</a:t>
            </a:r>
            <a:r>
              <a:rPr lang="en-US" altLang="zh-CN" sz="1600" dirty="0">
                <a:latin typeface="微软雅黑" pitchFamily="34" charset="-122"/>
                <a:ea typeface="微软雅黑" pitchFamily="34" charset="-122"/>
              </a:rPr>
              <a:t>2010  9</a:t>
            </a:r>
            <a:r>
              <a:rPr lang="zh-CN" altLang="en-US" sz="1600" dirty="0">
                <a:latin typeface="微软雅黑" pitchFamily="34" charset="-122"/>
                <a:ea typeface="微软雅黑" pitchFamily="34" charset="-122"/>
              </a:rPr>
              <a:t>号），决定在</a:t>
            </a:r>
            <a:r>
              <a:rPr lang="en-US" altLang="zh-CN" sz="1600" dirty="0">
                <a:latin typeface="微软雅黑" pitchFamily="34" charset="-122"/>
                <a:ea typeface="微软雅黑" pitchFamily="34" charset="-122"/>
              </a:rPr>
              <a:t>2010</a:t>
            </a:r>
            <a:r>
              <a:rPr lang="zh-CN" altLang="en-US" sz="1600" dirty="0">
                <a:latin typeface="微软雅黑" pitchFamily="34" charset="-122"/>
                <a:ea typeface="微软雅黑" pitchFamily="34" charset="-122"/>
              </a:rPr>
              <a:t>年</a:t>
            </a:r>
            <a:r>
              <a:rPr lang="en-US" altLang="zh-CN" sz="1600" dirty="0">
                <a:latin typeface="微软雅黑" pitchFamily="34" charset="-122"/>
                <a:ea typeface="微软雅黑" pitchFamily="34" charset="-122"/>
              </a:rPr>
              <a:t>-</a:t>
            </a:r>
            <a:r>
              <a:rPr lang="en-US" altLang="zh-CN" sz="1600" dirty="0" smtClean="0">
                <a:latin typeface="微软雅黑" pitchFamily="34" charset="-122"/>
                <a:ea typeface="微软雅黑" pitchFamily="34" charset="-122"/>
              </a:rPr>
              <a:t>2015</a:t>
            </a:r>
            <a:r>
              <a:rPr lang="zh-CN" altLang="en-US" sz="1600" dirty="0" smtClean="0">
                <a:latin typeface="微软雅黑" pitchFamily="34" charset="-122"/>
                <a:ea typeface="微软雅黑" pitchFamily="34" charset="-122"/>
              </a:rPr>
              <a:t>年</a:t>
            </a:r>
            <a:r>
              <a:rPr lang="zh-CN" altLang="en-US" sz="1600" dirty="0">
                <a:latin typeface="微软雅黑" pitchFamily="34" charset="-122"/>
                <a:ea typeface="微软雅黑" pitchFamily="34" charset="-122"/>
              </a:rPr>
              <a:t>，</a:t>
            </a:r>
            <a:r>
              <a:rPr lang="zh-CN" altLang="en-US" sz="1600" dirty="0">
                <a:solidFill>
                  <a:srgbClr val="C00000"/>
                </a:solidFill>
                <a:latin typeface="微软雅黑" pitchFamily="34" charset="-122"/>
                <a:ea typeface="微软雅黑" pitchFamily="34" charset="-122"/>
              </a:rPr>
              <a:t>支持建设</a:t>
            </a:r>
            <a:r>
              <a:rPr lang="en-US" altLang="zh-CN" sz="1600" dirty="0">
                <a:solidFill>
                  <a:srgbClr val="C00000"/>
                </a:solidFill>
                <a:latin typeface="微软雅黑" pitchFamily="34" charset="-122"/>
                <a:ea typeface="微软雅黑" pitchFamily="34" charset="-122"/>
              </a:rPr>
              <a:t>1000</a:t>
            </a:r>
            <a:r>
              <a:rPr lang="zh-CN" altLang="en-US" sz="1600" dirty="0">
                <a:solidFill>
                  <a:srgbClr val="C00000"/>
                </a:solidFill>
                <a:latin typeface="微软雅黑" pitchFamily="34" charset="-122"/>
                <a:ea typeface="微软雅黑" pitchFamily="34" charset="-122"/>
              </a:rPr>
              <a:t>所国家中等职业教育改革发展示范</a:t>
            </a:r>
            <a:r>
              <a:rPr lang="zh-CN" altLang="en-US" sz="1600" dirty="0" smtClean="0">
                <a:solidFill>
                  <a:srgbClr val="C00000"/>
                </a:solidFill>
                <a:latin typeface="微软雅黑" pitchFamily="34" charset="-122"/>
                <a:ea typeface="微软雅黑" pitchFamily="34" charset="-122"/>
              </a:rPr>
              <a:t>学校</a:t>
            </a:r>
            <a:endParaRPr lang="en-US" altLang="zh-CN" sz="1600" dirty="0" smtClean="0">
              <a:solidFill>
                <a:srgbClr val="C00000"/>
              </a:solidFill>
              <a:latin typeface="微软雅黑" pitchFamily="34" charset="-122"/>
              <a:ea typeface="微软雅黑" pitchFamily="34" charset="-122"/>
            </a:endParaRPr>
          </a:p>
          <a:p>
            <a:pPr>
              <a:lnSpc>
                <a:spcPct val="150000"/>
              </a:lnSpc>
              <a:buFont typeface="Wingdings" pitchFamily="2" charset="2"/>
              <a:buChar char="l"/>
            </a:pPr>
            <a:r>
              <a:rPr lang="zh-CN" altLang="en-US" sz="1600" dirty="0" smtClean="0">
                <a:latin typeface="微软雅黑" pitchFamily="34" charset="-122"/>
                <a:ea typeface="微软雅黑" pitchFamily="34" charset="-122"/>
              </a:rPr>
              <a:t>其后，各省级中职示范</a:t>
            </a:r>
            <a:r>
              <a:rPr lang="zh-CN" altLang="en-US" sz="1600" dirty="0">
                <a:latin typeface="微软雅黑" pitchFamily="34" charset="-122"/>
                <a:ea typeface="微软雅黑" pitchFamily="34" charset="-122"/>
              </a:rPr>
              <a:t>校建设全面展开：</a:t>
            </a:r>
            <a:r>
              <a:rPr lang="zh-CN" altLang="en-US" sz="1600" dirty="0">
                <a:solidFill>
                  <a:srgbClr val="C00000"/>
                </a:solidFill>
                <a:latin typeface="微软雅黑" pitchFamily="34" charset="-122"/>
                <a:ea typeface="微软雅黑" pitchFamily="34" charset="-122"/>
              </a:rPr>
              <a:t>湖南“卓越校”、浙江“三名工程”、广西“示范特色专业”、河北“</a:t>
            </a:r>
            <a:r>
              <a:rPr lang="en-US" altLang="zh-CN" sz="1600" dirty="0">
                <a:solidFill>
                  <a:srgbClr val="C00000"/>
                </a:solidFill>
                <a:latin typeface="微软雅黑" pitchFamily="34" charset="-122"/>
                <a:ea typeface="微软雅黑" pitchFamily="34" charset="-122"/>
              </a:rPr>
              <a:t>120</a:t>
            </a:r>
            <a:r>
              <a:rPr lang="zh-CN" altLang="en-US" sz="1600" dirty="0">
                <a:solidFill>
                  <a:srgbClr val="C00000"/>
                </a:solidFill>
                <a:latin typeface="微软雅黑" pitchFamily="34" charset="-122"/>
                <a:ea typeface="微软雅黑" pitchFamily="34" charset="-122"/>
              </a:rPr>
              <a:t>工程”</a:t>
            </a:r>
            <a:r>
              <a:rPr lang="zh-CN" altLang="en-US" sz="1600" dirty="0" smtClean="0">
                <a:solidFill>
                  <a:srgbClr val="C00000"/>
                </a:solidFill>
                <a:latin typeface="微软雅黑" pitchFamily="34" charset="-122"/>
                <a:ea typeface="微软雅黑" pitchFamily="34" charset="-122"/>
              </a:rPr>
              <a:t>、</a:t>
            </a:r>
            <a:r>
              <a:rPr lang="zh-CN" altLang="en-US" sz="1600" dirty="0">
                <a:solidFill>
                  <a:srgbClr val="C00000"/>
                </a:solidFill>
                <a:latin typeface="微软雅黑" pitchFamily="34" charset="-122"/>
                <a:ea typeface="微软雅黑" pitchFamily="34" charset="-122"/>
              </a:rPr>
              <a:t>山东</a:t>
            </a:r>
            <a:r>
              <a:rPr lang="zh-CN" altLang="en-US" sz="1600" dirty="0" smtClean="0">
                <a:solidFill>
                  <a:srgbClr val="C00000"/>
                </a:solidFill>
                <a:latin typeface="微软雅黑" pitchFamily="34" charset="-122"/>
                <a:ea typeface="微软雅黑" pitchFamily="34" charset="-122"/>
              </a:rPr>
              <a:t>“优质特色校”</a:t>
            </a:r>
            <a:r>
              <a:rPr lang="zh-CN" altLang="en-US" sz="1600" dirty="0">
                <a:solidFill>
                  <a:srgbClr val="C00000"/>
                </a:solidFill>
                <a:latin typeface="微软雅黑" pitchFamily="34" charset="-122"/>
                <a:ea typeface="微软雅黑" pitchFamily="34" charset="-122"/>
              </a:rPr>
              <a:t>、福建“示范性现代职业院校”、贵州“内涵提升”、湖北、河南、安徽</a:t>
            </a:r>
            <a:r>
              <a:rPr lang="en-US" altLang="zh-CN" sz="1600" dirty="0" smtClean="0">
                <a:solidFill>
                  <a:srgbClr val="C00000"/>
                </a:solidFill>
                <a:latin typeface="微软雅黑" pitchFamily="34" charset="-122"/>
                <a:ea typeface="微软雅黑" pitchFamily="34" charset="-122"/>
              </a:rPr>
              <a:t>……</a:t>
            </a:r>
            <a:endParaRPr lang="en-US" altLang="zh-CN" sz="1400" dirty="0">
              <a:latin typeface="微软雅黑" pitchFamily="34" charset="-122"/>
              <a:ea typeface="微软雅黑" pitchFamily="34" charset="-122"/>
            </a:endParaRPr>
          </a:p>
        </p:txBody>
      </p:sp>
      <p:sp>
        <p:nvSpPr>
          <p:cNvPr id="92" name="矩形 6"/>
          <p:cNvSpPr>
            <a:spLocks noChangeArrowheads="1"/>
          </p:cNvSpPr>
          <p:nvPr/>
        </p:nvSpPr>
        <p:spPr bwMode="auto">
          <a:xfrm>
            <a:off x="2364179" y="4993585"/>
            <a:ext cx="8953123" cy="1031916"/>
          </a:xfrm>
          <a:prstGeom prst="rect">
            <a:avLst/>
          </a:prstGeom>
          <a:solidFill>
            <a:srgbClr val="0070C0"/>
          </a:solidFill>
          <a:ln w="9525">
            <a:noFill/>
            <a:miter lim="800000"/>
            <a:headEnd/>
            <a:tailEnd/>
          </a:ln>
        </p:spPr>
        <p:txBody>
          <a:bodyPr wrap="square" lIns="132935" tIns="66468" rIns="132935" bIns="66468">
            <a:spAutoFit/>
          </a:bodyPr>
          <a:lstStyle/>
          <a:p>
            <a:pPr indent="387350" algn="ctr">
              <a:lnSpc>
                <a:spcPts val="3488"/>
              </a:lnSpc>
            </a:pPr>
            <a:r>
              <a:rPr lang="zh-CN" altLang="en-US" sz="1600" b="1" dirty="0" smtClean="0">
                <a:solidFill>
                  <a:schemeClr val="bg1"/>
                </a:solidFill>
                <a:latin typeface="微软雅黑" pitchFamily="34" charset="-122"/>
                <a:ea typeface="微软雅黑" pitchFamily="34" charset="-122"/>
              </a:rPr>
              <a:t>按照“新职教”理念，持续提升面向“新经济”的</a:t>
            </a:r>
            <a:r>
              <a:rPr lang="zh-CN" altLang="en-US" sz="1600" b="1" dirty="0">
                <a:solidFill>
                  <a:schemeClr val="bg1"/>
                </a:solidFill>
                <a:latin typeface="微软雅黑" pitchFamily="34" charset="-122"/>
                <a:ea typeface="微软雅黑" pitchFamily="34" charset="-122"/>
              </a:rPr>
              <a:t>直接</a:t>
            </a:r>
            <a:r>
              <a:rPr lang="zh-CN" altLang="en-US" sz="1600" b="1" dirty="0" smtClean="0">
                <a:solidFill>
                  <a:schemeClr val="bg1"/>
                </a:solidFill>
                <a:latin typeface="微软雅黑" pitchFamily="34" charset="-122"/>
                <a:ea typeface="微软雅黑" pitchFamily="34" charset="-122"/>
              </a:rPr>
              <a:t>贡献率才是</a:t>
            </a:r>
            <a:r>
              <a:rPr lang="zh-CN" altLang="en-US" sz="1600" b="1" dirty="0">
                <a:solidFill>
                  <a:schemeClr val="bg1"/>
                </a:solidFill>
                <a:latin typeface="微软雅黑" pitchFamily="34" charset="-122"/>
                <a:ea typeface="微软雅黑" pitchFamily="34" charset="-122"/>
              </a:rPr>
              <a:t>职业院校</a:t>
            </a:r>
            <a:endParaRPr lang="en-US" altLang="zh-CN" sz="1600" b="1" dirty="0" smtClean="0">
              <a:solidFill>
                <a:schemeClr val="bg1"/>
              </a:solidFill>
              <a:latin typeface="微软雅黑" pitchFamily="34" charset="-122"/>
              <a:ea typeface="微软雅黑" pitchFamily="34" charset="-122"/>
            </a:endParaRPr>
          </a:p>
          <a:p>
            <a:pPr indent="387350" algn="ctr">
              <a:lnSpc>
                <a:spcPts val="3488"/>
              </a:lnSpc>
            </a:pPr>
            <a:r>
              <a:rPr lang="zh-CN" altLang="zh-CN" sz="1600" b="1" dirty="0" smtClean="0">
                <a:solidFill>
                  <a:schemeClr val="bg1"/>
                </a:solidFill>
                <a:latin typeface="微软雅黑" pitchFamily="34" charset="-122"/>
                <a:ea typeface="微软雅黑" pitchFamily="34" charset="-122"/>
              </a:rPr>
              <a:t>生存</a:t>
            </a:r>
            <a:r>
              <a:rPr lang="zh-CN" altLang="zh-CN" sz="1600" b="1" dirty="0">
                <a:solidFill>
                  <a:schemeClr val="bg1"/>
                </a:solidFill>
                <a:latin typeface="微软雅黑" pitchFamily="34" charset="-122"/>
                <a:ea typeface="微软雅黑" pitchFamily="34" charset="-122"/>
              </a:rPr>
              <a:t>之本</a:t>
            </a:r>
            <a:r>
              <a:rPr lang="en-US" altLang="zh-CN" sz="1600" b="1" dirty="0">
                <a:solidFill>
                  <a:schemeClr val="bg1"/>
                </a:solidFill>
                <a:latin typeface="微软雅黑" pitchFamily="34" charset="-122"/>
                <a:ea typeface="微软雅黑" pitchFamily="34" charset="-122"/>
              </a:rPr>
              <a:t>    </a:t>
            </a:r>
            <a:r>
              <a:rPr lang="zh-CN" altLang="zh-CN" sz="1600" b="1" dirty="0" smtClean="0">
                <a:solidFill>
                  <a:schemeClr val="bg1"/>
                </a:solidFill>
                <a:latin typeface="微软雅黑" pitchFamily="34" charset="-122"/>
                <a:ea typeface="微软雅黑" pitchFamily="34" charset="-122"/>
              </a:rPr>
              <a:t>发展</a:t>
            </a:r>
            <a:r>
              <a:rPr lang="zh-CN" altLang="zh-CN" sz="1600" b="1" dirty="0">
                <a:solidFill>
                  <a:schemeClr val="bg1"/>
                </a:solidFill>
                <a:latin typeface="微软雅黑" pitchFamily="34" charset="-122"/>
                <a:ea typeface="微软雅黑" pitchFamily="34" charset="-122"/>
              </a:rPr>
              <a:t>之道</a:t>
            </a:r>
          </a:p>
        </p:txBody>
      </p:sp>
      <p:grpSp>
        <p:nvGrpSpPr>
          <p:cNvPr id="95" name="组合 94"/>
          <p:cNvGrpSpPr/>
          <p:nvPr/>
        </p:nvGrpSpPr>
        <p:grpSpPr>
          <a:xfrm>
            <a:off x="2217230" y="3671211"/>
            <a:ext cx="9423512" cy="1143693"/>
            <a:chOff x="2233140" y="4868199"/>
            <a:chExt cx="11138932" cy="1338265"/>
          </a:xfrm>
        </p:grpSpPr>
        <p:sp>
          <p:nvSpPr>
            <p:cNvPr id="99" name="椭圆形标注 23"/>
            <p:cNvSpPr>
              <a:spLocks noChangeArrowheads="1"/>
            </p:cNvSpPr>
            <p:nvPr/>
          </p:nvSpPr>
          <p:spPr bwMode="auto">
            <a:xfrm>
              <a:off x="2233140" y="4868200"/>
              <a:ext cx="1485900" cy="1338264"/>
            </a:xfrm>
            <a:prstGeom prst="wedgeEllipseCallout">
              <a:avLst>
                <a:gd name="adj1" fmla="val 7370"/>
                <a:gd name="adj2" fmla="val 68861"/>
              </a:avLst>
            </a:prstGeom>
            <a:solidFill>
              <a:srgbClr val="1CADE4"/>
            </a:solidFill>
            <a:ln w="12700" algn="ctr">
              <a:noFill/>
              <a:miter lim="800000"/>
              <a:headEnd/>
              <a:tailEnd/>
            </a:ln>
          </p:spPr>
          <p:txBody>
            <a:bodyPr lIns="132935" tIns="66468" rIns="132935" bIns="66468" anchor="ctr"/>
            <a:lstStyle/>
            <a:p>
              <a:pPr algn="ctr"/>
              <a:r>
                <a:rPr lang="zh-CN" altLang="en-US" sz="1600" b="1" dirty="0">
                  <a:solidFill>
                    <a:schemeClr val="bg1"/>
                  </a:solidFill>
                  <a:ea typeface="微软雅黑" pitchFamily="34" charset="-122"/>
                  <a:sym typeface="+mn-lt"/>
                </a:rPr>
                <a:t>香</a:t>
              </a:r>
              <a:r>
                <a:rPr lang="zh-CN" altLang="en-US" sz="1600" b="1" dirty="0">
                  <a:solidFill>
                    <a:srgbClr val="FFFFFF"/>
                  </a:solidFill>
                  <a:ea typeface="微软雅黑" pitchFamily="34" charset="-122"/>
                  <a:sym typeface="+mn-lt"/>
                </a:rPr>
                <a:t>起来</a:t>
              </a:r>
              <a:endParaRPr lang="zh-CN" altLang="en-US" sz="1600" b="1" dirty="0">
                <a:solidFill>
                  <a:srgbClr val="FFFFFF"/>
                </a:solidFill>
                <a:latin typeface="Calibri" pitchFamily="34" charset="0"/>
                <a:ea typeface="微软雅黑" pitchFamily="34" charset="-122"/>
                <a:sym typeface="+mn-lt"/>
              </a:endParaRPr>
            </a:p>
          </p:txBody>
        </p:sp>
        <p:sp>
          <p:nvSpPr>
            <p:cNvPr id="100" name="椭圆形标注 25"/>
            <p:cNvSpPr>
              <a:spLocks noChangeArrowheads="1"/>
            </p:cNvSpPr>
            <p:nvPr/>
          </p:nvSpPr>
          <p:spPr bwMode="auto">
            <a:xfrm>
              <a:off x="4176240" y="4868200"/>
              <a:ext cx="1485900" cy="1338263"/>
            </a:xfrm>
            <a:prstGeom prst="wedgeEllipseCallout">
              <a:avLst>
                <a:gd name="adj1" fmla="val 7370"/>
                <a:gd name="adj2" fmla="val 68861"/>
              </a:avLst>
            </a:prstGeom>
            <a:solidFill>
              <a:srgbClr val="1CADE4"/>
            </a:solidFill>
            <a:ln w="12700" algn="ctr">
              <a:noFill/>
              <a:miter lim="800000"/>
              <a:headEnd/>
              <a:tailEnd/>
            </a:ln>
          </p:spPr>
          <p:txBody>
            <a:bodyPr lIns="132935" tIns="66468" rIns="132935" bIns="66468" anchor="ctr"/>
            <a:lstStyle/>
            <a:p>
              <a:pPr algn="ctr"/>
              <a:r>
                <a:rPr lang="zh-CN" altLang="en-US" sz="1600" b="1" dirty="0">
                  <a:solidFill>
                    <a:srgbClr val="FFFFFF"/>
                  </a:solidFill>
                  <a:ea typeface="微软雅黑" pitchFamily="34" charset="-122"/>
                  <a:sym typeface="+mn-lt"/>
                </a:rPr>
                <a:t>亮起来</a:t>
              </a:r>
            </a:p>
          </p:txBody>
        </p:sp>
        <p:sp>
          <p:nvSpPr>
            <p:cNvPr id="101" name="椭圆形标注 26"/>
            <p:cNvSpPr>
              <a:spLocks noChangeArrowheads="1"/>
            </p:cNvSpPr>
            <p:nvPr/>
          </p:nvSpPr>
          <p:spPr bwMode="auto">
            <a:xfrm>
              <a:off x="6120928" y="4868200"/>
              <a:ext cx="1485900" cy="1338263"/>
            </a:xfrm>
            <a:prstGeom prst="wedgeEllipseCallout">
              <a:avLst>
                <a:gd name="adj1" fmla="val 7370"/>
                <a:gd name="adj2" fmla="val 68861"/>
              </a:avLst>
            </a:prstGeom>
            <a:solidFill>
              <a:srgbClr val="1CADE4"/>
            </a:solidFill>
            <a:ln w="12700" algn="ctr">
              <a:noFill/>
              <a:miter lim="800000"/>
              <a:headEnd/>
              <a:tailEnd/>
            </a:ln>
          </p:spPr>
          <p:txBody>
            <a:bodyPr lIns="132935" tIns="66468" rIns="132935" bIns="66468" anchor="ctr"/>
            <a:lstStyle/>
            <a:p>
              <a:pPr algn="ctr"/>
              <a:r>
                <a:rPr lang="zh-CN" altLang="en-US" sz="1600" b="1" dirty="0">
                  <a:solidFill>
                    <a:srgbClr val="FFFFFF"/>
                  </a:solidFill>
                  <a:ea typeface="微软雅黑" pitchFamily="34" charset="-122"/>
                  <a:sym typeface="+mn-lt"/>
                </a:rPr>
                <a:t>忙起来</a:t>
              </a:r>
            </a:p>
          </p:txBody>
        </p:sp>
        <p:sp>
          <p:nvSpPr>
            <p:cNvPr id="102" name="椭圆形标注 27"/>
            <p:cNvSpPr>
              <a:spLocks noChangeArrowheads="1"/>
            </p:cNvSpPr>
            <p:nvPr/>
          </p:nvSpPr>
          <p:spPr bwMode="auto">
            <a:xfrm>
              <a:off x="8065615" y="4868200"/>
              <a:ext cx="1485900" cy="1338263"/>
            </a:xfrm>
            <a:prstGeom prst="wedgeEllipseCallout">
              <a:avLst>
                <a:gd name="adj1" fmla="val 7370"/>
                <a:gd name="adj2" fmla="val 68861"/>
              </a:avLst>
            </a:prstGeom>
            <a:solidFill>
              <a:srgbClr val="1CADE4"/>
            </a:solidFill>
            <a:ln w="12700" algn="ctr">
              <a:noFill/>
              <a:miter lim="800000"/>
              <a:headEnd/>
              <a:tailEnd/>
            </a:ln>
          </p:spPr>
          <p:txBody>
            <a:bodyPr lIns="132935" tIns="66468" rIns="132935" bIns="66468" anchor="ctr"/>
            <a:lstStyle/>
            <a:p>
              <a:pPr algn="ctr"/>
              <a:r>
                <a:rPr lang="zh-CN" altLang="en-US" sz="1600" b="1" dirty="0">
                  <a:solidFill>
                    <a:srgbClr val="FFFFFF"/>
                  </a:solidFill>
                  <a:ea typeface="微软雅黑" pitchFamily="34" charset="-122"/>
                  <a:sym typeface="+mn-lt"/>
                </a:rPr>
                <a:t>强起来</a:t>
              </a:r>
            </a:p>
          </p:txBody>
        </p:sp>
        <p:sp>
          <p:nvSpPr>
            <p:cNvPr id="103" name="椭圆形标注 28"/>
            <p:cNvSpPr>
              <a:spLocks noChangeArrowheads="1"/>
            </p:cNvSpPr>
            <p:nvPr/>
          </p:nvSpPr>
          <p:spPr bwMode="auto">
            <a:xfrm>
              <a:off x="10008715" y="4868200"/>
              <a:ext cx="1485900" cy="1338263"/>
            </a:xfrm>
            <a:prstGeom prst="wedgeEllipseCallout">
              <a:avLst>
                <a:gd name="adj1" fmla="val 7370"/>
                <a:gd name="adj2" fmla="val 68861"/>
              </a:avLst>
            </a:prstGeom>
            <a:solidFill>
              <a:srgbClr val="1CADE4"/>
            </a:solidFill>
            <a:ln w="12700" algn="ctr">
              <a:noFill/>
              <a:miter lim="800000"/>
              <a:headEnd/>
              <a:tailEnd/>
            </a:ln>
          </p:spPr>
          <p:txBody>
            <a:bodyPr lIns="132935" tIns="66468" rIns="132935" bIns="66468" anchor="ctr"/>
            <a:lstStyle/>
            <a:p>
              <a:pPr algn="ctr"/>
              <a:r>
                <a:rPr lang="zh-CN" altLang="en-US" sz="1600" b="1" dirty="0">
                  <a:solidFill>
                    <a:srgbClr val="FFFFFF"/>
                  </a:solidFill>
                  <a:ea typeface="微软雅黑" pitchFamily="34" charset="-122"/>
                  <a:sym typeface="+mn-lt"/>
                </a:rPr>
                <a:t>活起来</a:t>
              </a:r>
            </a:p>
          </p:txBody>
        </p:sp>
        <p:sp>
          <p:nvSpPr>
            <p:cNvPr id="104" name="椭圆形标注 29"/>
            <p:cNvSpPr>
              <a:spLocks noChangeArrowheads="1"/>
            </p:cNvSpPr>
            <p:nvPr/>
          </p:nvSpPr>
          <p:spPr bwMode="auto">
            <a:xfrm>
              <a:off x="11886172" y="4868199"/>
              <a:ext cx="1485900" cy="1336675"/>
            </a:xfrm>
            <a:prstGeom prst="wedgeEllipseCallout">
              <a:avLst>
                <a:gd name="adj1" fmla="val 7370"/>
                <a:gd name="adj2" fmla="val 68884"/>
              </a:avLst>
            </a:prstGeom>
            <a:solidFill>
              <a:srgbClr val="1CADE4"/>
            </a:solidFill>
            <a:ln w="12700" algn="ctr">
              <a:noFill/>
              <a:miter lim="800000"/>
              <a:headEnd/>
              <a:tailEnd/>
            </a:ln>
          </p:spPr>
          <p:txBody>
            <a:bodyPr lIns="132935" tIns="66468" rIns="132935" bIns="66468" anchor="ctr"/>
            <a:lstStyle/>
            <a:p>
              <a:pPr algn="ctr"/>
              <a:r>
                <a:rPr lang="zh-CN" altLang="en-US" sz="1600" b="1" dirty="0">
                  <a:solidFill>
                    <a:srgbClr val="FFFFFF"/>
                  </a:solidFill>
                  <a:ea typeface="微软雅黑" pitchFamily="34" charset="-122"/>
                  <a:sym typeface="+mn-lt"/>
                </a:rPr>
                <a:t>特起来</a:t>
              </a:r>
            </a:p>
          </p:txBody>
        </p:sp>
      </p:grpSp>
      <p:cxnSp>
        <p:nvCxnSpPr>
          <p:cNvPr id="29" name="直接连接符 28"/>
          <p:cNvCxnSpPr/>
          <p:nvPr/>
        </p:nvCxnSpPr>
        <p:spPr>
          <a:xfrm>
            <a:off x="1768416" y="404813"/>
            <a:ext cx="69060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MH_Other_5"/>
          <p:cNvSpPr>
            <a:spLocks noChangeArrowheads="1"/>
          </p:cNvSpPr>
          <p:nvPr>
            <p:custDataLst>
              <p:tags r:id="rId1"/>
            </p:custDataLst>
          </p:nvPr>
        </p:nvSpPr>
        <p:spPr bwMode="auto">
          <a:xfrm>
            <a:off x="186259" y="720000"/>
            <a:ext cx="3162421" cy="565103"/>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latin typeface="微软雅黑" pitchFamily="34" charset="-122"/>
                <a:ea typeface="微软雅黑" pitchFamily="34" charset="-122"/>
              </a:rPr>
              <a:t>（一）</a:t>
            </a:r>
            <a:r>
              <a:rPr lang="zh-CN" altLang="en-US" sz="2000" b="1" dirty="0" smtClean="0">
                <a:solidFill>
                  <a:srgbClr val="FFFFFF"/>
                </a:solidFill>
                <a:latin typeface="微软雅黑" pitchFamily="34" charset="-122"/>
                <a:ea typeface="微软雅黑" pitchFamily="34" charset="-122"/>
              </a:rPr>
              <a:t> </a:t>
            </a:r>
            <a:r>
              <a:rPr lang="zh-CN" altLang="en-US" sz="2000" b="1" dirty="0" smtClean="0">
                <a:solidFill>
                  <a:srgbClr val="FFFFFF"/>
                </a:solidFill>
                <a:latin typeface="微软雅黑" pitchFamily="34" charset="-122"/>
                <a:ea typeface="微软雅黑" pitchFamily="34" charset="-122"/>
              </a:rPr>
              <a:t>职教发展新机遇</a:t>
            </a:r>
            <a:endParaRPr lang="zh-CN" altLang="en-US" sz="2000" b="1" dirty="0">
              <a:solidFill>
                <a:srgbClr val="FFFFFF"/>
              </a:solidFill>
              <a:latin typeface="微软雅黑" pitchFamily="34" charset="-122"/>
              <a:ea typeface="微软雅黑" pitchFamily="34" charset="-122"/>
            </a:endParaRPr>
          </a:p>
        </p:txBody>
      </p:sp>
      <p:sp>
        <p:nvSpPr>
          <p:cNvPr id="23" name="文本占位符 20"/>
          <p:cNvSpPr txBox="1">
            <a:spLocks/>
          </p:cNvSpPr>
          <p:nvPr/>
        </p:nvSpPr>
        <p:spPr>
          <a:xfrm>
            <a:off x="8840068" y="218040"/>
            <a:ext cx="3123304" cy="428004"/>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smtClean="0">
                <a:solidFill>
                  <a:prstClr val="black"/>
                </a:solidFill>
              </a:rPr>
              <a:t> 一、建设背景意义</a:t>
            </a:r>
            <a:endParaRPr lang="zh-CN" altLang="en-US" b="1" dirty="0">
              <a:solidFill>
                <a:prstClr val="black"/>
              </a:solidFill>
            </a:endParaRPr>
          </a:p>
        </p:txBody>
      </p:sp>
      <p:sp>
        <p:nvSpPr>
          <p:cNvPr id="2" name="TextBox 1"/>
          <p:cNvSpPr txBox="1"/>
          <p:nvPr/>
        </p:nvSpPr>
        <p:spPr>
          <a:xfrm>
            <a:off x="604270" y="4670419"/>
            <a:ext cx="1552575" cy="646331"/>
          </a:xfrm>
          <a:prstGeom prst="rect">
            <a:avLst/>
          </a:prstGeom>
          <a:noFill/>
          <a:ln cmpd="sng">
            <a:solidFill>
              <a:schemeClr val="accent2"/>
            </a:solidFill>
          </a:ln>
        </p:spPr>
        <p:txBody>
          <a:bodyPr wrap="square" rtlCol="0">
            <a:spAutoFit/>
          </a:bodyPr>
          <a:lstStyle/>
          <a:p>
            <a:r>
              <a:rPr lang="zh-CN" altLang="en-US" b="1" dirty="0" smtClean="0">
                <a:solidFill>
                  <a:srgbClr val="FF0000"/>
                </a:solidFill>
                <a:latin typeface="微软雅黑" pitchFamily="34" charset="-122"/>
                <a:ea typeface="微软雅黑" pitchFamily="34" charset="-122"/>
              </a:rPr>
              <a:t>新任教育部陈部长指出：</a:t>
            </a:r>
            <a:endParaRPr lang="zh-CN" altLang="en-US" b="1" dirty="0">
              <a:solidFill>
                <a:srgbClr val="FF0000"/>
              </a:solidFill>
              <a:latin typeface="微软雅黑" pitchFamily="34" charset="-122"/>
              <a:ea typeface="微软雅黑" pitchFamily="34" charset="-122"/>
            </a:endParaRPr>
          </a:p>
        </p:txBody>
      </p:sp>
      <p:sp>
        <p:nvSpPr>
          <p:cNvPr id="22"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01</a:t>
            </a:r>
            <a:endParaRPr lang="zh-CN" altLang="en-US" sz="1600" b="1" dirty="0">
              <a:solidFill>
                <a:prstClr val="white"/>
              </a:solidFill>
            </a:endParaRPr>
          </a:p>
        </p:txBody>
      </p:sp>
    </p:spTree>
    <p:extLst>
      <p:ext uri="{BB962C8B-B14F-4D97-AF65-F5344CB8AC3E}">
        <p14:creationId xmlns:p14="http://schemas.microsoft.com/office/powerpoint/2010/main" val="16561939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7854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01663" y="729283"/>
            <a:ext cx="5199012" cy="369332"/>
          </a:xfrm>
          <a:prstGeom prst="rect">
            <a:avLst/>
          </a:prstGeom>
        </p:spPr>
        <p:txBody>
          <a:bodyPr wrap="square">
            <a:spAutoFit/>
          </a:bodyPr>
          <a:lstStyle/>
          <a:p>
            <a:r>
              <a:rPr lang="en-US" altLang="zh-CN" b="1" dirty="0" smtClean="0">
                <a:solidFill>
                  <a:srgbClr val="C00000"/>
                </a:solidFill>
                <a:latin typeface="微软雅黑" pitchFamily="34" charset="-122"/>
                <a:ea typeface="微软雅黑" pitchFamily="34" charset="-122"/>
              </a:rPr>
              <a:t>3. </a:t>
            </a:r>
            <a:r>
              <a:rPr lang="zh-CN" altLang="en-US" b="1" dirty="0" smtClean="0">
                <a:solidFill>
                  <a:srgbClr val="C00000"/>
                </a:solidFill>
                <a:latin typeface="微软雅黑" pitchFamily="34" charset="-122"/>
                <a:ea typeface="微软雅黑" pitchFamily="34" charset="-122"/>
              </a:rPr>
              <a:t>“一站式”</a:t>
            </a:r>
            <a:r>
              <a:rPr lang="zh-CN" altLang="en-US" b="1" dirty="0">
                <a:solidFill>
                  <a:srgbClr val="C00000"/>
                </a:solidFill>
                <a:latin typeface="微软雅黑" pitchFamily="34" charset="-122"/>
                <a:ea typeface="微软雅黑" pitchFamily="34" charset="-122"/>
              </a:rPr>
              <a:t>师资提升</a:t>
            </a:r>
            <a:r>
              <a:rPr lang="zh-CN" altLang="en-US" b="1" dirty="0" smtClean="0">
                <a:solidFill>
                  <a:srgbClr val="C00000"/>
                </a:solidFill>
                <a:latin typeface="微软雅黑" pitchFamily="34" charset="-122"/>
                <a:ea typeface="微软雅黑" pitchFamily="34" charset="-122"/>
              </a:rPr>
              <a:t>平台建设</a:t>
            </a:r>
            <a:endParaRPr lang="zh-CN" altLang="en-US" b="1" dirty="0">
              <a:solidFill>
                <a:srgbClr val="C00000"/>
              </a:solidFill>
              <a:latin typeface="微软雅黑" pitchFamily="34" charset="-122"/>
              <a:ea typeface="微软雅黑" pitchFamily="34" charset="-122"/>
            </a:endParaRPr>
          </a:p>
        </p:txBody>
      </p:sp>
      <p:grpSp>
        <p:nvGrpSpPr>
          <p:cNvPr id="10" name="组合 9"/>
          <p:cNvGrpSpPr/>
          <p:nvPr/>
        </p:nvGrpSpPr>
        <p:grpSpPr>
          <a:xfrm>
            <a:off x="2441450" y="1471258"/>
            <a:ext cx="8044849" cy="4848729"/>
            <a:chOff x="2441450" y="1604608"/>
            <a:chExt cx="8044849" cy="4848729"/>
          </a:xfrm>
        </p:grpSpPr>
        <p:grpSp>
          <p:nvGrpSpPr>
            <p:cNvPr id="11" name="组合 10"/>
            <p:cNvGrpSpPr/>
            <p:nvPr/>
          </p:nvGrpSpPr>
          <p:grpSpPr>
            <a:xfrm>
              <a:off x="4424420" y="1604608"/>
              <a:ext cx="3440043" cy="3984632"/>
              <a:chOff x="2981325" y="1512416"/>
              <a:chExt cx="3165475" cy="4073997"/>
            </a:xfrm>
          </p:grpSpPr>
          <p:sp>
            <p:nvSpPr>
              <p:cNvPr id="15" name="MH_Other_1"/>
              <p:cNvSpPr>
                <a:spLocks/>
              </p:cNvSpPr>
              <p:nvPr>
                <p:custDataLst>
                  <p:tags r:id="rId4"/>
                </p:custDataLst>
              </p:nvPr>
            </p:nvSpPr>
            <p:spPr bwMode="auto">
              <a:xfrm>
                <a:off x="2981325" y="3038475"/>
                <a:ext cx="1514475" cy="946150"/>
              </a:xfrm>
              <a:custGeom>
                <a:avLst/>
                <a:gdLst>
                  <a:gd name="T0" fmla="*/ 0 w 888"/>
                  <a:gd name="T1" fmla="*/ 0 h 555"/>
                  <a:gd name="T2" fmla="*/ 245 w 888"/>
                  <a:gd name="T3" fmla="*/ 555 h 555"/>
                  <a:gd name="T4" fmla="*/ 888 w 888"/>
                  <a:gd name="T5" fmla="*/ 555 h 555"/>
                  <a:gd name="T6" fmla="*/ 336 w 888"/>
                  <a:gd name="T7" fmla="*/ 0 h 555"/>
                  <a:gd name="T8" fmla="*/ 0 w 888"/>
                  <a:gd name="T9" fmla="*/ 0 h 555"/>
                </a:gdLst>
                <a:ahLst/>
                <a:cxnLst>
                  <a:cxn ang="0">
                    <a:pos x="T0" y="T1"/>
                  </a:cxn>
                  <a:cxn ang="0">
                    <a:pos x="T2" y="T3"/>
                  </a:cxn>
                  <a:cxn ang="0">
                    <a:pos x="T4" y="T5"/>
                  </a:cxn>
                  <a:cxn ang="0">
                    <a:pos x="T6" y="T7"/>
                  </a:cxn>
                  <a:cxn ang="0">
                    <a:pos x="T8" y="T9"/>
                  </a:cxn>
                </a:cxnLst>
                <a:rect l="0" t="0" r="r" b="b"/>
                <a:pathLst>
                  <a:path w="888" h="555">
                    <a:moveTo>
                      <a:pt x="0" y="0"/>
                    </a:moveTo>
                    <a:lnTo>
                      <a:pt x="245" y="555"/>
                    </a:lnTo>
                    <a:lnTo>
                      <a:pt x="888" y="555"/>
                    </a:lnTo>
                    <a:lnTo>
                      <a:pt x="336" y="0"/>
                    </a:lnTo>
                    <a:lnTo>
                      <a:pt x="0" y="0"/>
                    </a:lnTo>
                    <a:close/>
                  </a:path>
                </a:pathLst>
              </a:custGeom>
              <a:solidFill>
                <a:srgbClr val="29ABE2">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a:defRPr/>
                </a:pPr>
                <a:endParaRPr lang="zh-CN" altLang="en-US" kern="0">
                  <a:solidFill>
                    <a:prstClr val="black"/>
                  </a:solidFill>
                  <a:latin typeface="Calibri" panose="020F0502020204030204"/>
                  <a:ea typeface="宋体" panose="02010600030101010101" pitchFamily="2" charset="-122"/>
                </a:endParaRPr>
              </a:p>
            </p:txBody>
          </p:sp>
          <p:sp>
            <p:nvSpPr>
              <p:cNvPr id="16" name="MH_Other_2"/>
              <p:cNvSpPr>
                <a:spLocks/>
              </p:cNvSpPr>
              <p:nvPr>
                <p:custDataLst>
                  <p:tags r:id="rId5"/>
                </p:custDataLst>
              </p:nvPr>
            </p:nvSpPr>
            <p:spPr bwMode="auto">
              <a:xfrm>
                <a:off x="2981325" y="3984625"/>
                <a:ext cx="1514475" cy="942975"/>
              </a:xfrm>
              <a:custGeom>
                <a:avLst/>
                <a:gdLst>
                  <a:gd name="T0" fmla="*/ 0 w 888"/>
                  <a:gd name="T1" fmla="*/ 552 h 552"/>
                  <a:gd name="T2" fmla="*/ 245 w 888"/>
                  <a:gd name="T3" fmla="*/ 0 h 552"/>
                  <a:gd name="T4" fmla="*/ 888 w 888"/>
                  <a:gd name="T5" fmla="*/ 0 h 552"/>
                  <a:gd name="T6" fmla="*/ 336 w 888"/>
                  <a:gd name="T7" fmla="*/ 552 h 552"/>
                  <a:gd name="T8" fmla="*/ 0 w 888"/>
                  <a:gd name="T9" fmla="*/ 552 h 552"/>
                </a:gdLst>
                <a:ahLst/>
                <a:cxnLst>
                  <a:cxn ang="0">
                    <a:pos x="T0" y="T1"/>
                  </a:cxn>
                  <a:cxn ang="0">
                    <a:pos x="T2" y="T3"/>
                  </a:cxn>
                  <a:cxn ang="0">
                    <a:pos x="T4" y="T5"/>
                  </a:cxn>
                  <a:cxn ang="0">
                    <a:pos x="T6" y="T7"/>
                  </a:cxn>
                  <a:cxn ang="0">
                    <a:pos x="T8" y="T9"/>
                  </a:cxn>
                </a:cxnLst>
                <a:rect l="0" t="0" r="r" b="b"/>
                <a:pathLst>
                  <a:path w="888" h="552">
                    <a:moveTo>
                      <a:pt x="0" y="552"/>
                    </a:moveTo>
                    <a:lnTo>
                      <a:pt x="245" y="0"/>
                    </a:lnTo>
                    <a:lnTo>
                      <a:pt x="888" y="0"/>
                    </a:lnTo>
                    <a:lnTo>
                      <a:pt x="336" y="552"/>
                    </a:lnTo>
                    <a:lnTo>
                      <a:pt x="0" y="552"/>
                    </a:lnTo>
                    <a:close/>
                  </a:path>
                </a:pathLst>
              </a:custGeom>
              <a:solidFill>
                <a:srgbClr val="29ABE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a:defRPr/>
                </a:pPr>
                <a:endParaRPr lang="zh-CN" altLang="en-US" kern="0">
                  <a:solidFill>
                    <a:prstClr val="black"/>
                  </a:solidFill>
                  <a:latin typeface="Calibri" panose="020F0502020204030204"/>
                  <a:ea typeface="宋体" panose="02010600030101010101" pitchFamily="2" charset="-122"/>
                </a:endParaRPr>
              </a:p>
            </p:txBody>
          </p:sp>
          <p:sp>
            <p:nvSpPr>
              <p:cNvPr id="17" name="MH_Other_3"/>
              <p:cNvSpPr>
                <a:spLocks/>
              </p:cNvSpPr>
              <p:nvPr>
                <p:custDataLst>
                  <p:tags r:id="rId6"/>
                </p:custDataLst>
              </p:nvPr>
            </p:nvSpPr>
            <p:spPr bwMode="auto">
              <a:xfrm>
                <a:off x="4552950" y="2378075"/>
                <a:ext cx="942975" cy="1519238"/>
              </a:xfrm>
              <a:custGeom>
                <a:avLst/>
                <a:gdLst>
                  <a:gd name="T0" fmla="*/ 552 w 552"/>
                  <a:gd name="T1" fmla="*/ 0 h 891"/>
                  <a:gd name="T2" fmla="*/ 0 w 552"/>
                  <a:gd name="T3" fmla="*/ 248 h 891"/>
                  <a:gd name="T4" fmla="*/ 0 w 552"/>
                  <a:gd name="T5" fmla="*/ 891 h 891"/>
                  <a:gd name="T6" fmla="*/ 552 w 552"/>
                  <a:gd name="T7" fmla="*/ 339 h 891"/>
                  <a:gd name="T8" fmla="*/ 552 w 552"/>
                  <a:gd name="T9" fmla="*/ 0 h 891"/>
                </a:gdLst>
                <a:ahLst/>
                <a:cxnLst>
                  <a:cxn ang="0">
                    <a:pos x="T0" y="T1"/>
                  </a:cxn>
                  <a:cxn ang="0">
                    <a:pos x="T2" y="T3"/>
                  </a:cxn>
                  <a:cxn ang="0">
                    <a:pos x="T4" y="T5"/>
                  </a:cxn>
                  <a:cxn ang="0">
                    <a:pos x="T6" y="T7"/>
                  </a:cxn>
                  <a:cxn ang="0">
                    <a:pos x="T8" y="T9"/>
                  </a:cxn>
                </a:cxnLst>
                <a:rect l="0" t="0" r="r" b="b"/>
                <a:pathLst>
                  <a:path w="552" h="891">
                    <a:moveTo>
                      <a:pt x="552" y="0"/>
                    </a:moveTo>
                    <a:lnTo>
                      <a:pt x="0" y="248"/>
                    </a:lnTo>
                    <a:lnTo>
                      <a:pt x="0" y="891"/>
                    </a:lnTo>
                    <a:lnTo>
                      <a:pt x="552" y="339"/>
                    </a:lnTo>
                    <a:lnTo>
                      <a:pt x="552" y="0"/>
                    </a:lnTo>
                    <a:close/>
                  </a:path>
                </a:pathLst>
              </a:custGeom>
              <a:solidFill>
                <a:srgbClr val="EE0076"/>
              </a:solidFill>
              <a:ln>
                <a:noFill/>
              </a:ln>
            </p:spPr>
            <p:txBody>
              <a:bodyPr lIns="68580" tIns="34290" rIns="68580" bIns="34290"/>
              <a:lstStyle/>
              <a:p>
                <a:pPr>
                  <a:defRPr/>
                </a:pPr>
                <a:endParaRPr lang="zh-CN" altLang="en-US" kern="0">
                  <a:solidFill>
                    <a:prstClr val="black"/>
                  </a:solidFill>
                  <a:latin typeface="Calibri" panose="020F0502020204030204"/>
                  <a:ea typeface="宋体" panose="02010600030101010101" pitchFamily="2" charset="-122"/>
                </a:endParaRPr>
              </a:p>
            </p:txBody>
          </p:sp>
          <p:sp>
            <p:nvSpPr>
              <p:cNvPr id="18" name="MH_Other_4"/>
              <p:cNvSpPr>
                <a:spLocks/>
              </p:cNvSpPr>
              <p:nvPr>
                <p:custDataLst>
                  <p:tags r:id="rId7"/>
                </p:custDataLst>
              </p:nvPr>
            </p:nvSpPr>
            <p:spPr bwMode="auto">
              <a:xfrm>
                <a:off x="3611563" y="2378075"/>
                <a:ext cx="941387" cy="1519238"/>
              </a:xfrm>
              <a:custGeom>
                <a:avLst/>
                <a:gdLst>
                  <a:gd name="T0" fmla="*/ 0 w 552"/>
                  <a:gd name="T1" fmla="*/ 0 h 891"/>
                  <a:gd name="T2" fmla="*/ 552 w 552"/>
                  <a:gd name="T3" fmla="*/ 248 h 891"/>
                  <a:gd name="T4" fmla="*/ 552 w 552"/>
                  <a:gd name="T5" fmla="*/ 891 h 891"/>
                  <a:gd name="T6" fmla="*/ 0 w 552"/>
                  <a:gd name="T7" fmla="*/ 339 h 891"/>
                  <a:gd name="T8" fmla="*/ 0 w 552"/>
                  <a:gd name="T9" fmla="*/ 0 h 891"/>
                </a:gdLst>
                <a:ahLst/>
                <a:cxnLst>
                  <a:cxn ang="0">
                    <a:pos x="T0" y="T1"/>
                  </a:cxn>
                  <a:cxn ang="0">
                    <a:pos x="T2" y="T3"/>
                  </a:cxn>
                  <a:cxn ang="0">
                    <a:pos x="T4" y="T5"/>
                  </a:cxn>
                  <a:cxn ang="0">
                    <a:pos x="T6" y="T7"/>
                  </a:cxn>
                  <a:cxn ang="0">
                    <a:pos x="T8" y="T9"/>
                  </a:cxn>
                </a:cxnLst>
                <a:rect l="0" t="0" r="r" b="b"/>
                <a:pathLst>
                  <a:path w="552" h="891">
                    <a:moveTo>
                      <a:pt x="0" y="0"/>
                    </a:moveTo>
                    <a:lnTo>
                      <a:pt x="552" y="248"/>
                    </a:lnTo>
                    <a:lnTo>
                      <a:pt x="552" y="891"/>
                    </a:lnTo>
                    <a:lnTo>
                      <a:pt x="0" y="339"/>
                    </a:lnTo>
                    <a:lnTo>
                      <a:pt x="0" y="0"/>
                    </a:lnTo>
                    <a:close/>
                  </a:path>
                </a:pathLst>
              </a:custGeom>
              <a:solidFill>
                <a:srgbClr val="EE0076">
                  <a:lumMod val="60000"/>
                  <a:lumOff val="40000"/>
                </a:srgbClr>
              </a:solidFill>
              <a:ln>
                <a:noFill/>
              </a:ln>
            </p:spPr>
            <p:txBody>
              <a:bodyPr lIns="68580" tIns="34290" rIns="68580" bIns="34290"/>
              <a:lstStyle/>
              <a:p>
                <a:pPr>
                  <a:defRPr/>
                </a:pPr>
                <a:endParaRPr lang="zh-CN" altLang="en-US" kern="0">
                  <a:solidFill>
                    <a:prstClr val="black"/>
                  </a:solidFill>
                  <a:latin typeface="Calibri" panose="020F0502020204030204"/>
                  <a:ea typeface="宋体" panose="02010600030101010101" pitchFamily="2" charset="-122"/>
                </a:endParaRPr>
              </a:p>
            </p:txBody>
          </p:sp>
          <p:sp>
            <p:nvSpPr>
              <p:cNvPr id="19" name="MH_Other_5"/>
              <p:cNvSpPr>
                <a:spLocks/>
              </p:cNvSpPr>
              <p:nvPr>
                <p:custDataLst>
                  <p:tags r:id="rId8"/>
                </p:custDataLst>
              </p:nvPr>
            </p:nvSpPr>
            <p:spPr bwMode="auto">
              <a:xfrm>
                <a:off x="4630738" y="3983038"/>
                <a:ext cx="1516062" cy="941387"/>
              </a:xfrm>
              <a:custGeom>
                <a:avLst/>
                <a:gdLst>
                  <a:gd name="T0" fmla="*/ 888 w 888"/>
                  <a:gd name="T1" fmla="*/ 552 h 552"/>
                  <a:gd name="T2" fmla="*/ 643 w 888"/>
                  <a:gd name="T3" fmla="*/ 0 h 552"/>
                  <a:gd name="T4" fmla="*/ 0 w 888"/>
                  <a:gd name="T5" fmla="*/ 0 h 552"/>
                  <a:gd name="T6" fmla="*/ 552 w 888"/>
                  <a:gd name="T7" fmla="*/ 552 h 552"/>
                  <a:gd name="T8" fmla="*/ 888 w 888"/>
                  <a:gd name="T9" fmla="*/ 552 h 552"/>
                </a:gdLst>
                <a:ahLst/>
                <a:cxnLst>
                  <a:cxn ang="0">
                    <a:pos x="T0" y="T1"/>
                  </a:cxn>
                  <a:cxn ang="0">
                    <a:pos x="T2" y="T3"/>
                  </a:cxn>
                  <a:cxn ang="0">
                    <a:pos x="T4" y="T5"/>
                  </a:cxn>
                  <a:cxn ang="0">
                    <a:pos x="T6" y="T7"/>
                  </a:cxn>
                  <a:cxn ang="0">
                    <a:pos x="T8" y="T9"/>
                  </a:cxn>
                </a:cxnLst>
                <a:rect l="0" t="0" r="r" b="b"/>
                <a:pathLst>
                  <a:path w="888" h="552">
                    <a:moveTo>
                      <a:pt x="888" y="552"/>
                    </a:moveTo>
                    <a:lnTo>
                      <a:pt x="643" y="0"/>
                    </a:lnTo>
                    <a:lnTo>
                      <a:pt x="0" y="0"/>
                    </a:lnTo>
                    <a:lnTo>
                      <a:pt x="552" y="552"/>
                    </a:lnTo>
                    <a:lnTo>
                      <a:pt x="888" y="552"/>
                    </a:lnTo>
                    <a:close/>
                  </a:path>
                </a:pathLst>
              </a:custGeom>
              <a:solidFill>
                <a:srgbClr val="FB9E00"/>
              </a:solidFill>
              <a:ln>
                <a:noFill/>
              </a:ln>
            </p:spPr>
            <p:txBody>
              <a:bodyPr lIns="68580" tIns="34290" rIns="68580" bIns="34290"/>
              <a:lstStyle/>
              <a:p>
                <a:pPr>
                  <a:defRPr/>
                </a:pPr>
                <a:endParaRPr lang="zh-CN" altLang="en-US" kern="0">
                  <a:solidFill>
                    <a:prstClr val="black"/>
                  </a:solidFill>
                  <a:latin typeface="Calibri" panose="020F0502020204030204"/>
                  <a:ea typeface="宋体" panose="02010600030101010101" pitchFamily="2" charset="-122"/>
                </a:endParaRPr>
              </a:p>
            </p:txBody>
          </p:sp>
          <p:sp>
            <p:nvSpPr>
              <p:cNvPr id="20" name="MH_Other_6"/>
              <p:cNvSpPr>
                <a:spLocks/>
              </p:cNvSpPr>
              <p:nvPr>
                <p:custDataLst>
                  <p:tags r:id="rId9"/>
                </p:custDataLst>
              </p:nvPr>
            </p:nvSpPr>
            <p:spPr bwMode="auto">
              <a:xfrm>
                <a:off x="4630738" y="3038475"/>
                <a:ext cx="1516062" cy="944563"/>
              </a:xfrm>
              <a:custGeom>
                <a:avLst/>
                <a:gdLst>
                  <a:gd name="T0" fmla="*/ 888 w 888"/>
                  <a:gd name="T1" fmla="*/ 0 h 554"/>
                  <a:gd name="T2" fmla="*/ 643 w 888"/>
                  <a:gd name="T3" fmla="*/ 554 h 554"/>
                  <a:gd name="T4" fmla="*/ 0 w 888"/>
                  <a:gd name="T5" fmla="*/ 554 h 554"/>
                  <a:gd name="T6" fmla="*/ 552 w 888"/>
                  <a:gd name="T7" fmla="*/ 0 h 554"/>
                  <a:gd name="T8" fmla="*/ 888 w 888"/>
                  <a:gd name="T9" fmla="*/ 0 h 554"/>
                </a:gdLst>
                <a:ahLst/>
                <a:cxnLst>
                  <a:cxn ang="0">
                    <a:pos x="T0" y="T1"/>
                  </a:cxn>
                  <a:cxn ang="0">
                    <a:pos x="T2" y="T3"/>
                  </a:cxn>
                  <a:cxn ang="0">
                    <a:pos x="T4" y="T5"/>
                  </a:cxn>
                  <a:cxn ang="0">
                    <a:pos x="T6" y="T7"/>
                  </a:cxn>
                  <a:cxn ang="0">
                    <a:pos x="T8" y="T9"/>
                  </a:cxn>
                </a:cxnLst>
                <a:rect l="0" t="0" r="r" b="b"/>
                <a:pathLst>
                  <a:path w="888" h="554">
                    <a:moveTo>
                      <a:pt x="888" y="0"/>
                    </a:moveTo>
                    <a:lnTo>
                      <a:pt x="643" y="554"/>
                    </a:lnTo>
                    <a:lnTo>
                      <a:pt x="0" y="554"/>
                    </a:lnTo>
                    <a:lnTo>
                      <a:pt x="552" y="0"/>
                    </a:lnTo>
                    <a:lnTo>
                      <a:pt x="888" y="0"/>
                    </a:lnTo>
                    <a:close/>
                  </a:path>
                </a:pathLst>
              </a:custGeom>
              <a:solidFill>
                <a:srgbClr val="FB9E00">
                  <a:lumMod val="60000"/>
                  <a:lumOff val="40000"/>
                </a:srgbClr>
              </a:solidFill>
              <a:ln>
                <a:noFill/>
              </a:ln>
            </p:spPr>
            <p:txBody>
              <a:bodyPr lIns="68580" tIns="34290" rIns="68580" bIns="34290"/>
              <a:lstStyle/>
              <a:p>
                <a:pPr>
                  <a:defRPr/>
                </a:pPr>
                <a:endParaRPr lang="zh-CN" altLang="en-US" kern="0">
                  <a:solidFill>
                    <a:prstClr val="black"/>
                  </a:solidFill>
                  <a:latin typeface="Calibri" panose="020F0502020204030204"/>
                  <a:ea typeface="宋体" panose="02010600030101010101" pitchFamily="2" charset="-122"/>
                </a:endParaRPr>
              </a:p>
            </p:txBody>
          </p:sp>
          <p:sp>
            <p:nvSpPr>
              <p:cNvPr id="21" name="MH_Other_7"/>
              <p:cNvSpPr>
                <a:spLocks/>
              </p:cNvSpPr>
              <p:nvPr>
                <p:custDataLst>
                  <p:tags r:id="rId10"/>
                </p:custDataLst>
              </p:nvPr>
            </p:nvSpPr>
            <p:spPr bwMode="auto">
              <a:xfrm>
                <a:off x="3622675" y="4067175"/>
                <a:ext cx="941388" cy="1519238"/>
              </a:xfrm>
              <a:custGeom>
                <a:avLst/>
                <a:gdLst>
                  <a:gd name="T0" fmla="*/ 0 w 552"/>
                  <a:gd name="T1" fmla="*/ 890 h 890"/>
                  <a:gd name="T2" fmla="*/ 552 w 552"/>
                  <a:gd name="T3" fmla="*/ 643 h 890"/>
                  <a:gd name="T4" fmla="*/ 552 w 552"/>
                  <a:gd name="T5" fmla="*/ 0 h 890"/>
                  <a:gd name="T6" fmla="*/ 0 w 552"/>
                  <a:gd name="T7" fmla="*/ 555 h 890"/>
                  <a:gd name="T8" fmla="*/ 0 w 552"/>
                  <a:gd name="T9" fmla="*/ 890 h 890"/>
                </a:gdLst>
                <a:ahLst/>
                <a:cxnLst>
                  <a:cxn ang="0">
                    <a:pos x="T0" y="T1"/>
                  </a:cxn>
                  <a:cxn ang="0">
                    <a:pos x="T2" y="T3"/>
                  </a:cxn>
                  <a:cxn ang="0">
                    <a:pos x="T4" y="T5"/>
                  </a:cxn>
                  <a:cxn ang="0">
                    <a:pos x="T6" y="T7"/>
                  </a:cxn>
                  <a:cxn ang="0">
                    <a:pos x="T8" y="T9"/>
                  </a:cxn>
                </a:cxnLst>
                <a:rect l="0" t="0" r="r" b="b"/>
                <a:pathLst>
                  <a:path w="552" h="890">
                    <a:moveTo>
                      <a:pt x="0" y="890"/>
                    </a:moveTo>
                    <a:lnTo>
                      <a:pt x="552" y="643"/>
                    </a:lnTo>
                    <a:lnTo>
                      <a:pt x="552" y="0"/>
                    </a:lnTo>
                    <a:lnTo>
                      <a:pt x="0" y="555"/>
                    </a:lnTo>
                    <a:lnTo>
                      <a:pt x="0" y="890"/>
                    </a:lnTo>
                    <a:close/>
                  </a:path>
                </a:pathLst>
              </a:custGeom>
              <a:solidFill>
                <a:srgbClr val="A3D800">
                  <a:lumMod val="60000"/>
                  <a:lumOff val="40000"/>
                </a:srgbClr>
              </a:solidFill>
              <a:ln>
                <a:noFill/>
              </a:ln>
            </p:spPr>
            <p:txBody>
              <a:bodyPr lIns="68580" tIns="34290" rIns="68580" bIns="34290"/>
              <a:lstStyle/>
              <a:p>
                <a:pPr>
                  <a:defRPr/>
                </a:pPr>
                <a:endParaRPr lang="zh-CN" altLang="en-US" kern="0">
                  <a:solidFill>
                    <a:prstClr val="black"/>
                  </a:solidFill>
                  <a:latin typeface="Calibri" panose="020F0502020204030204"/>
                  <a:ea typeface="宋体" panose="02010600030101010101" pitchFamily="2" charset="-122"/>
                </a:endParaRPr>
              </a:p>
            </p:txBody>
          </p:sp>
          <p:sp>
            <p:nvSpPr>
              <p:cNvPr id="22" name="MH_Other_8"/>
              <p:cNvSpPr>
                <a:spLocks/>
              </p:cNvSpPr>
              <p:nvPr>
                <p:custDataLst>
                  <p:tags r:id="rId11"/>
                </p:custDataLst>
              </p:nvPr>
            </p:nvSpPr>
            <p:spPr bwMode="auto">
              <a:xfrm>
                <a:off x="4564063" y="4067175"/>
                <a:ext cx="939800" cy="1519238"/>
              </a:xfrm>
              <a:custGeom>
                <a:avLst/>
                <a:gdLst>
                  <a:gd name="T0" fmla="*/ 551 w 551"/>
                  <a:gd name="T1" fmla="*/ 890 h 890"/>
                  <a:gd name="T2" fmla="*/ 0 w 551"/>
                  <a:gd name="T3" fmla="*/ 643 h 890"/>
                  <a:gd name="T4" fmla="*/ 0 w 551"/>
                  <a:gd name="T5" fmla="*/ 0 h 890"/>
                  <a:gd name="T6" fmla="*/ 551 w 551"/>
                  <a:gd name="T7" fmla="*/ 555 h 890"/>
                  <a:gd name="T8" fmla="*/ 551 w 551"/>
                  <a:gd name="T9" fmla="*/ 890 h 890"/>
                </a:gdLst>
                <a:ahLst/>
                <a:cxnLst>
                  <a:cxn ang="0">
                    <a:pos x="T0" y="T1"/>
                  </a:cxn>
                  <a:cxn ang="0">
                    <a:pos x="T2" y="T3"/>
                  </a:cxn>
                  <a:cxn ang="0">
                    <a:pos x="T4" y="T5"/>
                  </a:cxn>
                  <a:cxn ang="0">
                    <a:pos x="T6" y="T7"/>
                  </a:cxn>
                  <a:cxn ang="0">
                    <a:pos x="T8" y="T9"/>
                  </a:cxn>
                </a:cxnLst>
                <a:rect l="0" t="0" r="r" b="b"/>
                <a:pathLst>
                  <a:path w="551" h="890">
                    <a:moveTo>
                      <a:pt x="551" y="890"/>
                    </a:moveTo>
                    <a:lnTo>
                      <a:pt x="0" y="643"/>
                    </a:lnTo>
                    <a:lnTo>
                      <a:pt x="0" y="0"/>
                    </a:lnTo>
                    <a:lnTo>
                      <a:pt x="551" y="555"/>
                    </a:lnTo>
                    <a:lnTo>
                      <a:pt x="551" y="890"/>
                    </a:lnTo>
                    <a:close/>
                  </a:path>
                </a:pathLst>
              </a:custGeom>
              <a:solidFill>
                <a:srgbClr val="A3D800"/>
              </a:solidFill>
              <a:ln>
                <a:noFill/>
              </a:ln>
            </p:spPr>
            <p:txBody>
              <a:bodyPr lIns="68580" tIns="34290" rIns="68580" bIns="34290"/>
              <a:lstStyle/>
              <a:p>
                <a:pPr>
                  <a:defRPr/>
                </a:pPr>
                <a:endParaRPr lang="zh-CN" altLang="en-US" kern="0">
                  <a:solidFill>
                    <a:prstClr val="black"/>
                  </a:solidFill>
                  <a:latin typeface="Calibri" panose="020F0502020204030204"/>
                  <a:ea typeface="宋体" panose="02010600030101010101" pitchFamily="2" charset="-122"/>
                </a:endParaRPr>
              </a:p>
            </p:txBody>
          </p:sp>
          <p:sp>
            <p:nvSpPr>
              <p:cNvPr id="23" name="MH_Other_9"/>
              <p:cNvSpPr>
                <a:spLocks noChangeAspect="1" noEditPoints="1"/>
              </p:cNvSpPr>
              <p:nvPr>
                <p:custDataLst>
                  <p:tags r:id="rId12"/>
                </p:custDataLst>
              </p:nvPr>
            </p:nvSpPr>
            <p:spPr bwMode="auto">
              <a:xfrm>
                <a:off x="3611563" y="3797300"/>
                <a:ext cx="423862" cy="428625"/>
              </a:xfrm>
              <a:custGeom>
                <a:avLst/>
                <a:gdLst>
                  <a:gd name="T0" fmla="*/ 763241303 w 104"/>
                  <a:gd name="T1" fmla="*/ 595884000 h 105"/>
                  <a:gd name="T2" fmla="*/ 763241303 w 104"/>
                  <a:gd name="T3" fmla="*/ 297942000 h 105"/>
                  <a:gd name="T4" fmla="*/ 595066682 w 104"/>
                  <a:gd name="T5" fmla="*/ 297942000 h 105"/>
                  <a:gd name="T6" fmla="*/ 595066682 w 104"/>
                  <a:gd name="T7" fmla="*/ 595884000 h 105"/>
                  <a:gd name="T8" fmla="*/ 310469573 w 104"/>
                  <a:gd name="T9" fmla="*/ 595884000 h 105"/>
                  <a:gd name="T10" fmla="*/ 310469573 w 104"/>
                  <a:gd name="T11" fmla="*/ 764286000 h 105"/>
                  <a:gd name="T12" fmla="*/ 595066682 w 104"/>
                  <a:gd name="T13" fmla="*/ 764286000 h 105"/>
                  <a:gd name="T14" fmla="*/ 595066682 w 104"/>
                  <a:gd name="T15" fmla="*/ 1062228000 h 105"/>
                  <a:gd name="T16" fmla="*/ 763241303 w 104"/>
                  <a:gd name="T17" fmla="*/ 1062228000 h 105"/>
                  <a:gd name="T18" fmla="*/ 763241303 w 104"/>
                  <a:gd name="T19" fmla="*/ 764286000 h 105"/>
                  <a:gd name="T20" fmla="*/ 1047838412 w 104"/>
                  <a:gd name="T21" fmla="*/ 764286000 h 105"/>
                  <a:gd name="T22" fmla="*/ 1047838412 w 104"/>
                  <a:gd name="T23" fmla="*/ 595884000 h 105"/>
                  <a:gd name="T24" fmla="*/ 763241303 w 104"/>
                  <a:gd name="T25" fmla="*/ 595884000 h 105"/>
                  <a:gd name="T26" fmla="*/ 672687677 w 104"/>
                  <a:gd name="T27" fmla="*/ 0 h 105"/>
                  <a:gd name="T28" fmla="*/ 0 w 104"/>
                  <a:gd name="T29" fmla="*/ 686562000 h 105"/>
                  <a:gd name="T30" fmla="*/ 672687677 w 104"/>
                  <a:gd name="T31" fmla="*/ 1360170000 h 105"/>
                  <a:gd name="T32" fmla="*/ 1345371752 w 104"/>
                  <a:gd name="T33" fmla="*/ 686562000 h 105"/>
                  <a:gd name="T34" fmla="*/ 672687677 w 104"/>
                  <a:gd name="T35" fmla="*/ 0 h 105"/>
                  <a:gd name="T36" fmla="*/ 672687677 w 104"/>
                  <a:gd name="T37" fmla="*/ 1204722000 h 105"/>
                  <a:gd name="T38" fmla="*/ 155234787 w 104"/>
                  <a:gd name="T39" fmla="*/ 686562000 h 105"/>
                  <a:gd name="T40" fmla="*/ 672687677 w 104"/>
                  <a:gd name="T41" fmla="*/ 155448000 h 105"/>
                  <a:gd name="T42" fmla="*/ 1203073198 w 104"/>
                  <a:gd name="T43" fmla="*/ 686562000 h 105"/>
                  <a:gd name="T44" fmla="*/ 672687677 w 104"/>
                  <a:gd name="T45" fmla="*/ 1204722000 h 10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4" h="105">
                    <a:moveTo>
                      <a:pt x="59" y="46"/>
                    </a:moveTo>
                    <a:cubicBezTo>
                      <a:pt x="59" y="23"/>
                      <a:pt x="59" y="23"/>
                      <a:pt x="59" y="23"/>
                    </a:cubicBezTo>
                    <a:cubicBezTo>
                      <a:pt x="46" y="23"/>
                      <a:pt x="46" y="23"/>
                      <a:pt x="46" y="23"/>
                    </a:cubicBezTo>
                    <a:cubicBezTo>
                      <a:pt x="46" y="46"/>
                      <a:pt x="46" y="46"/>
                      <a:pt x="46" y="46"/>
                    </a:cubicBezTo>
                    <a:cubicBezTo>
                      <a:pt x="24" y="46"/>
                      <a:pt x="24" y="46"/>
                      <a:pt x="24" y="46"/>
                    </a:cubicBezTo>
                    <a:cubicBezTo>
                      <a:pt x="24" y="59"/>
                      <a:pt x="24" y="59"/>
                      <a:pt x="24" y="59"/>
                    </a:cubicBezTo>
                    <a:cubicBezTo>
                      <a:pt x="46" y="59"/>
                      <a:pt x="46" y="59"/>
                      <a:pt x="46" y="59"/>
                    </a:cubicBezTo>
                    <a:cubicBezTo>
                      <a:pt x="46" y="82"/>
                      <a:pt x="46" y="82"/>
                      <a:pt x="46" y="82"/>
                    </a:cubicBezTo>
                    <a:cubicBezTo>
                      <a:pt x="59" y="82"/>
                      <a:pt x="59" y="82"/>
                      <a:pt x="59" y="82"/>
                    </a:cubicBezTo>
                    <a:cubicBezTo>
                      <a:pt x="59" y="59"/>
                      <a:pt x="59" y="59"/>
                      <a:pt x="59" y="59"/>
                    </a:cubicBezTo>
                    <a:cubicBezTo>
                      <a:pt x="81" y="59"/>
                      <a:pt x="81" y="59"/>
                      <a:pt x="81" y="59"/>
                    </a:cubicBezTo>
                    <a:cubicBezTo>
                      <a:pt x="81" y="46"/>
                      <a:pt x="81" y="46"/>
                      <a:pt x="81" y="46"/>
                    </a:cubicBezTo>
                    <a:lnTo>
                      <a:pt x="59" y="46"/>
                    </a:lnTo>
                    <a:close/>
                    <a:moveTo>
                      <a:pt x="52" y="0"/>
                    </a:moveTo>
                    <a:cubicBezTo>
                      <a:pt x="23" y="0"/>
                      <a:pt x="0" y="24"/>
                      <a:pt x="0" y="53"/>
                    </a:cubicBezTo>
                    <a:cubicBezTo>
                      <a:pt x="0" y="81"/>
                      <a:pt x="23" y="105"/>
                      <a:pt x="52" y="105"/>
                    </a:cubicBezTo>
                    <a:cubicBezTo>
                      <a:pt x="81" y="105"/>
                      <a:pt x="104" y="81"/>
                      <a:pt x="104" y="53"/>
                    </a:cubicBezTo>
                    <a:cubicBezTo>
                      <a:pt x="104" y="24"/>
                      <a:pt x="81" y="0"/>
                      <a:pt x="52" y="0"/>
                    </a:cubicBezTo>
                    <a:close/>
                    <a:moveTo>
                      <a:pt x="52" y="93"/>
                    </a:moveTo>
                    <a:cubicBezTo>
                      <a:pt x="30" y="93"/>
                      <a:pt x="12" y="75"/>
                      <a:pt x="12" y="53"/>
                    </a:cubicBezTo>
                    <a:cubicBezTo>
                      <a:pt x="12" y="30"/>
                      <a:pt x="30" y="12"/>
                      <a:pt x="52" y="12"/>
                    </a:cubicBezTo>
                    <a:cubicBezTo>
                      <a:pt x="74" y="12"/>
                      <a:pt x="93" y="30"/>
                      <a:pt x="93" y="53"/>
                    </a:cubicBezTo>
                    <a:cubicBezTo>
                      <a:pt x="93" y="75"/>
                      <a:pt x="74" y="93"/>
                      <a:pt x="52" y="93"/>
                    </a:cubicBezTo>
                    <a:close/>
                  </a:path>
                </a:pathLst>
              </a:custGeom>
              <a:solidFill>
                <a:sysClr val="window" lastClr="FFFFFF">
                  <a:alpha val="87842"/>
                </a:sys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a:defRPr/>
                </a:pPr>
                <a:endParaRPr lang="zh-CN" altLang="en-US" kern="0">
                  <a:solidFill>
                    <a:prstClr val="black"/>
                  </a:solidFill>
                  <a:latin typeface="Arial" panose="020B0604020202020204" pitchFamily="34" charset="0"/>
                  <a:ea typeface="宋体" panose="02010600030101010101" pitchFamily="2" charset="-122"/>
                </a:endParaRPr>
              </a:p>
            </p:txBody>
          </p:sp>
          <p:sp>
            <p:nvSpPr>
              <p:cNvPr id="24" name="MH_Other_10"/>
              <p:cNvSpPr>
                <a:spLocks noChangeAspect="1" noEditPoints="1"/>
              </p:cNvSpPr>
              <p:nvPr>
                <p:custDataLst>
                  <p:tags r:id="rId13"/>
                </p:custDataLst>
              </p:nvPr>
            </p:nvSpPr>
            <p:spPr bwMode="auto">
              <a:xfrm>
                <a:off x="4338638" y="4564063"/>
                <a:ext cx="473075" cy="428625"/>
              </a:xfrm>
              <a:custGeom>
                <a:avLst/>
                <a:gdLst>
                  <a:gd name="T0" fmla="*/ 809090990 w 106"/>
                  <a:gd name="T1" fmla="*/ 965307081 h 95"/>
                  <a:gd name="T2" fmla="*/ 575701782 w 106"/>
                  <a:gd name="T3" fmla="*/ 1139377024 h 95"/>
                  <a:gd name="T4" fmla="*/ 575701782 w 106"/>
                  <a:gd name="T5" fmla="*/ 886182572 h 95"/>
                  <a:gd name="T6" fmla="*/ 311188237 w 106"/>
                  <a:gd name="T7" fmla="*/ 490564003 h 95"/>
                  <a:gd name="T8" fmla="*/ 0 w 106"/>
                  <a:gd name="T9" fmla="*/ 870357670 h 95"/>
                  <a:gd name="T10" fmla="*/ 622376473 w 106"/>
                  <a:gd name="T11" fmla="*/ 1297626043 h 95"/>
                  <a:gd name="T12" fmla="*/ 824653159 w 106"/>
                  <a:gd name="T13" fmla="*/ 1281801141 h 95"/>
                  <a:gd name="T14" fmla="*/ 1042484137 w 106"/>
                  <a:gd name="T15" fmla="*/ 1503345789 h 95"/>
                  <a:gd name="T16" fmla="*/ 980247278 w 106"/>
                  <a:gd name="T17" fmla="*/ 1234326435 h 95"/>
                  <a:gd name="T18" fmla="*/ 1244756885 w 106"/>
                  <a:gd name="T19" fmla="*/ 949482179 h 95"/>
                  <a:gd name="T20" fmla="*/ 995805508 w 106"/>
                  <a:gd name="T21" fmla="*/ 981131983 h 95"/>
                  <a:gd name="T22" fmla="*/ 809090990 w 106"/>
                  <a:gd name="T23" fmla="*/ 965307081 h 95"/>
                  <a:gd name="T24" fmla="*/ 1026925907 w 106"/>
                  <a:gd name="T25" fmla="*/ 0 h 95"/>
                  <a:gd name="T26" fmla="*/ 404545495 w 106"/>
                  <a:gd name="T27" fmla="*/ 427268373 h 95"/>
                  <a:gd name="T28" fmla="*/ 669055102 w 106"/>
                  <a:gd name="T29" fmla="*/ 791233161 h 95"/>
                  <a:gd name="T30" fmla="*/ 669055102 w 106"/>
                  <a:gd name="T31" fmla="*/ 965307081 h 95"/>
                  <a:gd name="T32" fmla="*/ 840211390 w 106"/>
                  <a:gd name="T33" fmla="*/ 838707866 h 95"/>
                  <a:gd name="T34" fmla="*/ 1026925907 w 106"/>
                  <a:gd name="T35" fmla="*/ 870357670 h 95"/>
                  <a:gd name="T36" fmla="*/ 1649302380 w 106"/>
                  <a:gd name="T37" fmla="*/ 427268373 h 95"/>
                  <a:gd name="T38" fmla="*/ 1026925907 w 106"/>
                  <a:gd name="T39" fmla="*/ 0 h 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6" h="95">
                    <a:moveTo>
                      <a:pt x="52" y="61"/>
                    </a:moveTo>
                    <a:cubicBezTo>
                      <a:pt x="50" y="62"/>
                      <a:pt x="37" y="72"/>
                      <a:pt x="37" y="72"/>
                    </a:cubicBezTo>
                    <a:cubicBezTo>
                      <a:pt x="37" y="72"/>
                      <a:pt x="37" y="59"/>
                      <a:pt x="37" y="56"/>
                    </a:cubicBezTo>
                    <a:cubicBezTo>
                      <a:pt x="26" y="50"/>
                      <a:pt x="20" y="41"/>
                      <a:pt x="20" y="31"/>
                    </a:cubicBezTo>
                    <a:cubicBezTo>
                      <a:pt x="8" y="36"/>
                      <a:pt x="0" y="45"/>
                      <a:pt x="0" y="55"/>
                    </a:cubicBezTo>
                    <a:cubicBezTo>
                      <a:pt x="0" y="70"/>
                      <a:pt x="18" y="82"/>
                      <a:pt x="40" y="82"/>
                    </a:cubicBezTo>
                    <a:cubicBezTo>
                      <a:pt x="45" y="82"/>
                      <a:pt x="49" y="82"/>
                      <a:pt x="53" y="81"/>
                    </a:cubicBezTo>
                    <a:cubicBezTo>
                      <a:pt x="67" y="95"/>
                      <a:pt x="67" y="95"/>
                      <a:pt x="67" y="95"/>
                    </a:cubicBezTo>
                    <a:cubicBezTo>
                      <a:pt x="63" y="78"/>
                      <a:pt x="63" y="78"/>
                      <a:pt x="63" y="78"/>
                    </a:cubicBezTo>
                    <a:cubicBezTo>
                      <a:pt x="72" y="74"/>
                      <a:pt x="78" y="67"/>
                      <a:pt x="80" y="60"/>
                    </a:cubicBezTo>
                    <a:cubicBezTo>
                      <a:pt x="75" y="61"/>
                      <a:pt x="69" y="62"/>
                      <a:pt x="64" y="62"/>
                    </a:cubicBezTo>
                    <a:cubicBezTo>
                      <a:pt x="60" y="62"/>
                      <a:pt x="56" y="62"/>
                      <a:pt x="52" y="61"/>
                    </a:cubicBezTo>
                    <a:close/>
                    <a:moveTo>
                      <a:pt x="66" y="0"/>
                    </a:moveTo>
                    <a:cubicBezTo>
                      <a:pt x="44" y="0"/>
                      <a:pt x="26" y="12"/>
                      <a:pt x="26" y="27"/>
                    </a:cubicBezTo>
                    <a:cubicBezTo>
                      <a:pt x="26" y="36"/>
                      <a:pt x="33" y="45"/>
                      <a:pt x="43" y="50"/>
                    </a:cubicBezTo>
                    <a:cubicBezTo>
                      <a:pt x="43" y="61"/>
                      <a:pt x="43" y="61"/>
                      <a:pt x="43" y="61"/>
                    </a:cubicBezTo>
                    <a:cubicBezTo>
                      <a:pt x="54" y="53"/>
                      <a:pt x="54" y="53"/>
                      <a:pt x="54" y="53"/>
                    </a:cubicBezTo>
                    <a:cubicBezTo>
                      <a:pt x="57" y="54"/>
                      <a:pt x="62" y="55"/>
                      <a:pt x="66" y="55"/>
                    </a:cubicBezTo>
                    <a:cubicBezTo>
                      <a:pt x="88" y="55"/>
                      <a:pt x="106" y="42"/>
                      <a:pt x="106" y="27"/>
                    </a:cubicBezTo>
                    <a:cubicBezTo>
                      <a:pt x="106" y="12"/>
                      <a:pt x="88" y="0"/>
                      <a:pt x="66" y="0"/>
                    </a:cubicBezTo>
                    <a:close/>
                  </a:path>
                </a:pathLst>
              </a:custGeom>
              <a:solidFill>
                <a:sysClr val="window" lastClr="FFFFFF">
                  <a:alpha val="89018"/>
                </a:sys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a:defRPr/>
                </a:pPr>
                <a:endParaRPr lang="zh-CN" altLang="en-US" kern="0">
                  <a:solidFill>
                    <a:prstClr val="black"/>
                  </a:solidFill>
                  <a:latin typeface="Arial" panose="020B0604020202020204" pitchFamily="34" charset="0"/>
                  <a:ea typeface="宋体" panose="02010600030101010101" pitchFamily="2" charset="-122"/>
                </a:endParaRPr>
              </a:p>
            </p:txBody>
          </p:sp>
          <p:sp>
            <p:nvSpPr>
              <p:cNvPr id="25" name="MH_Other_11"/>
              <p:cNvSpPr>
                <a:spLocks noChangeAspect="1" noEditPoints="1"/>
              </p:cNvSpPr>
              <p:nvPr>
                <p:custDataLst>
                  <p:tags r:id="rId14"/>
                </p:custDataLst>
              </p:nvPr>
            </p:nvSpPr>
            <p:spPr bwMode="auto">
              <a:xfrm>
                <a:off x="4878388" y="3805238"/>
                <a:ext cx="708025" cy="411162"/>
              </a:xfrm>
              <a:custGeom>
                <a:avLst/>
                <a:gdLst>
                  <a:gd name="T0" fmla="*/ 2147483646 w 132"/>
                  <a:gd name="T1" fmla="*/ 764995792 h 67"/>
                  <a:gd name="T2" fmla="*/ 2147483646 w 132"/>
                  <a:gd name="T3" fmla="*/ 941533700 h 67"/>
                  <a:gd name="T4" fmla="*/ 2147483646 w 132"/>
                  <a:gd name="T5" fmla="*/ 1088646815 h 67"/>
                  <a:gd name="T6" fmla="*/ 2147483646 w 132"/>
                  <a:gd name="T7" fmla="*/ 1618255113 h 67"/>
                  <a:gd name="T8" fmla="*/ 2147483646 w 132"/>
                  <a:gd name="T9" fmla="*/ 1618255113 h 67"/>
                  <a:gd name="T10" fmla="*/ 2147483646 w 132"/>
                  <a:gd name="T11" fmla="*/ 1441717205 h 67"/>
                  <a:gd name="T12" fmla="*/ 2147483646 w 132"/>
                  <a:gd name="T13" fmla="*/ 1971330929 h 67"/>
                  <a:gd name="T14" fmla="*/ 2147483646 w 132"/>
                  <a:gd name="T15" fmla="*/ 1971330929 h 67"/>
                  <a:gd name="T16" fmla="*/ 2147483646 w 132"/>
                  <a:gd name="T17" fmla="*/ 1765373653 h 67"/>
                  <a:gd name="T18" fmla="*/ 2147483646 w 132"/>
                  <a:gd name="T19" fmla="*/ 1971330929 h 67"/>
                  <a:gd name="T20" fmla="*/ 2147483646 w 132"/>
                  <a:gd name="T21" fmla="*/ 1971330929 h 67"/>
                  <a:gd name="T22" fmla="*/ 2147483646 w 132"/>
                  <a:gd name="T23" fmla="*/ 1441717205 h 67"/>
                  <a:gd name="T24" fmla="*/ 2147483646 w 132"/>
                  <a:gd name="T25" fmla="*/ 1618255113 h 67"/>
                  <a:gd name="T26" fmla="*/ 2147483646 w 132"/>
                  <a:gd name="T27" fmla="*/ 1618255113 h 67"/>
                  <a:gd name="T28" fmla="*/ 2147483646 w 132"/>
                  <a:gd name="T29" fmla="*/ 1088646815 h 67"/>
                  <a:gd name="T30" fmla="*/ 2147483646 w 132"/>
                  <a:gd name="T31" fmla="*/ 941533700 h 67"/>
                  <a:gd name="T32" fmla="*/ 2147483646 w 132"/>
                  <a:gd name="T33" fmla="*/ 764995792 h 67"/>
                  <a:gd name="T34" fmla="*/ 404748663 w 132"/>
                  <a:gd name="T35" fmla="*/ 764995792 h 67"/>
                  <a:gd name="T36" fmla="*/ 247346932 w 132"/>
                  <a:gd name="T37" fmla="*/ 941533700 h 67"/>
                  <a:gd name="T38" fmla="*/ 292319532 w 132"/>
                  <a:gd name="T39" fmla="*/ 1088646815 h 67"/>
                  <a:gd name="T40" fmla="*/ 44972600 w 132"/>
                  <a:gd name="T41" fmla="*/ 1618255113 h 67"/>
                  <a:gd name="T42" fmla="*/ 67456531 w 132"/>
                  <a:gd name="T43" fmla="*/ 1618255113 h 67"/>
                  <a:gd name="T44" fmla="*/ 247346932 w 132"/>
                  <a:gd name="T45" fmla="*/ 1441717205 h 67"/>
                  <a:gd name="T46" fmla="*/ 157401731 w 132"/>
                  <a:gd name="T47" fmla="*/ 1971330929 h 67"/>
                  <a:gd name="T48" fmla="*/ 292319532 w 132"/>
                  <a:gd name="T49" fmla="*/ 1971330929 h 67"/>
                  <a:gd name="T50" fmla="*/ 404748663 w 132"/>
                  <a:gd name="T51" fmla="*/ 1765373653 h 67"/>
                  <a:gd name="T52" fmla="*/ 494693864 w 132"/>
                  <a:gd name="T53" fmla="*/ 1971330929 h 67"/>
                  <a:gd name="T54" fmla="*/ 629611664 w 132"/>
                  <a:gd name="T55" fmla="*/ 1971330929 h 67"/>
                  <a:gd name="T56" fmla="*/ 539666464 w 132"/>
                  <a:gd name="T57" fmla="*/ 1441717205 h 67"/>
                  <a:gd name="T58" fmla="*/ 719552126 w 132"/>
                  <a:gd name="T59" fmla="*/ 1618255113 h 67"/>
                  <a:gd name="T60" fmla="*/ 742040795 w 132"/>
                  <a:gd name="T61" fmla="*/ 1618255113 h 67"/>
                  <a:gd name="T62" fmla="*/ 494693864 w 132"/>
                  <a:gd name="T63" fmla="*/ 1088646815 h 67"/>
                  <a:gd name="T64" fmla="*/ 539666464 w 132"/>
                  <a:gd name="T65" fmla="*/ 941533700 h 67"/>
                  <a:gd name="T66" fmla="*/ 404748663 w 132"/>
                  <a:gd name="T67" fmla="*/ 764995792 h 67"/>
                  <a:gd name="T68" fmla="*/ 1506565522 w 132"/>
                  <a:gd name="T69" fmla="*/ 0 h 67"/>
                  <a:gd name="T70" fmla="*/ 1281702521 w 132"/>
                  <a:gd name="T71" fmla="*/ 294226229 h 67"/>
                  <a:gd name="T72" fmla="*/ 1349163790 w 132"/>
                  <a:gd name="T73" fmla="*/ 529613724 h 67"/>
                  <a:gd name="T74" fmla="*/ 944415127 w 132"/>
                  <a:gd name="T75" fmla="*/ 1382873044 h 67"/>
                  <a:gd name="T76" fmla="*/ 989387727 w 132"/>
                  <a:gd name="T77" fmla="*/ 1412297838 h 67"/>
                  <a:gd name="T78" fmla="*/ 1259218590 w 132"/>
                  <a:gd name="T79" fmla="*/ 1118066182 h 67"/>
                  <a:gd name="T80" fmla="*/ 1124300789 w 132"/>
                  <a:gd name="T81" fmla="*/ 1971330929 h 67"/>
                  <a:gd name="T82" fmla="*/ 1349163790 w 132"/>
                  <a:gd name="T83" fmla="*/ 1971330929 h 67"/>
                  <a:gd name="T84" fmla="*/ 1506565522 w 132"/>
                  <a:gd name="T85" fmla="*/ 1618255113 h 67"/>
                  <a:gd name="T86" fmla="*/ 1663967253 w 132"/>
                  <a:gd name="T87" fmla="*/ 1971330929 h 67"/>
                  <a:gd name="T88" fmla="*/ 1888830254 w 132"/>
                  <a:gd name="T89" fmla="*/ 1971330929 h 67"/>
                  <a:gd name="T90" fmla="*/ 1753912454 w 132"/>
                  <a:gd name="T91" fmla="*/ 1118066182 h 67"/>
                  <a:gd name="T92" fmla="*/ 2023743316 w 132"/>
                  <a:gd name="T93" fmla="*/ 1412297838 h 67"/>
                  <a:gd name="T94" fmla="*/ 2068715916 w 132"/>
                  <a:gd name="T95" fmla="*/ 1382873044 h 67"/>
                  <a:gd name="T96" fmla="*/ 1663967253 w 132"/>
                  <a:gd name="T97" fmla="*/ 529613724 h 67"/>
                  <a:gd name="T98" fmla="*/ 1731423784 w 132"/>
                  <a:gd name="T99" fmla="*/ 294226229 h 67"/>
                  <a:gd name="T100" fmla="*/ 1506565522 w 132"/>
                  <a:gd name="T101" fmla="*/ 0 h 6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32" h="67">
                    <a:moveTo>
                      <a:pt x="114" y="26"/>
                    </a:moveTo>
                    <a:cubicBezTo>
                      <a:pt x="111" y="26"/>
                      <a:pt x="108" y="29"/>
                      <a:pt x="108" y="32"/>
                    </a:cubicBezTo>
                    <a:cubicBezTo>
                      <a:pt x="108" y="34"/>
                      <a:pt x="109" y="36"/>
                      <a:pt x="110" y="37"/>
                    </a:cubicBezTo>
                    <a:cubicBezTo>
                      <a:pt x="104" y="40"/>
                      <a:pt x="96" y="53"/>
                      <a:pt x="99" y="55"/>
                    </a:cubicBezTo>
                    <a:cubicBezTo>
                      <a:pt x="99" y="55"/>
                      <a:pt x="100" y="55"/>
                      <a:pt x="100" y="55"/>
                    </a:cubicBezTo>
                    <a:cubicBezTo>
                      <a:pt x="102" y="55"/>
                      <a:pt x="105" y="52"/>
                      <a:pt x="107" y="49"/>
                    </a:cubicBezTo>
                    <a:cubicBezTo>
                      <a:pt x="106" y="55"/>
                      <a:pt x="105" y="62"/>
                      <a:pt x="104" y="67"/>
                    </a:cubicBezTo>
                    <a:cubicBezTo>
                      <a:pt x="110" y="67"/>
                      <a:pt x="110" y="67"/>
                      <a:pt x="110" y="67"/>
                    </a:cubicBezTo>
                    <a:cubicBezTo>
                      <a:pt x="110" y="64"/>
                      <a:pt x="112" y="60"/>
                      <a:pt x="114" y="60"/>
                    </a:cubicBezTo>
                    <a:cubicBezTo>
                      <a:pt x="116" y="60"/>
                      <a:pt x="119" y="64"/>
                      <a:pt x="119" y="67"/>
                    </a:cubicBezTo>
                    <a:cubicBezTo>
                      <a:pt x="124" y="67"/>
                      <a:pt x="124" y="67"/>
                      <a:pt x="124" y="67"/>
                    </a:cubicBezTo>
                    <a:cubicBezTo>
                      <a:pt x="124" y="62"/>
                      <a:pt x="123" y="55"/>
                      <a:pt x="121" y="49"/>
                    </a:cubicBezTo>
                    <a:cubicBezTo>
                      <a:pt x="123" y="52"/>
                      <a:pt x="126" y="55"/>
                      <a:pt x="128" y="55"/>
                    </a:cubicBezTo>
                    <a:cubicBezTo>
                      <a:pt x="129" y="55"/>
                      <a:pt x="129" y="55"/>
                      <a:pt x="130" y="55"/>
                    </a:cubicBezTo>
                    <a:cubicBezTo>
                      <a:pt x="132" y="53"/>
                      <a:pt x="125" y="40"/>
                      <a:pt x="118" y="37"/>
                    </a:cubicBezTo>
                    <a:cubicBezTo>
                      <a:pt x="120" y="36"/>
                      <a:pt x="121" y="34"/>
                      <a:pt x="121" y="32"/>
                    </a:cubicBezTo>
                    <a:cubicBezTo>
                      <a:pt x="121" y="29"/>
                      <a:pt x="118" y="26"/>
                      <a:pt x="114" y="26"/>
                    </a:cubicBezTo>
                    <a:moveTo>
                      <a:pt x="18" y="26"/>
                    </a:moveTo>
                    <a:cubicBezTo>
                      <a:pt x="14" y="26"/>
                      <a:pt x="11" y="29"/>
                      <a:pt x="11" y="32"/>
                    </a:cubicBezTo>
                    <a:cubicBezTo>
                      <a:pt x="11" y="34"/>
                      <a:pt x="12" y="36"/>
                      <a:pt x="13" y="37"/>
                    </a:cubicBezTo>
                    <a:cubicBezTo>
                      <a:pt x="7" y="40"/>
                      <a:pt x="0" y="53"/>
                      <a:pt x="2" y="55"/>
                    </a:cubicBezTo>
                    <a:cubicBezTo>
                      <a:pt x="3" y="55"/>
                      <a:pt x="3" y="55"/>
                      <a:pt x="3" y="55"/>
                    </a:cubicBezTo>
                    <a:cubicBezTo>
                      <a:pt x="6" y="55"/>
                      <a:pt x="8" y="52"/>
                      <a:pt x="11" y="49"/>
                    </a:cubicBezTo>
                    <a:cubicBezTo>
                      <a:pt x="9" y="55"/>
                      <a:pt x="8" y="62"/>
                      <a:pt x="7" y="67"/>
                    </a:cubicBezTo>
                    <a:cubicBezTo>
                      <a:pt x="13" y="67"/>
                      <a:pt x="13" y="67"/>
                      <a:pt x="13" y="67"/>
                    </a:cubicBezTo>
                    <a:cubicBezTo>
                      <a:pt x="13" y="64"/>
                      <a:pt x="15" y="60"/>
                      <a:pt x="18" y="60"/>
                    </a:cubicBezTo>
                    <a:cubicBezTo>
                      <a:pt x="20" y="60"/>
                      <a:pt x="22" y="64"/>
                      <a:pt x="22" y="67"/>
                    </a:cubicBezTo>
                    <a:cubicBezTo>
                      <a:pt x="28" y="67"/>
                      <a:pt x="28" y="67"/>
                      <a:pt x="28" y="67"/>
                    </a:cubicBezTo>
                    <a:cubicBezTo>
                      <a:pt x="27" y="62"/>
                      <a:pt x="26" y="55"/>
                      <a:pt x="24" y="49"/>
                    </a:cubicBezTo>
                    <a:cubicBezTo>
                      <a:pt x="27" y="52"/>
                      <a:pt x="29" y="55"/>
                      <a:pt x="32" y="55"/>
                    </a:cubicBezTo>
                    <a:cubicBezTo>
                      <a:pt x="32" y="55"/>
                      <a:pt x="33" y="55"/>
                      <a:pt x="33" y="55"/>
                    </a:cubicBezTo>
                    <a:cubicBezTo>
                      <a:pt x="35" y="53"/>
                      <a:pt x="28" y="40"/>
                      <a:pt x="22" y="37"/>
                    </a:cubicBezTo>
                    <a:cubicBezTo>
                      <a:pt x="23" y="36"/>
                      <a:pt x="24" y="34"/>
                      <a:pt x="24" y="32"/>
                    </a:cubicBezTo>
                    <a:cubicBezTo>
                      <a:pt x="24" y="29"/>
                      <a:pt x="21" y="26"/>
                      <a:pt x="18" y="26"/>
                    </a:cubicBezTo>
                    <a:moveTo>
                      <a:pt x="67" y="0"/>
                    </a:moveTo>
                    <a:cubicBezTo>
                      <a:pt x="61" y="0"/>
                      <a:pt x="57" y="5"/>
                      <a:pt x="57" y="10"/>
                    </a:cubicBezTo>
                    <a:cubicBezTo>
                      <a:pt x="57" y="14"/>
                      <a:pt x="58" y="17"/>
                      <a:pt x="60" y="18"/>
                    </a:cubicBezTo>
                    <a:cubicBezTo>
                      <a:pt x="50" y="22"/>
                      <a:pt x="38" y="43"/>
                      <a:pt x="42" y="47"/>
                    </a:cubicBezTo>
                    <a:cubicBezTo>
                      <a:pt x="43" y="48"/>
                      <a:pt x="43" y="48"/>
                      <a:pt x="44" y="48"/>
                    </a:cubicBezTo>
                    <a:cubicBezTo>
                      <a:pt x="48" y="48"/>
                      <a:pt x="52" y="43"/>
                      <a:pt x="56" y="38"/>
                    </a:cubicBezTo>
                    <a:cubicBezTo>
                      <a:pt x="53" y="47"/>
                      <a:pt x="51" y="58"/>
                      <a:pt x="50" y="67"/>
                    </a:cubicBezTo>
                    <a:cubicBezTo>
                      <a:pt x="60" y="67"/>
                      <a:pt x="60" y="67"/>
                      <a:pt x="60" y="67"/>
                    </a:cubicBezTo>
                    <a:cubicBezTo>
                      <a:pt x="60" y="62"/>
                      <a:pt x="63" y="55"/>
                      <a:pt x="67" y="55"/>
                    </a:cubicBezTo>
                    <a:cubicBezTo>
                      <a:pt x="71" y="55"/>
                      <a:pt x="74" y="62"/>
                      <a:pt x="74" y="67"/>
                    </a:cubicBezTo>
                    <a:cubicBezTo>
                      <a:pt x="84" y="67"/>
                      <a:pt x="84" y="67"/>
                      <a:pt x="84" y="67"/>
                    </a:cubicBezTo>
                    <a:cubicBezTo>
                      <a:pt x="83" y="58"/>
                      <a:pt x="81" y="47"/>
                      <a:pt x="78" y="38"/>
                    </a:cubicBezTo>
                    <a:cubicBezTo>
                      <a:pt x="82" y="43"/>
                      <a:pt x="87" y="48"/>
                      <a:pt x="90" y="48"/>
                    </a:cubicBezTo>
                    <a:cubicBezTo>
                      <a:pt x="91" y="48"/>
                      <a:pt x="91" y="48"/>
                      <a:pt x="92" y="47"/>
                    </a:cubicBezTo>
                    <a:cubicBezTo>
                      <a:pt x="96" y="43"/>
                      <a:pt x="84" y="22"/>
                      <a:pt x="74" y="18"/>
                    </a:cubicBezTo>
                    <a:cubicBezTo>
                      <a:pt x="76" y="17"/>
                      <a:pt x="77" y="14"/>
                      <a:pt x="77" y="10"/>
                    </a:cubicBezTo>
                    <a:cubicBezTo>
                      <a:pt x="77" y="5"/>
                      <a:pt x="73" y="0"/>
                      <a:pt x="67" y="0"/>
                    </a:cubicBezTo>
                  </a:path>
                </a:pathLst>
              </a:custGeom>
              <a:solidFill>
                <a:sysClr val="window" lastClr="FFFFFF">
                  <a:alpha val="87842"/>
                </a:sys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a:defRPr/>
                </a:pPr>
                <a:endParaRPr lang="zh-CN" altLang="en-US" kern="0">
                  <a:solidFill>
                    <a:prstClr val="black"/>
                  </a:solidFill>
                  <a:latin typeface="Arial" panose="020B0604020202020204" pitchFamily="34" charset="0"/>
                  <a:ea typeface="宋体" panose="02010600030101010101" pitchFamily="2" charset="-122"/>
                </a:endParaRPr>
              </a:p>
            </p:txBody>
          </p:sp>
          <p:sp>
            <p:nvSpPr>
              <p:cNvPr id="31" name="MH_Other_12"/>
              <p:cNvSpPr>
                <a:spLocks noChangeAspect="1" noEditPoints="1"/>
              </p:cNvSpPr>
              <p:nvPr>
                <p:custDataLst>
                  <p:tags r:id="rId15"/>
                </p:custDataLst>
              </p:nvPr>
            </p:nvSpPr>
            <p:spPr bwMode="auto">
              <a:xfrm>
                <a:off x="4337050" y="3014663"/>
                <a:ext cx="476250" cy="427037"/>
              </a:xfrm>
              <a:custGeom>
                <a:avLst/>
                <a:gdLst>
                  <a:gd name="T0" fmla="*/ 340490623 w 254"/>
                  <a:gd name="T1" fmla="*/ 445069564 h 228"/>
                  <a:gd name="T2" fmla="*/ 288318686 w 254"/>
                  <a:gd name="T3" fmla="*/ 445069564 h 228"/>
                  <a:gd name="T4" fmla="*/ 288318686 w 254"/>
                  <a:gd name="T5" fmla="*/ 489026520 h 228"/>
                  <a:gd name="T6" fmla="*/ 340490623 w 254"/>
                  <a:gd name="T7" fmla="*/ 489026520 h 228"/>
                  <a:gd name="T8" fmla="*/ 340490623 w 254"/>
                  <a:gd name="T9" fmla="*/ 445069564 h 228"/>
                  <a:gd name="T10" fmla="*/ 118072547 w 254"/>
                  <a:gd name="T11" fmla="*/ 299461112 h 228"/>
                  <a:gd name="T12" fmla="*/ 354219296 w 254"/>
                  <a:gd name="T13" fmla="*/ 71430468 h 228"/>
                  <a:gd name="T14" fmla="*/ 582127848 w 254"/>
                  <a:gd name="T15" fmla="*/ 299461112 h 228"/>
                  <a:gd name="T16" fmla="*/ 151023679 w 254"/>
                  <a:gd name="T17" fmla="*/ 299461112 h 228"/>
                  <a:gd name="T18" fmla="*/ 118072547 w 254"/>
                  <a:gd name="T19" fmla="*/ 299461112 h 228"/>
                  <a:gd name="T20" fmla="*/ 354219296 w 254"/>
                  <a:gd name="T21" fmla="*/ 0 h 228"/>
                  <a:gd name="T22" fmla="*/ 332252426 w 254"/>
                  <a:gd name="T23" fmla="*/ 19230961 h 228"/>
                  <a:gd name="T24" fmla="*/ 41187674 w 254"/>
                  <a:gd name="T25" fmla="*/ 307702006 h 228"/>
                  <a:gd name="T26" fmla="*/ 0 w 254"/>
                  <a:gd name="T27" fmla="*/ 351660619 h 228"/>
                  <a:gd name="T28" fmla="*/ 145531548 w 254"/>
                  <a:gd name="T29" fmla="*/ 351660619 h 228"/>
                  <a:gd name="T30" fmla="*/ 145531548 w 254"/>
                  <a:gd name="T31" fmla="*/ 626394079 h 228"/>
                  <a:gd name="T32" fmla="*/ 189466944 w 254"/>
                  <a:gd name="T33" fmla="*/ 626394079 h 228"/>
                  <a:gd name="T34" fmla="*/ 189466944 w 254"/>
                  <a:gd name="T35" fmla="*/ 351660619 h 228"/>
                  <a:gd name="T36" fmla="*/ 497006434 w 254"/>
                  <a:gd name="T37" fmla="*/ 351660619 h 228"/>
                  <a:gd name="T38" fmla="*/ 497006434 w 254"/>
                  <a:gd name="T39" fmla="*/ 626394079 h 228"/>
                  <a:gd name="T40" fmla="*/ 540940174 w 254"/>
                  <a:gd name="T41" fmla="*/ 626394079 h 228"/>
                  <a:gd name="T42" fmla="*/ 540940174 w 254"/>
                  <a:gd name="T43" fmla="*/ 351660619 h 228"/>
                  <a:gd name="T44" fmla="*/ 697455985 w 254"/>
                  <a:gd name="T45" fmla="*/ 351660619 h 228"/>
                  <a:gd name="T46" fmla="*/ 659012721 w 254"/>
                  <a:gd name="T47" fmla="*/ 307702006 h 228"/>
                  <a:gd name="T48" fmla="*/ 664504852 w 254"/>
                  <a:gd name="T49" fmla="*/ 299461112 h 228"/>
                  <a:gd name="T50" fmla="*/ 659012721 w 254"/>
                  <a:gd name="T51" fmla="*/ 307702006 h 228"/>
                  <a:gd name="T52" fmla="*/ 365203559 w 254"/>
                  <a:gd name="T53" fmla="*/ 19230961 h 228"/>
                  <a:gd name="T54" fmla="*/ 354219296 w 254"/>
                  <a:gd name="T55" fmla="*/ 0 h 22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54" h="228">
                    <a:moveTo>
                      <a:pt x="124" y="162"/>
                    </a:moveTo>
                    <a:lnTo>
                      <a:pt x="105" y="162"/>
                    </a:lnTo>
                    <a:lnTo>
                      <a:pt x="105" y="178"/>
                    </a:lnTo>
                    <a:lnTo>
                      <a:pt x="124" y="178"/>
                    </a:lnTo>
                    <a:lnTo>
                      <a:pt x="124" y="162"/>
                    </a:lnTo>
                    <a:close/>
                    <a:moveTo>
                      <a:pt x="43" y="109"/>
                    </a:moveTo>
                    <a:lnTo>
                      <a:pt x="129" y="26"/>
                    </a:lnTo>
                    <a:lnTo>
                      <a:pt x="212" y="109"/>
                    </a:lnTo>
                    <a:lnTo>
                      <a:pt x="55" y="109"/>
                    </a:lnTo>
                    <a:lnTo>
                      <a:pt x="43" y="109"/>
                    </a:lnTo>
                    <a:close/>
                    <a:moveTo>
                      <a:pt x="129" y="0"/>
                    </a:moveTo>
                    <a:lnTo>
                      <a:pt x="121" y="7"/>
                    </a:lnTo>
                    <a:lnTo>
                      <a:pt x="15" y="112"/>
                    </a:lnTo>
                    <a:lnTo>
                      <a:pt x="0" y="128"/>
                    </a:lnTo>
                    <a:lnTo>
                      <a:pt x="53" y="128"/>
                    </a:lnTo>
                    <a:lnTo>
                      <a:pt x="53" y="228"/>
                    </a:lnTo>
                    <a:lnTo>
                      <a:pt x="69" y="228"/>
                    </a:lnTo>
                    <a:lnTo>
                      <a:pt x="69" y="128"/>
                    </a:lnTo>
                    <a:lnTo>
                      <a:pt x="181" y="128"/>
                    </a:lnTo>
                    <a:lnTo>
                      <a:pt x="181" y="228"/>
                    </a:lnTo>
                    <a:lnTo>
                      <a:pt x="197" y="228"/>
                    </a:lnTo>
                    <a:lnTo>
                      <a:pt x="197" y="128"/>
                    </a:lnTo>
                    <a:lnTo>
                      <a:pt x="254" y="128"/>
                    </a:lnTo>
                    <a:lnTo>
                      <a:pt x="240" y="112"/>
                    </a:lnTo>
                    <a:lnTo>
                      <a:pt x="242" y="109"/>
                    </a:lnTo>
                    <a:lnTo>
                      <a:pt x="240" y="112"/>
                    </a:lnTo>
                    <a:lnTo>
                      <a:pt x="133" y="7"/>
                    </a:lnTo>
                    <a:lnTo>
                      <a:pt x="129" y="0"/>
                    </a:lnTo>
                    <a:close/>
                  </a:path>
                </a:pathLst>
              </a:custGeom>
              <a:solidFill>
                <a:sysClr val="window" lastClr="FFFFFF"/>
              </a:solidFill>
              <a:ln w="12700">
                <a:solidFill>
                  <a:sysClr val="window" lastClr="FFFFFF"/>
                </a:solidFill>
                <a:round/>
                <a:headEnd/>
                <a:tailEnd/>
              </a:ln>
            </p:spPr>
            <p:txBody>
              <a:bodyPr lIns="68580" tIns="34290" rIns="68580" bIns="34290"/>
              <a:lstStyle/>
              <a:p>
                <a:pPr>
                  <a:defRPr/>
                </a:pPr>
                <a:endParaRPr lang="zh-CN" altLang="en-US" kern="0">
                  <a:solidFill>
                    <a:prstClr val="black"/>
                  </a:solidFill>
                  <a:latin typeface="Arial" panose="020B0604020202020204" pitchFamily="34" charset="0"/>
                  <a:ea typeface="宋体" panose="02010600030101010101" pitchFamily="2" charset="-122"/>
                </a:endParaRPr>
              </a:p>
            </p:txBody>
          </p:sp>
          <p:sp>
            <p:nvSpPr>
              <p:cNvPr id="34" name="MH_SubTitle_1"/>
              <p:cNvSpPr txBox="1">
                <a:spLocks noChangeArrowheads="1"/>
              </p:cNvSpPr>
              <p:nvPr>
                <p:custDataLst>
                  <p:tags r:id="rId16"/>
                </p:custDataLst>
              </p:nvPr>
            </p:nvSpPr>
            <p:spPr bwMode="auto">
              <a:xfrm>
                <a:off x="3545442" y="1512416"/>
                <a:ext cx="2511424" cy="1108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imes New Roman" panose="02020603050405020304" pitchFamily="18" charset="0"/>
                    <a:ea typeface="微软雅黑" panose="020B0503020204020204" pitchFamily="34" charset="-122"/>
                  </a:defRPr>
                </a:lvl1pPr>
                <a:lvl2pPr marL="742950" indent="-285750">
                  <a:defRPr>
                    <a:solidFill>
                      <a:schemeClr val="tx1"/>
                    </a:solidFill>
                    <a:latin typeface="Times New Roman" panose="02020603050405020304" pitchFamily="18" charset="0"/>
                    <a:ea typeface="微软雅黑" panose="020B0503020204020204" pitchFamily="34" charset="-122"/>
                  </a:defRPr>
                </a:lvl2pPr>
                <a:lvl3pPr marL="1143000" indent="-228600">
                  <a:defRPr>
                    <a:solidFill>
                      <a:schemeClr val="tx1"/>
                    </a:solidFill>
                    <a:latin typeface="Times New Roman" panose="02020603050405020304" pitchFamily="18" charset="0"/>
                    <a:ea typeface="微软雅黑" panose="020B0503020204020204" pitchFamily="34" charset="-122"/>
                  </a:defRPr>
                </a:lvl3pPr>
                <a:lvl4pPr marL="1600200" indent="-228600">
                  <a:defRPr>
                    <a:solidFill>
                      <a:schemeClr val="tx1"/>
                    </a:solidFill>
                    <a:latin typeface="Times New Roman" panose="02020603050405020304" pitchFamily="18" charset="0"/>
                    <a:ea typeface="微软雅黑" panose="020B0503020204020204" pitchFamily="34" charset="-122"/>
                  </a:defRPr>
                </a:lvl4pPr>
                <a:lvl5pPr marL="2057400" indent="-228600">
                  <a:defRPr>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9pPr>
              </a:lstStyle>
              <a:p>
                <a:pPr eaLnBrk="1" hangingPunct="1">
                  <a:lnSpc>
                    <a:spcPct val="120000"/>
                  </a:lnSpc>
                </a:pPr>
                <a:r>
                  <a:rPr lang="zh-CN" altLang="en-US" b="1" dirty="0">
                    <a:solidFill>
                      <a:schemeClr val="tx1">
                        <a:lumMod val="85000"/>
                      </a:schemeClr>
                    </a:solidFill>
                    <a:latin typeface="微软雅黑" pitchFamily="34" charset="-122"/>
                  </a:rPr>
                  <a:t>教学资源数据空间</a:t>
                </a:r>
                <a:endParaRPr lang="en-US" altLang="zh-CN" b="1" dirty="0">
                  <a:solidFill>
                    <a:schemeClr val="tx1">
                      <a:lumMod val="85000"/>
                    </a:schemeClr>
                  </a:solidFill>
                  <a:latin typeface="微软雅黑" pitchFamily="34" charset="-122"/>
                </a:endParaRPr>
              </a:p>
              <a:p>
                <a:pPr marL="366332" indent="-366332">
                  <a:lnSpc>
                    <a:spcPct val="120000"/>
                  </a:lnSpc>
                  <a:buFont typeface="Wingdings" pitchFamily="2" charset="2"/>
                  <a:buChar char="Ø"/>
                </a:pPr>
                <a:r>
                  <a:rPr lang="zh-CN" altLang="en-US" sz="1600" dirty="0">
                    <a:solidFill>
                      <a:schemeClr val="tx1">
                        <a:lumMod val="85000"/>
                      </a:schemeClr>
                    </a:solidFill>
                    <a:latin typeface="微软雅黑" pitchFamily="34" charset="-122"/>
                  </a:rPr>
                  <a:t>智能化的备课空间</a:t>
                </a:r>
                <a:endParaRPr lang="en-US" altLang="zh-CN" sz="1600" dirty="0">
                  <a:solidFill>
                    <a:schemeClr val="tx1">
                      <a:lumMod val="85000"/>
                    </a:schemeClr>
                  </a:solidFill>
                  <a:latin typeface="微软雅黑" pitchFamily="34" charset="-122"/>
                </a:endParaRPr>
              </a:p>
              <a:p>
                <a:pPr marL="366332" indent="-366332">
                  <a:lnSpc>
                    <a:spcPct val="120000"/>
                  </a:lnSpc>
                  <a:buFont typeface="Wingdings" pitchFamily="2" charset="2"/>
                  <a:buChar char="Ø"/>
                </a:pPr>
                <a:r>
                  <a:rPr lang="zh-CN" altLang="en-US" sz="1600" dirty="0">
                    <a:solidFill>
                      <a:schemeClr val="tx1">
                        <a:lumMod val="85000"/>
                      </a:schemeClr>
                    </a:solidFill>
                    <a:latin typeface="微软雅黑" pitchFamily="34" charset="-122"/>
                  </a:rPr>
                  <a:t>资源</a:t>
                </a:r>
                <a:r>
                  <a:rPr lang="en-US" altLang="zh-CN" sz="1600" dirty="0">
                    <a:solidFill>
                      <a:schemeClr val="tx1">
                        <a:lumMod val="85000"/>
                      </a:schemeClr>
                    </a:solidFill>
                    <a:latin typeface="微软雅黑" pitchFamily="34" charset="-122"/>
                  </a:rPr>
                  <a:t>/</a:t>
                </a:r>
                <a:r>
                  <a:rPr lang="zh-CN" altLang="en-US" sz="1600" dirty="0">
                    <a:solidFill>
                      <a:schemeClr val="tx1">
                        <a:lumMod val="85000"/>
                      </a:schemeClr>
                    </a:solidFill>
                    <a:latin typeface="微软雅黑" pitchFamily="34" charset="-122"/>
                  </a:rPr>
                  <a:t>课程中心</a:t>
                </a:r>
                <a:endParaRPr lang="en-US" altLang="zh-CN" sz="1600" dirty="0">
                  <a:solidFill>
                    <a:schemeClr val="tx1">
                      <a:lumMod val="85000"/>
                    </a:schemeClr>
                  </a:solidFill>
                  <a:latin typeface="微软雅黑" pitchFamily="34" charset="-122"/>
                </a:endParaRPr>
              </a:p>
            </p:txBody>
          </p:sp>
        </p:grpSp>
        <p:sp>
          <p:nvSpPr>
            <p:cNvPr id="12" name="MH_SubTitle_1"/>
            <p:cNvSpPr txBox="1">
              <a:spLocks noChangeArrowheads="1"/>
            </p:cNvSpPr>
            <p:nvPr>
              <p:custDataLst>
                <p:tags r:id="rId1"/>
              </p:custDataLst>
            </p:nvPr>
          </p:nvSpPr>
          <p:spPr bwMode="auto">
            <a:xfrm>
              <a:off x="7757038" y="3428359"/>
              <a:ext cx="2729261" cy="108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7226" tIns="58613" rIns="117226" bIns="58613" anchor="ctr"/>
            <a:lstStyle>
              <a:lvl1pPr>
                <a:defRPr>
                  <a:solidFill>
                    <a:schemeClr val="tx1"/>
                  </a:solidFill>
                  <a:latin typeface="Times New Roman" panose="02020603050405020304" pitchFamily="18" charset="0"/>
                  <a:ea typeface="微软雅黑" panose="020B0503020204020204" pitchFamily="34" charset="-122"/>
                </a:defRPr>
              </a:lvl1pPr>
              <a:lvl2pPr marL="742950" indent="-285750">
                <a:defRPr>
                  <a:solidFill>
                    <a:schemeClr val="tx1"/>
                  </a:solidFill>
                  <a:latin typeface="Times New Roman" panose="02020603050405020304" pitchFamily="18" charset="0"/>
                  <a:ea typeface="微软雅黑" panose="020B0503020204020204" pitchFamily="34" charset="-122"/>
                </a:defRPr>
              </a:lvl2pPr>
              <a:lvl3pPr marL="1143000" indent="-228600">
                <a:defRPr>
                  <a:solidFill>
                    <a:schemeClr val="tx1"/>
                  </a:solidFill>
                  <a:latin typeface="Times New Roman" panose="02020603050405020304" pitchFamily="18" charset="0"/>
                  <a:ea typeface="微软雅黑" panose="020B0503020204020204" pitchFamily="34" charset="-122"/>
                </a:defRPr>
              </a:lvl3pPr>
              <a:lvl4pPr marL="1600200" indent="-228600">
                <a:defRPr>
                  <a:solidFill>
                    <a:schemeClr val="tx1"/>
                  </a:solidFill>
                  <a:latin typeface="Times New Roman" panose="02020603050405020304" pitchFamily="18" charset="0"/>
                  <a:ea typeface="微软雅黑" panose="020B0503020204020204" pitchFamily="34" charset="-122"/>
                </a:defRPr>
              </a:lvl4pPr>
              <a:lvl5pPr marL="2057400" indent="-228600">
                <a:defRPr>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9pPr>
            </a:lstStyle>
            <a:p>
              <a:pPr eaLnBrk="1" hangingPunct="1">
                <a:lnSpc>
                  <a:spcPct val="120000"/>
                </a:lnSpc>
              </a:pPr>
              <a:r>
                <a:rPr lang="zh-CN" altLang="en-US" b="1" dirty="0">
                  <a:solidFill>
                    <a:schemeClr val="tx1">
                      <a:lumMod val="85000"/>
                    </a:schemeClr>
                  </a:solidFill>
                  <a:latin typeface="微软雅黑" pitchFamily="34" charset="-122"/>
                </a:rPr>
                <a:t>师资培训空间</a:t>
              </a:r>
              <a:endParaRPr lang="en-US" altLang="zh-CN" b="1" dirty="0">
                <a:solidFill>
                  <a:schemeClr val="tx1">
                    <a:lumMod val="85000"/>
                  </a:schemeClr>
                </a:solidFill>
                <a:latin typeface="微软雅黑" pitchFamily="34" charset="-122"/>
              </a:endParaRPr>
            </a:p>
            <a:p>
              <a:pPr marL="366332" indent="-366332">
                <a:lnSpc>
                  <a:spcPct val="120000"/>
                </a:lnSpc>
                <a:buFont typeface="Wingdings" pitchFamily="2" charset="2"/>
                <a:buChar char="Ø"/>
              </a:pPr>
              <a:r>
                <a:rPr lang="zh-CN" altLang="en-US" sz="1600" dirty="0">
                  <a:solidFill>
                    <a:schemeClr val="tx1">
                      <a:lumMod val="85000"/>
                    </a:schemeClr>
                  </a:solidFill>
                  <a:latin typeface="微软雅黑" pitchFamily="34" charset="-122"/>
                </a:rPr>
                <a:t>教师个性化学习空间</a:t>
              </a:r>
              <a:endParaRPr lang="en-US" altLang="zh-CN" sz="1600" dirty="0">
                <a:solidFill>
                  <a:schemeClr val="tx1">
                    <a:lumMod val="85000"/>
                  </a:schemeClr>
                </a:solidFill>
                <a:latin typeface="微软雅黑" pitchFamily="34" charset="-122"/>
              </a:endParaRPr>
            </a:p>
            <a:p>
              <a:pPr marL="366332" indent="-366332">
                <a:lnSpc>
                  <a:spcPct val="120000"/>
                </a:lnSpc>
                <a:buFont typeface="Wingdings" pitchFamily="2" charset="2"/>
                <a:buChar char="Ø"/>
              </a:pPr>
              <a:r>
                <a:rPr lang="zh-CN" altLang="en-US" sz="1600" dirty="0">
                  <a:solidFill>
                    <a:schemeClr val="tx1">
                      <a:lumMod val="85000"/>
                    </a:schemeClr>
                  </a:solidFill>
                  <a:latin typeface="微软雅黑" pitchFamily="34" charset="-122"/>
                </a:rPr>
                <a:t>教学方法与能力提升</a:t>
              </a:r>
              <a:endParaRPr lang="en-US" altLang="zh-CN" sz="1600" dirty="0">
                <a:solidFill>
                  <a:schemeClr val="tx1">
                    <a:lumMod val="85000"/>
                  </a:schemeClr>
                </a:solidFill>
                <a:latin typeface="微软雅黑" pitchFamily="34" charset="-122"/>
              </a:endParaRPr>
            </a:p>
            <a:p>
              <a:pPr marL="366332" indent="-366332">
                <a:lnSpc>
                  <a:spcPct val="120000"/>
                </a:lnSpc>
                <a:buFont typeface="Wingdings" pitchFamily="2" charset="2"/>
                <a:buChar char="Ø"/>
              </a:pPr>
              <a:r>
                <a:rPr lang="zh-CN" altLang="en-US" sz="1600" dirty="0">
                  <a:solidFill>
                    <a:schemeClr val="tx1">
                      <a:lumMod val="85000"/>
                    </a:schemeClr>
                  </a:solidFill>
                  <a:latin typeface="微软雅黑" pitchFamily="34" charset="-122"/>
                </a:rPr>
                <a:t>教师成长记录</a:t>
              </a:r>
              <a:endParaRPr lang="en-US" altLang="zh-CN" sz="1600" dirty="0">
                <a:solidFill>
                  <a:schemeClr val="tx1">
                    <a:lumMod val="85000"/>
                  </a:schemeClr>
                </a:solidFill>
                <a:latin typeface="微软雅黑" pitchFamily="34" charset="-122"/>
              </a:endParaRPr>
            </a:p>
          </p:txBody>
        </p:sp>
        <p:sp>
          <p:nvSpPr>
            <p:cNvPr id="13" name="MH_SubTitle_1"/>
            <p:cNvSpPr txBox="1">
              <a:spLocks noChangeArrowheads="1"/>
            </p:cNvSpPr>
            <p:nvPr>
              <p:custDataLst>
                <p:tags r:id="rId2"/>
              </p:custDataLst>
            </p:nvPr>
          </p:nvSpPr>
          <p:spPr bwMode="auto">
            <a:xfrm>
              <a:off x="4873477" y="5368999"/>
              <a:ext cx="3238748" cy="108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7226" tIns="58613" rIns="117226" bIns="58613" anchor="ctr"/>
            <a:lstStyle>
              <a:lvl1pPr>
                <a:defRPr>
                  <a:solidFill>
                    <a:schemeClr val="tx1"/>
                  </a:solidFill>
                  <a:latin typeface="Times New Roman" panose="02020603050405020304" pitchFamily="18" charset="0"/>
                  <a:ea typeface="微软雅黑" panose="020B0503020204020204" pitchFamily="34" charset="-122"/>
                </a:defRPr>
              </a:lvl1pPr>
              <a:lvl2pPr marL="742950" indent="-285750">
                <a:defRPr>
                  <a:solidFill>
                    <a:schemeClr val="tx1"/>
                  </a:solidFill>
                  <a:latin typeface="Times New Roman" panose="02020603050405020304" pitchFamily="18" charset="0"/>
                  <a:ea typeface="微软雅黑" panose="020B0503020204020204" pitchFamily="34" charset="-122"/>
                </a:defRPr>
              </a:lvl2pPr>
              <a:lvl3pPr marL="1143000" indent="-228600">
                <a:defRPr>
                  <a:solidFill>
                    <a:schemeClr val="tx1"/>
                  </a:solidFill>
                  <a:latin typeface="Times New Roman" panose="02020603050405020304" pitchFamily="18" charset="0"/>
                  <a:ea typeface="微软雅黑" panose="020B0503020204020204" pitchFamily="34" charset="-122"/>
                </a:defRPr>
              </a:lvl3pPr>
              <a:lvl4pPr marL="1600200" indent="-228600">
                <a:defRPr>
                  <a:solidFill>
                    <a:schemeClr val="tx1"/>
                  </a:solidFill>
                  <a:latin typeface="Times New Roman" panose="02020603050405020304" pitchFamily="18" charset="0"/>
                  <a:ea typeface="微软雅黑" panose="020B0503020204020204" pitchFamily="34" charset="-122"/>
                </a:defRPr>
              </a:lvl4pPr>
              <a:lvl5pPr marL="2057400" indent="-228600">
                <a:defRPr>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9pPr>
            </a:lstStyle>
            <a:p>
              <a:pPr eaLnBrk="1" hangingPunct="1">
                <a:lnSpc>
                  <a:spcPct val="120000"/>
                </a:lnSpc>
              </a:pPr>
              <a:r>
                <a:rPr lang="zh-CN" altLang="en-US" b="1" dirty="0">
                  <a:solidFill>
                    <a:schemeClr val="tx1">
                      <a:lumMod val="85000"/>
                    </a:schemeClr>
                  </a:solidFill>
                  <a:latin typeface="微软雅黑" pitchFamily="34" charset="-122"/>
                </a:rPr>
                <a:t>教师交流与对外合作空间</a:t>
              </a:r>
              <a:endParaRPr lang="en-US" altLang="zh-CN" b="1" dirty="0">
                <a:solidFill>
                  <a:schemeClr val="tx1">
                    <a:lumMod val="85000"/>
                  </a:schemeClr>
                </a:solidFill>
                <a:latin typeface="微软雅黑" pitchFamily="34" charset="-122"/>
              </a:endParaRPr>
            </a:p>
            <a:p>
              <a:pPr marL="366332" indent="-366332">
                <a:lnSpc>
                  <a:spcPct val="120000"/>
                </a:lnSpc>
                <a:buFont typeface="Wingdings" pitchFamily="2" charset="2"/>
                <a:buChar char="Ø"/>
              </a:pPr>
              <a:r>
                <a:rPr lang="zh-CN" altLang="en-US" sz="1600" dirty="0">
                  <a:solidFill>
                    <a:schemeClr val="tx1">
                      <a:lumMod val="85000"/>
                    </a:schemeClr>
                  </a:solidFill>
                  <a:latin typeface="微软雅黑" pitchFamily="34" charset="-122"/>
                </a:rPr>
                <a:t>专业的教师圈子</a:t>
              </a:r>
              <a:endParaRPr lang="en-US" altLang="zh-CN" sz="1600" dirty="0">
                <a:solidFill>
                  <a:schemeClr val="tx1">
                    <a:lumMod val="85000"/>
                  </a:schemeClr>
                </a:solidFill>
                <a:latin typeface="微软雅黑" pitchFamily="34" charset="-122"/>
              </a:endParaRPr>
            </a:p>
            <a:p>
              <a:pPr marL="366332" indent="-366332">
                <a:lnSpc>
                  <a:spcPct val="120000"/>
                </a:lnSpc>
                <a:buFont typeface="Wingdings" pitchFamily="2" charset="2"/>
                <a:buChar char="Ø"/>
              </a:pPr>
              <a:r>
                <a:rPr lang="zh-CN" altLang="en-US" sz="1600" dirty="0">
                  <a:solidFill>
                    <a:schemeClr val="tx1">
                      <a:lumMod val="85000"/>
                    </a:schemeClr>
                  </a:solidFill>
                  <a:latin typeface="微软雅黑" pitchFamily="34" charset="-122"/>
                </a:rPr>
                <a:t>优秀教师评选大赛等</a:t>
              </a:r>
              <a:endParaRPr lang="en-US" altLang="zh-CN" sz="1600" dirty="0">
                <a:solidFill>
                  <a:schemeClr val="tx1">
                    <a:lumMod val="85000"/>
                  </a:schemeClr>
                </a:solidFill>
                <a:latin typeface="微软雅黑" pitchFamily="34" charset="-122"/>
              </a:endParaRPr>
            </a:p>
          </p:txBody>
        </p:sp>
        <p:sp>
          <p:nvSpPr>
            <p:cNvPr id="14" name="MH_SubTitle_1"/>
            <p:cNvSpPr txBox="1">
              <a:spLocks noChangeArrowheads="1"/>
            </p:cNvSpPr>
            <p:nvPr>
              <p:custDataLst>
                <p:tags r:id="rId3"/>
              </p:custDataLst>
            </p:nvPr>
          </p:nvSpPr>
          <p:spPr bwMode="auto">
            <a:xfrm>
              <a:off x="2441450" y="3402247"/>
              <a:ext cx="2729261" cy="108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7226" tIns="58613" rIns="117226" bIns="58613" anchor="ctr"/>
            <a:lstStyle>
              <a:lvl1pPr>
                <a:defRPr>
                  <a:solidFill>
                    <a:schemeClr val="tx1"/>
                  </a:solidFill>
                  <a:latin typeface="Times New Roman" panose="02020603050405020304" pitchFamily="18" charset="0"/>
                  <a:ea typeface="微软雅黑" panose="020B0503020204020204" pitchFamily="34" charset="-122"/>
                </a:defRPr>
              </a:lvl1pPr>
              <a:lvl2pPr marL="742950" indent="-285750">
                <a:defRPr>
                  <a:solidFill>
                    <a:schemeClr val="tx1"/>
                  </a:solidFill>
                  <a:latin typeface="Times New Roman" panose="02020603050405020304" pitchFamily="18" charset="0"/>
                  <a:ea typeface="微软雅黑" panose="020B0503020204020204" pitchFamily="34" charset="-122"/>
                </a:defRPr>
              </a:lvl2pPr>
              <a:lvl3pPr marL="1143000" indent="-228600">
                <a:defRPr>
                  <a:solidFill>
                    <a:schemeClr val="tx1"/>
                  </a:solidFill>
                  <a:latin typeface="Times New Roman" panose="02020603050405020304" pitchFamily="18" charset="0"/>
                  <a:ea typeface="微软雅黑" panose="020B0503020204020204" pitchFamily="34" charset="-122"/>
                </a:defRPr>
              </a:lvl3pPr>
              <a:lvl4pPr marL="1600200" indent="-228600">
                <a:defRPr>
                  <a:solidFill>
                    <a:schemeClr val="tx1"/>
                  </a:solidFill>
                  <a:latin typeface="Times New Roman" panose="02020603050405020304" pitchFamily="18" charset="0"/>
                  <a:ea typeface="微软雅黑" panose="020B0503020204020204" pitchFamily="34" charset="-122"/>
                </a:defRPr>
              </a:lvl4pPr>
              <a:lvl5pPr marL="2057400" indent="-228600">
                <a:defRPr>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9pPr>
            </a:lstStyle>
            <a:p>
              <a:pPr eaLnBrk="1" hangingPunct="1">
                <a:lnSpc>
                  <a:spcPct val="120000"/>
                </a:lnSpc>
              </a:pPr>
              <a:r>
                <a:rPr lang="zh-CN" altLang="en-US" b="1" dirty="0">
                  <a:solidFill>
                    <a:schemeClr val="tx1">
                      <a:lumMod val="85000"/>
                    </a:schemeClr>
                  </a:solidFill>
                  <a:latin typeface="微软雅黑" pitchFamily="34" charset="-122"/>
                </a:rPr>
                <a:t>企业行业对接空间</a:t>
              </a:r>
              <a:endParaRPr lang="en-US" altLang="zh-CN" b="1" dirty="0">
                <a:solidFill>
                  <a:schemeClr val="tx1">
                    <a:lumMod val="85000"/>
                  </a:schemeClr>
                </a:solidFill>
                <a:latin typeface="微软雅黑" pitchFamily="34" charset="-122"/>
              </a:endParaRPr>
            </a:p>
            <a:p>
              <a:pPr marL="366332" indent="-366332">
                <a:lnSpc>
                  <a:spcPct val="120000"/>
                </a:lnSpc>
                <a:buFont typeface="Wingdings" pitchFamily="2" charset="2"/>
                <a:buChar char="Ø"/>
              </a:pPr>
              <a:r>
                <a:rPr lang="zh-CN" altLang="en-US" sz="1600" dirty="0">
                  <a:solidFill>
                    <a:schemeClr val="tx1">
                      <a:lumMod val="85000"/>
                    </a:schemeClr>
                  </a:solidFill>
                  <a:latin typeface="微软雅黑" pitchFamily="34" charset="-122"/>
                </a:rPr>
                <a:t>企业对接</a:t>
              </a:r>
              <a:endParaRPr lang="en-US" altLang="zh-CN" sz="1600" dirty="0">
                <a:solidFill>
                  <a:schemeClr val="tx1">
                    <a:lumMod val="85000"/>
                  </a:schemeClr>
                </a:solidFill>
                <a:latin typeface="微软雅黑" pitchFamily="34" charset="-122"/>
              </a:endParaRPr>
            </a:p>
            <a:p>
              <a:pPr marL="366332" indent="-366332">
                <a:lnSpc>
                  <a:spcPct val="120000"/>
                </a:lnSpc>
                <a:buFont typeface="Wingdings" pitchFamily="2" charset="2"/>
                <a:buChar char="Ø"/>
              </a:pPr>
              <a:r>
                <a:rPr lang="zh-CN" altLang="en-US" sz="1600" dirty="0">
                  <a:solidFill>
                    <a:schemeClr val="tx1">
                      <a:lumMod val="85000"/>
                    </a:schemeClr>
                  </a:solidFill>
                  <a:latin typeface="微软雅黑" pitchFamily="34" charset="-122"/>
                </a:rPr>
                <a:t>专业设置</a:t>
              </a:r>
              <a:endParaRPr lang="en-US" altLang="zh-CN" sz="1600" dirty="0">
                <a:solidFill>
                  <a:schemeClr val="tx1">
                    <a:lumMod val="85000"/>
                  </a:schemeClr>
                </a:solidFill>
                <a:latin typeface="微软雅黑" pitchFamily="34" charset="-122"/>
              </a:endParaRPr>
            </a:p>
          </p:txBody>
        </p:sp>
      </p:grpSp>
      <p:sp>
        <p:nvSpPr>
          <p:cNvPr id="32"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28</a:t>
            </a:r>
            <a:endParaRPr lang="zh-CN" altLang="en-US" sz="1600" b="1" dirty="0">
              <a:solidFill>
                <a:prstClr val="white"/>
              </a:solidFill>
            </a:endParaRPr>
          </a:p>
        </p:txBody>
      </p:sp>
    </p:spTree>
    <p:extLst>
      <p:ext uri="{BB962C8B-B14F-4D97-AF65-F5344CB8AC3E}">
        <p14:creationId xmlns:p14="http://schemas.microsoft.com/office/powerpoint/2010/main" val="40286555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7854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MH_Other_5"/>
          <p:cNvSpPr>
            <a:spLocks noChangeArrowheads="1"/>
          </p:cNvSpPr>
          <p:nvPr>
            <p:custDataLst>
              <p:tags r:id="rId1"/>
            </p:custDataLst>
          </p:nvPr>
        </p:nvSpPr>
        <p:spPr bwMode="auto">
          <a:xfrm>
            <a:off x="188206" y="740263"/>
            <a:ext cx="3695375" cy="531944"/>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（五）</a:t>
            </a:r>
            <a:r>
              <a:rPr lang="en-US" altLang="zh-CN" sz="2000" b="1" dirty="0">
                <a:solidFill>
                  <a:srgbClr val="FFFFFF"/>
                </a:solidFill>
                <a:ea typeface="微软雅黑" pitchFamily="34" charset="-122"/>
              </a:rPr>
              <a:t> </a:t>
            </a:r>
            <a:r>
              <a:rPr lang="zh-CN" altLang="en-US" sz="2000" b="1" dirty="0" smtClean="0">
                <a:solidFill>
                  <a:srgbClr val="FFFFFF"/>
                </a:solidFill>
                <a:ea typeface="微软雅黑" pitchFamily="34" charset="-122"/>
              </a:rPr>
              <a:t>教学</a:t>
            </a:r>
            <a:r>
              <a:rPr lang="zh-CN" altLang="en-US" sz="2000" b="1" dirty="0">
                <a:solidFill>
                  <a:srgbClr val="FFFFFF"/>
                </a:solidFill>
                <a:ea typeface="微软雅黑" pitchFamily="34" charset="-122"/>
              </a:rPr>
              <a:t>改革建设工程</a:t>
            </a:r>
          </a:p>
        </p:txBody>
      </p:sp>
      <p:sp>
        <p:nvSpPr>
          <p:cNvPr id="9" name="矩形 8"/>
          <p:cNvSpPr/>
          <p:nvPr/>
        </p:nvSpPr>
        <p:spPr>
          <a:xfrm>
            <a:off x="228925" y="1370180"/>
            <a:ext cx="3038150" cy="369332"/>
          </a:xfrm>
          <a:prstGeom prst="rect">
            <a:avLst/>
          </a:prstGeom>
        </p:spPr>
        <p:txBody>
          <a:bodyPr wrap="square">
            <a:spAutoFit/>
          </a:bodyPr>
          <a:lstStyle/>
          <a:p>
            <a:r>
              <a:rPr lang="en-US" altLang="zh-CN" b="1" dirty="0" smtClean="0">
                <a:solidFill>
                  <a:srgbClr val="C00000"/>
                </a:solidFill>
                <a:latin typeface="微软雅黑" pitchFamily="34" charset="-122"/>
                <a:ea typeface="微软雅黑" pitchFamily="34" charset="-122"/>
              </a:rPr>
              <a:t>1. </a:t>
            </a:r>
            <a:r>
              <a:rPr lang="zh-CN" altLang="en-US" b="1" dirty="0" smtClean="0">
                <a:solidFill>
                  <a:srgbClr val="C00000"/>
                </a:solidFill>
                <a:latin typeface="微软雅黑" pitchFamily="34" charset="-122"/>
                <a:ea typeface="微软雅黑" pitchFamily="34" charset="-122"/>
              </a:rPr>
              <a:t>教学</a:t>
            </a:r>
            <a:r>
              <a:rPr lang="zh-CN" altLang="en-US" b="1" dirty="0">
                <a:solidFill>
                  <a:srgbClr val="C00000"/>
                </a:solidFill>
                <a:latin typeface="微软雅黑" pitchFamily="34" charset="-122"/>
                <a:ea typeface="微软雅黑" pitchFamily="34" charset="-122"/>
              </a:rPr>
              <a:t>资源建设服务</a:t>
            </a:r>
          </a:p>
        </p:txBody>
      </p:sp>
      <p:grpSp>
        <p:nvGrpSpPr>
          <p:cNvPr id="14" name="组合 13"/>
          <p:cNvGrpSpPr/>
          <p:nvPr/>
        </p:nvGrpSpPr>
        <p:grpSpPr>
          <a:xfrm>
            <a:off x="1189000" y="1916679"/>
            <a:ext cx="10416480" cy="4331694"/>
            <a:chOff x="1103446" y="1881366"/>
            <a:chExt cx="10416480" cy="4331694"/>
          </a:xfrm>
        </p:grpSpPr>
        <p:graphicFrame>
          <p:nvGraphicFramePr>
            <p:cNvPr id="15" name="图示 14"/>
            <p:cNvGraphicFramePr/>
            <p:nvPr>
              <p:extLst>
                <p:ext uri="{D42A27DB-BD31-4B8C-83A1-F6EECF244321}">
                  <p14:modId xmlns:p14="http://schemas.microsoft.com/office/powerpoint/2010/main" val="1572460883"/>
                </p:ext>
              </p:extLst>
            </p:nvPr>
          </p:nvGraphicFramePr>
          <p:xfrm>
            <a:off x="3632777" y="2264671"/>
            <a:ext cx="5219171" cy="3131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TextBox 15"/>
            <p:cNvSpPr txBox="1"/>
            <p:nvPr/>
          </p:nvSpPr>
          <p:spPr>
            <a:xfrm>
              <a:off x="4050241" y="1927180"/>
              <a:ext cx="2016224" cy="364592"/>
            </a:xfrm>
            <a:prstGeom prst="rect">
              <a:avLst/>
            </a:prstGeom>
            <a:noFill/>
          </p:spPr>
          <p:txBody>
            <a:bodyPr wrap="square" lIns="117226" tIns="58613" rIns="117226" bIns="58613" rtlCol="0">
              <a:spAutoFit/>
            </a:bodyPr>
            <a:lstStyle/>
            <a:p>
              <a:r>
                <a:rPr lang="zh-CN" altLang="en-US" sz="1600" b="1" dirty="0">
                  <a:solidFill>
                    <a:schemeClr val="accent2"/>
                  </a:solidFill>
                  <a:latin typeface="微软雅黑" pitchFamily="34" charset="-122"/>
                  <a:ea typeface="微软雅黑" pitchFamily="34" charset="-122"/>
                </a:rPr>
                <a:t>助力新型教学模式</a:t>
              </a:r>
            </a:p>
          </p:txBody>
        </p:sp>
        <p:sp>
          <p:nvSpPr>
            <p:cNvPr id="17" name="TextBox 16"/>
            <p:cNvSpPr txBox="1"/>
            <p:nvPr/>
          </p:nvSpPr>
          <p:spPr>
            <a:xfrm>
              <a:off x="4050241" y="5416418"/>
              <a:ext cx="2016224" cy="364592"/>
            </a:xfrm>
            <a:prstGeom prst="rect">
              <a:avLst/>
            </a:prstGeom>
            <a:noFill/>
          </p:spPr>
          <p:txBody>
            <a:bodyPr wrap="square" lIns="117226" tIns="58613" rIns="117226" bIns="58613" rtlCol="0">
              <a:spAutoFit/>
            </a:bodyPr>
            <a:lstStyle/>
            <a:p>
              <a:r>
                <a:rPr lang="zh-CN" altLang="en-US" sz="1600" b="1" dirty="0">
                  <a:solidFill>
                    <a:schemeClr val="accent2"/>
                  </a:solidFill>
                  <a:latin typeface="微软雅黑" pitchFamily="34" charset="-122"/>
                  <a:ea typeface="微软雅黑" pitchFamily="34" charset="-122"/>
                </a:rPr>
                <a:t>助力教学个性定制</a:t>
              </a:r>
            </a:p>
          </p:txBody>
        </p:sp>
        <p:sp>
          <p:nvSpPr>
            <p:cNvPr id="18" name="TextBox 17"/>
            <p:cNvSpPr txBox="1"/>
            <p:nvPr/>
          </p:nvSpPr>
          <p:spPr>
            <a:xfrm>
              <a:off x="6748298" y="1941856"/>
              <a:ext cx="1941379" cy="364592"/>
            </a:xfrm>
            <a:prstGeom prst="rect">
              <a:avLst/>
            </a:prstGeom>
            <a:noFill/>
          </p:spPr>
          <p:txBody>
            <a:bodyPr wrap="square" lIns="117226" tIns="58613" rIns="117226" bIns="58613" rtlCol="0">
              <a:spAutoFit/>
            </a:bodyPr>
            <a:lstStyle/>
            <a:p>
              <a:r>
                <a:rPr lang="zh-CN" altLang="en-US" sz="1600" b="1" dirty="0">
                  <a:solidFill>
                    <a:schemeClr val="accent2"/>
                  </a:solidFill>
                  <a:latin typeface="微软雅黑" pitchFamily="34" charset="-122"/>
                  <a:ea typeface="微软雅黑" pitchFamily="34" charset="-122"/>
                </a:rPr>
                <a:t>助力实验实训教学</a:t>
              </a:r>
            </a:p>
          </p:txBody>
        </p:sp>
        <p:sp>
          <p:nvSpPr>
            <p:cNvPr id="19" name="TextBox 18"/>
            <p:cNvSpPr txBox="1"/>
            <p:nvPr/>
          </p:nvSpPr>
          <p:spPr>
            <a:xfrm>
              <a:off x="6748298" y="5416419"/>
              <a:ext cx="1941380" cy="364592"/>
            </a:xfrm>
            <a:prstGeom prst="rect">
              <a:avLst/>
            </a:prstGeom>
            <a:noFill/>
          </p:spPr>
          <p:txBody>
            <a:bodyPr wrap="square" lIns="117226" tIns="58613" rIns="117226" bIns="58613" rtlCol="0">
              <a:spAutoFit/>
            </a:bodyPr>
            <a:lstStyle/>
            <a:p>
              <a:r>
                <a:rPr lang="zh-CN" altLang="en-US" sz="1600" b="1" dirty="0">
                  <a:solidFill>
                    <a:schemeClr val="accent2"/>
                  </a:solidFill>
                  <a:latin typeface="微软雅黑" pitchFamily="34" charset="-122"/>
                  <a:ea typeface="微软雅黑" pitchFamily="34" charset="-122"/>
                </a:rPr>
                <a:t>助力教学资源调用</a:t>
              </a:r>
            </a:p>
          </p:txBody>
        </p:sp>
        <p:sp>
          <p:nvSpPr>
            <p:cNvPr id="20" name="TextBox 19"/>
            <p:cNvSpPr txBox="1"/>
            <p:nvPr/>
          </p:nvSpPr>
          <p:spPr>
            <a:xfrm>
              <a:off x="4944053" y="5848468"/>
              <a:ext cx="2880320" cy="364592"/>
            </a:xfrm>
            <a:prstGeom prst="rect">
              <a:avLst/>
            </a:prstGeom>
            <a:noFill/>
          </p:spPr>
          <p:txBody>
            <a:bodyPr wrap="square" lIns="117226" tIns="58613" rIns="117226" bIns="58613" rtlCol="0">
              <a:spAutoFit/>
            </a:bodyPr>
            <a:lstStyle/>
            <a:p>
              <a:r>
                <a:rPr lang="zh-CN" altLang="en-US" sz="1600" b="1" dirty="0">
                  <a:solidFill>
                    <a:srgbClr val="C00000"/>
                  </a:solidFill>
                  <a:latin typeface="微软雅黑" pitchFamily="34" charset="-122"/>
                  <a:ea typeface="微软雅黑" pitchFamily="34" charset="-122"/>
                </a:rPr>
                <a:t>四维度数字教学资源服务</a:t>
              </a:r>
            </a:p>
          </p:txBody>
        </p:sp>
        <p:pic>
          <p:nvPicPr>
            <p:cNvPr id="21" name="Picture 4" descr="http://img1.gtimg.com/digi/pics/hv1/168/82/1748/113684778.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03446" y="1932613"/>
              <a:ext cx="2504943" cy="146557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2" name="Picture 6" descr="http://67.ceeie.com/UpFile/Product/201304/1304151601309150.gi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89677" y="1881366"/>
              <a:ext cx="2522616" cy="129566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3" name="Picture 12" descr="http://www.thebigdata.cn/upload/2014-04/14040909495789.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6777" b="14125"/>
            <a:stretch/>
          </p:blipFill>
          <p:spPr bwMode="auto">
            <a:xfrm>
              <a:off x="8678962" y="4029018"/>
              <a:ext cx="2840964" cy="164479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pic>
        <p:nvPicPr>
          <p:cNvPr id="24" name="Picture 8" descr="http://www.hbd88.com/upfiles/project/2/2009/12/2009122322322688888.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72331" y="4362450"/>
            <a:ext cx="3711250" cy="91020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29</a:t>
            </a:r>
            <a:endParaRPr lang="zh-CN" altLang="en-US" sz="1600" b="1" dirty="0">
              <a:solidFill>
                <a:prstClr val="white"/>
              </a:solidFill>
            </a:endParaRPr>
          </a:p>
        </p:txBody>
      </p:sp>
    </p:spTree>
    <p:extLst>
      <p:ext uri="{BB962C8B-B14F-4D97-AF65-F5344CB8AC3E}">
        <p14:creationId xmlns:p14="http://schemas.microsoft.com/office/powerpoint/2010/main" val="3790708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7854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28925" y="646043"/>
            <a:ext cx="3046362" cy="369332"/>
          </a:xfrm>
          <a:prstGeom prst="rect">
            <a:avLst/>
          </a:prstGeom>
        </p:spPr>
        <p:txBody>
          <a:bodyPr wrap="square">
            <a:spAutoFit/>
          </a:bodyPr>
          <a:lstStyle/>
          <a:p>
            <a:r>
              <a:rPr lang="en-US" altLang="zh-CN" b="1" dirty="0" smtClean="0">
                <a:solidFill>
                  <a:srgbClr val="C00000"/>
                </a:solidFill>
                <a:latin typeface="微软雅黑" pitchFamily="34" charset="-122"/>
                <a:ea typeface="微软雅黑" pitchFamily="34" charset="-122"/>
              </a:rPr>
              <a:t>2. </a:t>
            </a:r>
            <a:r>
              <a:rPr lang="zh-CN" altLang="en-US" b="1" dirty="0" smtClean="0">
                <a:solidFill>
                  <a:srgbClr val="C00000"/>
                </a:solidFill>
                <a:latin typeface="微软雅黑" pitchFamily="34" charset="-122"/>
                <a:ea typeface="微软雅黑" pitchFamily="34" charset="-122"/>
              </a:rPr>
              <a:t>教学</a:t>
            </a:r>
            <a:r>
              <a:rPr lang="zh-CN" altLang="en-US" b="1" dirty="0">
                <a:solidFill>
                  <a:srgbClr val="C00000"/>
                </a:solidFill>
                <a:latin typeface="微软雅黑" pitchFamily="34" charset="-122"/>
                <a:ea typeface="微软雅黑" pitchFamily="34" charset="-122"/>
              </a:rPr>
              <a:t>资源开发建设</a:t>
            </a:r>
          </a:p>
        </p:txBody>
      </p:sp>
      <p:grpSp>
        <p:nvGrpSpPr>
          <p:cNvPr id="10" name="组合 9"/>
          <p:cNvGrpSpPr/>
          <p:nvPr/>
        </p:nvGrpSpPr>
        <p:grpSpPr>
          <a:xfrm>
            <a:off x="325455" y="1333863"/>
            <a:ext cx="11656243" cy="4689518"/>
            <a:chOff x="325455" y="1642391"/>
            <a:chExt cx="11656243" cy="4689518"/>
          </a:xfrm>
        </p:grpSpPr>
        <p:sp>
          <p:nvSpPr>
            <p:cNvPr id="11" name="TextBox 10"/>
            <p:cNvSpPr txBox="1"/>
            <p:nvPr/>
          </p:nvSpPr>
          <p:spPr>
            <a:xfrm>
              <a:off x="1311043" y="5936529"/>
              <a:ext cx="3514919" cy="395380"/>
            </a:xfrm>
            <a:prstGeom prst="rect">
              <a:avLst/>
            </a:prstGeom>
            <a:noFill/>
          </p:spPr>
          <p:txBody>
            <a:bodyPr wrap="square" lIns="117235" tIns="58618" rIns="117235" bIns="58618" rtlCol="0">
              <a:spAutoFit/>
            </a:bodyPr>
            <a:lstStyle/>
            <a:p>
              <a:pPr algn="ctr"/>
              <a:r>
                <a:rPr lang="zh-CN" altLang="en-US" b="1" dirty="0">
                  <a:latin typeface="微软雅黑" pitchFamily="34" charset="-122"/>
                  <a:ea typeface="微软雅黑" pitchFamily="34" charset="-122"/>
                </a:rPr>
                <a:t>教学配套资源建设</a:t>
              </a:r>
            </a:p>
          </p:txBody>
        </p:sp>
        <p:pic>
          <p:nvPicPr>
            <p:cNvPr id="12" name="图片 1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5455" y="2162894"/>
              <a:ext cx="5899663" cy="3575945"/>
            </a:xfrm>
            <a:prstGeom prst="rect">
              <a:avLst/>
            </a:prstGeom>
            <a:noFill/>
          </p:spPr>
        </p:pic>
        <p:pic>
          <p:nvPicPr>
            <p:cNvPr id="13" name="图片 12"/>
            <p:cNvPicPr/>
            <p:nvPr/>
          </p:nvPicPr>
          <p:blipFill>
            <a:blip r:embed="rId3">
              <a:clrChange>
                <a:clrFrom>
                  <a:srgbClr val="FFFFFF"/>
                </a:clrFrom>
                <a:clrTo>
                  <a:srgbClr val="FFFFFF">
                    <a:alpha val="0"/>
                  </a:srgbClr>
                </a:clrTo>
              </a:clrChange>
            </a:blip>
            <a:stretch>
              <a:fillRect/>
            </a:stretch>
          </p:blipFill>
          <p:spPr>
            <a:xfrm>
              <a:off x="5938238" y="1642391"/>
              <a:ext cx="6043460" cy="4294138"/>
            </a:xfrm>
            <a:prstGeom prst="rect">
              <a:avLst/>
            </a:prstGeom>
          </p:spPr>
        </p:pic>
        <p:sp>
          <p:nvSpPr>
            <p:cNvPr id="14" name="TextBox 13"/>
            <p:cNvSpPr txBox="1"/>
            <p:nvPr/>
          </p:nvSpPr>
          <p:spPr>
            <a:xfrm>
              <a:off x="6960100" y="5936529"/>
              <a:ext cx="4253737" cy="395380"/>
            </a:xfrm>
            <a:prstGeom prst="rect">
              <a:avLst/>
            </a:prstGeom>
            <a:noFill/>
          </p:spPr>
          <p:txBody>
            <a:bodyPr wrap="square" lIns="117235" tIns="58618" rIns="117235" bIns="58618" rtlCol="0">
              <a:spAutoFit/>
            </a:bodyPr>
            <a:lstStyle/>
            <a:p>
              <a:pPr algn="ctr"/>
              <a:r>
                <a:rPr lang="zh-CN" altLang="en-US" b="1" dirty="0">
                  <a:latin typeface="微软雅黑" pitchFamily="34" charset="-122"/>
                  <a:ea typeface="微软雅黑" pitchFamily="34" charset="-122"/>
                </a:rPr>
                <a:t>课程资源库建设（以会计为例）</a:t>
              </a:r>
            </a:p>
          </p:txBody>
        </p:sp>
      </p:grpSp>
      <p:sp>
        <p:nvSpPr>
          <p:cNvPr id="1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30</a:t>
            </a:r>
            <a:endParaRPr lang="zh-CN" altLang="en-US" sz="1600" b="1" dirty="0">
              <a:solidFill>
                <a:prstClr val="white"/>
              </a:solidFill>
            </a:endParaRPr>
          </a:p>
        </p:txBody>
      </p:sp>
    </p:spTree>
    <p:extLst>
      <p:ext uri="{BB962C8B-B14F-4D97-AF65-F5344CB8AC3E}">
        <p14:creationId xmlns:p14="http://schemas.microsoft.com/office/powerpoint/2010/main" val="4119098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7854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14463" y="751244"/>
            <a:ext cx="4066850" cy="369332"/>
          </a:xfrm>
          <a:prstGeom prst="rect">
            <a:avLst/>
          </a:prstGeom>
        </p:spPr>
        <p:txBody>
          <a:bodyPr wrap="square">
            <a:spAutoFit/>
          </a:bodyPr>
          <a:lstStyle/>
          <a:p>
            <a:r>
              <a:rPr lang="en-US" altLang="zh-CN" b="1" dirty="0" smtClean="0">
                <a:solidFill>
                  <a:srgbClr val="C00000"/>
                </a:solidFill>
                <a:latin typeface="微软雅黑" pitchFamily="34" charset="-122"/>
                <a:ea typeface="微软雅黑" pitchFamily="34" charset="-122"/>
              </a:rPr>
              <a:t>3. </a:t>
            </a:r>
            <a:r>
              <a:rPr lang="zh-CN" altLang="en-US" b="1" dirty="0" smtClean="0">
                <a:solidFill>
                  <a:srgbClr val="C00000"/>
                </a:solidFill>
                <a:latin typeface="微软雅黑" pitchFamily="34" charset="-122"/>
                <a:ea typeface="微软雅黑" pitchFamily="34" charset="-122"/>
              </a:rPr>
              <a:t>赛</a:t>
            </a:r>
            <a:r>
              <a:rPr lang="zh-CN" altLang="en-US" b="1" dirty="0">
                <a:solidFill>
                  <a:srgbClr val="C00000"/>
                </a:solidFill>
                <a:latin typeface="微软雅黑" pitchFamily="34" charset="-122"/>
                <a:ea typeface="微软雅黑" pitchFamily="34" charset="-122"/>
              </a:rPr>
              <a:t>名师</a:t>
            </a:r>
            <a:r>
              <a:rPr lang="zh-CN" altLang="en-US" b="1" dirty="0" smtClean="0">
                <a:solidFill>
                  <a:srgbClr val="C00000"/>
                </a:solidFill>
                <a:latin typeface="微软雅黑" pitchFamily="34" charset="-122"/>
                <a:ea typeface="微软雅黑" pitchFamily="34" charset="-122"/>
              </a:rPr>
              <a:t>平台</a:t>
            </a:r>
            <a:r>
              <a:rPr lang="en-US" altLang="zh-CN" b="1" dirty="0" smtClean="0">
                <a:solidFill>
                  <a:srgbClr val="C00000"/>
                </a:solidFill>
                <a:latin typeface="微软雅黑" pitchFamily="34" charset="-122"/>
                <a:ea typeface="微软雅黑" pitchFamily="34" charset="-122"/>
              </a:rPr>
              <a:t>+</a:t>
            </a:r>
            <a:r>
              <a:rPr lang="zh-CN" altLang="en-US" b="1" dirty="0" smtClean="0">
                <a:solidFill>
                  <a:srgbClr val="C00000"/>
                </a:solidFill>
                <a:latin typeface="微软雅黑" pitchFamily="34" charset="-122"/>
                <a:ea typeface="微软雅黑" pitchFamily="34" charset="-122"/>
              </a:rPr>
              <a:t>教学资源开发应用</a:t>
            </a:r>
            <a:endParaRPr lang="zh-CN" altLang="en-US" b="1" dirty="0">
              <a:solidFill>
                <a:srgbClr val="C00000"/>
              </a:solidFill>
              <a:latin typeface="微软雅黑" pitchFamily="34" charset="-122"/>
              <a:ea typeface="微软雅黑" pitchFamily="34" charset="-122"/>
            </a:endParaRPr>
          </a:p>
        </p:txBody>
      </p:sp>
      <p:grpSp>
        <p:nvGrpSpPr>
          <p:cNvPr id="10" name="组合 9"/>
          <p:cNvGrpSpPr/>
          <p:nvPr/>
        </p:nvGrpSpPr>
        <p:grpSpPr>
          <a:xfrm>
            <a:off x="228925" y="1168400"/>
            <a:ext cx="11621776" cy="5003800"/>
            <a:chOff x="623391" y="1954596"/>
            <a:chExt cx="10838029" cy="4165846"/>
          </a:xfrm>
        </p:grpSpPr>
        <p:pic>
          <p:nvPicPr>
            <p:cNvPr id="11" name="图片 10"/>
            <p:cNvPicPr/>
            <p:nvPr/>
          </p:nvPicPr>
          <p:blipFill>
            <a:blip r:embed="rId2"/>
            <a:stretch>
              <a:fillRect/>
            </a:stretch>
          </p:blipFill>
          <p:spPr>
            <a:xfrm>
              <a:off x="3407701" y="1954596"/>
              <a:ext cx="8053719" cy="4165846"/>
            </a:xfrm>
            <a:prstGeom prst="rect">
              <a:avLst/>
            </a:prstGeom>
          </p:spPr>
        </p:pic>
        <p:grpSp>
          <p:nvGrpSpPr>
            <p:cNvPr id="12" name="组合 11"/>
            <p:cNvGrpSpPr/>
            <p:nvPr/>
          </p:nvGrpSpPr>
          <p:grpSpPr>
            <a:xfrm>
              <a:off x="623391" y="2733061"/>
              <a:ext cx="2667688" cy="2042469"/>
              <a:chOff x="2845329" y="2689735"/>
              <a:chExt cx="2489970" cy="2426873"/>
            </a:xfrm>
          </p:grpSpPr>
          <p:sp>
            <p:nvSpPr>
              <p:cNvPr id="13" name="文本框 29"/>
              <p:cNvSpPr txBox="1"/>
              <p:nvPr/>
            </p:nvSpPr>
            <p:spPr>
              <a:xfrm>
                <a:off x="2845330" y="2689735"/>
                <a:ext cx="2489969" cy="608740"/>
              </a:xfrm>
              <a:prstGeom prst="rect">
                <a:avLst/>
              </a:prstGeom>
              <a:noFill/>
            </p:spPr>
            <p:txBody>
              <a:bodyPr wrap="square" lIns="77029" tIns="38515" rIns="77029" bIns="38515" rtlCol="0">
                <a:spAutoFit/>
              </a:bodyPr>
              <a:lstStyle>
                <a:defPPr>
                  <a:defRPr lang="zh-CN"/>
                </a:defPPr>
                <a:lvl1pPr>
                  <a:lnSpc>
                    <a:spcPts val="2200"/>
                  </a:lnSpc>
                  <a:defRPr sz="1400">
                    <a:latin typeface="微软雅黑" panose="020B0503020204020204" pitchFamily="34" charset="-122"/>
                    <a:ea typeface="微软雅黑" panose="020B0503020204020204" pitchFamily="34" charset="-122"/>
                  </a:defRPr>
                </a:lvl1pPr>
                <a:lvl2pPr marL="336902" lvl="1" indent="0" algn="ctr">
                  <a:lnSpc>
                    <a:spcPct val="150000"/>
                  </a:lnSpc>
                  <a:defRPr sz="1400" kern="0">
                    <a:latin typeface="微软雅黑" panose="020B0503020204020204" pitchFamily="34" charset="-122"/>
                    <a:ea typeface="微软雅黑" panose="020B0503020204020204" pitchFamily="34" charset="-122"/>
                  </a:defRPr>
                </a:lvl2pPr>
              </a:lstStyle>
              <a:p>
                <a:pPr marL="219816" indent="-219816" defTabSz="1172352">
                  <a:lnSpc>
                    <a:spcPct val="100000"/>
                  </a:lnSpc>
                  <a:buFont typeface="Arial" pitchFamily="34" charset="0"/>
                  <a:buChar char="•"/>
                  <a:defRPr/>
                </a:pPr>
                <a:r>
                  <a:rPr lang="zh-CN" altLang="en-US" sz="1600" b="1" kern="0" dirty="0">
                    <a:solidFill>
                      <a:sysClr val="windowText" lastClr="000000">
                        <a:lumMod val="85000"/>
                        <a:lumOff val="15000"/>
                      </a:sysClr>
                    </a:solidFill>
                  </a:rPr>
                  <a:t>以资源共享和应用为目标，设计资源开发中心；</a:t>
                </a:r>
              </a:p>
            </p:txBody>
          </p:sp>
          <p:sp>
            <p:nvSpPr>
              <p:cNvPr id="14" name="文本框 35"/>
              <p:cNvSpPr txBox="1"/>
              <p:nvPr/>
            </p:nvSpPr>
            <p:spPr>
              <a:xfrm>
                <a:off x="2845329" y="3982165"/>
                <a:ext cx="2489969" cy="1134443"/>
              </a:xfrm>
              <a:prstGeom prst="rect">
                <a:avLst/>
              </a:prstGeom>
              <a:noFill/>
            </p:spPr>
            <p:txBody>
              <a:bodyPr wrap="square" lIns="77029" tIns="38515" rIns="77029" bIns="38515" rtlCol="0">
                <a:spAutoFit/>
              </a:bodyPr>
              <a:lstStyle>
                <a:defPPr>
                  <a:defRPr lang="zh-CN"/>
                </a:defPPr>
                <a:lvl1pPr>
                  <a:lnSpc>
                    <a:spcPts val="2200"/>
                  </a:lnSpc>
                  <a:defRPr sz="1400">
                    <a:latin typeface="微软雅黑" panose="020B0503020204020204" pitchFamily="34" charset="-122"/>
                    <a:ea typeface="微软雅黑" panose="020B0503020204020204" pitchFamily="34" charset="-122"/>
                  </a:defRPr>
                </a:lvl1pPr>
                <a:lvl2pPr marL="336902" lvl="1" indent="0" algn="ctr">
                  <a:lnSpc>
                    <a:spcPct val="150000"/>
                  </a:lnSpc>
                  <a:defRPr sz="1400" kern="0">
                    <a:latin typeface="微软雅黑" panose="020B0503020204020204" pitchFamily="34" charset="-122"/>
                    <a:ea typeface="微软雅黑" panose="020B0503020204020204" pitchFamily="34" charset="-122"/>
                  </a:defRPr>
                </a:lvl2pPr>
              </a:lstStyle>
              <a:p>
                <a:pPr marL="219816" indent="-219816" defTabSz="1172352">
                  <a:lnSpc>
                    <a:spcPct val="100000"/>
                  </a:lnSpc>
                  <a:buFont typeface="Arial" pitchFamily="34" charset="0"/>
                  <a:buChar char="•"/>
                  <a:defRPr/>
                </a:pPr>
                <a:r>
                  <a:rPr lang="zh-CN" altLang="en-US" sz="1600" b="1" kern="0" dirty="0">
                    <a:solidFill>
                      <a:sysClr val="windowText" lastClr="000000">
                        <a:lumMod val="85000"/>
                        <a:lumOff val="15000"/>
                      </a:sysClr>
                    </a:solidFill>
                  </a:rPr>
                  <a:t>以“资源开发</a:t>
                </a:r>
                <a:r>
                  <a:rPr lang="en-US" altLang="en-US" sz="1600" b="1" kern="0" dirty="0">
                    <a:solidFill>
                      <a:sysClr val="windowText" lastClr="000000">
                        <a:lumMod val="85000"/>
                        <a:lumOff val="15000"/>
                      </a:sysClr>
                    </a:solidFill>
                  </a:rPr>
                  <a:t>-</a:t>
                </a:r>
                <a:r>
                  <a:rPr lang="zh-CN" altLang="en-US" sz="1600" b="1" kern="0" dirty="0">
                    <a:solidFill>
                      <a:sysClr val="windowText" lastClr="000000">
                        <a:lumMod val="85000"/>
                        <a:lumOff val="15000"/>
                      </a:sysClr>
                    </a:solidFill>
                  </a:rPr>
                  <a:t>资源管理</a:t>
                </a:r>
                <a:r>
                  <a:rPr lang="en-US" altLang="en-US" sz="1600" b="1" kern="0" dirty="0">
                    <a:solidFill>
                      <a:sysClr val="windowText" lastClr="000000">
                        <a:lumMod val="85000"/>
                        <a:lumOff val="15000"/>
                      </a:sysClr>
                    </a:solidFill>
                  </a:rPr>
                  <a:t>-</a:t>
                </a:r>
                <a:r>
                  <a:rPr lang="zh-CN" altLang="en-US" sz="1600" b="1" kern="0" dirty="0">
                    <a:solidFill>
                      <a:sysClr val="windowText" lastClr="000000">
                        <a:lumMod val="85000"/>
                        <a:lumOff val="15000"/>
                      </a:sysClr>
                    </a:solidFill>
                  </a:rPr>
                  <a:t>资源应用</a:t>
                </a:r>
                <a:r>
                  <a:rPr lang="en-US" altLang="en-US" sz="1600" b="1" kern="0" dirty="0">
                    <a:solidFill>
                      <a:sysClr val="windowText" lastClr="000000">
                        <a:lumMod val="85000"/>
                        <a:lumOff val="15000"/>
                      </a:sysClr>
                    </a:solidFill>
                  </a:rPr>
                  <a:t>-</a:t>
                </a:r>
                <a:r>
                  <a:rPr lang="zh-CN" altLang="en-US" sz="1600" b="1" kern="0" dirty="0">
                    <a:solidFill>
                      <a:sysClr val="windowText" lastClr="000000">
                        <a:lumMod val="85000"/>
                        <a:lumOff val="15000"/>
                      </a:sysClr>
                    </a:solidFill>
                  </a:rPr>
                  <a:t>资源运营”的思路，构建“循环、智能、自生长”的资源开发中心；</a:t>
                </a:r>
              </a:p>
            </p:txBody>
          </p:sp>
        </p:grpSp>
      </p:grpSp>
      <p:sp>
        <p:nvSpPr>
          <p:cNvPr id="1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31</a:t>
            </a:r>
            <a:endParaRPr lang="zh-CN" altLang="en-US" sz="1600" b="1" dirty="0">
              <a:solidFill>
                <a:prstClr val="white"/>
              </a:solidFill>
            </a:endParaRPr>
          </a:p>
        </p:txBody>
      </p:sp>
    </p:spTree>
    <p:extLst>
      <p:ext uri="{BB962C8B-B14F-4D97-AF65-F5344CB8AC3E}">
        <p14:creationId xmlns:p14="http://schemas.microsoft.com/office/powerpoint/2010/main" val="33432793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7854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335956" y="1282002"/>
            <a:ext cx="3209762" cy="533869"/>
          </a:xfrm>
          <a:prstGeom prst="rect">
            <a:avLst/>
          </a:prstGeom>
        </p:spPr>
        <p:txBody>
          <a:bodyPr wrap="square" lIns="117226" tIns="58613" rIns="117226" bIns="58613">
            <a:spAutoFit/>
          </a:bodyPr>
          <a:lstStyle/>
          <a:p>
            <a:pPr indent="455879">
              <a:lnSpc>
                <a:spcPct val="150000"/>
              </a:lnSpc>
            </a:pPr>
            <a:r>
              <a:rPr lang="en-US" altLang="zh-CN" b="1" dirty="0" smtClean="0">
                <a:solidFill>
                  <a:srgbClr val="C00000"/>
                </a:solidFill>
                <a:latin typeface="微软雅黑" pitchFamily="34" charset="-122"/>
                <a:ea typeface="微软雅黑" pitchFamily="34" charset="-122"/>
              </a:rPr>
              <a:t>1.</a:t>
            </a:r>
            <a:r>
              <a:rPr lang="zh-CN" altLang="en-US" b="1" dirty="0" smtClean="0">
                <a:solidFill>
                  <a:srgbClr val="C00000"/>
                </a:solidFill>
                <a:latin typeface="微软雅黑" pitchFamily="34" charset="-122"/>
                <a:ea typeface="微软雅黑" pitchFamily="34" charset="-122"/>
              </a:rPr>
              <a:t>专业</a:t>
            </a:r>
            <a:r>
              <a:rPr lang="zh-CN" altLang="en-US" b="1" dirty="0">
                <a:solidFill>
                  <a:srgbClr val="C00000"/>
                </a:solidFill>
                <a:latin typeface="微软雅黑" pitchFamily="34" charset="-122"/>
                <a:ea typeface="微软雅黑" pitchFamily="34" charset="-122"/>
              </a:rPr>
              <a:t>实训体系建设</a:t>
            </a:r>
          </a:p>
        </p:txBody>
      </p:sp>
      <p:grpSp>
        <p:nvGrpSpPr>
          <p:cNvPr id="10" name="组合 9"/>
          <p:cNvGrpSpPr/>
          <p:nvPr/>
        </p:nvGrpSpPr>
        <p:grpSpPr>
          <a:xfrm>
            <a:off x="320551" y="1313511"/>
            <a:ext cx="11568003" cy="4534958"/>
            <a:chOff x="-42671" y="281147"/>
            <a:chExt cx="11879610" cy="5174574"/>
          </a:xfrm>
        </p:grpSpPr>
        <p:pic>
          <p:nvPicPr>
            <p:cNvPr id="11" name="图片 10"/>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671" y="2056252"/>
              <a:ext cx="1710729" cy="1072198"/>
            </a:xfrm>
            <a:prstGeom prst="rect">
              <a:avLst/>
            </a:prstGeom>
            <a:noFill/>
          </p:spPr>
        </p:pic>
        <p:grpSp>
          <p:nvGrpSpPr>
            <p:cNvPr id="12" name="组合 11"/>
            <p:cNvGrpSpPr/>
            <p:nvPr/>
          </p:nvGrpSpPr>
          <p:grpSpPr>
            <a:xfrm>
              <a:off x="290177" y="281147"/>
              <a:ext cx="11546762" cy="5174574"/>
              <a:chOff x="290177" y="281147"/>
              <a:chExt cx="11546762" cy="5174574"/>
            </a:xfrm>
          </p:grpSpPr>
          <p:sp>
            <p:nvSpPr>
              <p:cNvPr id="13" name="MH_Other_1"/>
              <p:cNvSpPr/>
              <p:nvPr>
                <p:custDataLst>
                  <p:tags r:id="rId2"/>
                </p:custDataLst>
              </p:nvPr>
            </p:nvSpPr>
            <p:spPr bwMode="auto">
              <a:xfrm>
                <a:off x="4806782" y="1979052"/>
                <a:ext cx="492682" cy="1403679"/>
              </a:xfrm>
              <a:custGeom>
                <a:avLst/>
                <a:gdLst/>
                <a:ahLst/>
                <a:cxnLst/>
                <a:rect l="l" t="t" r="r" b="b"/>
                <a:pathLst>
                  <a:path w="449262" h="1279126">
                    <a:moveTo>
                      <a:pt x="449262" y="0"/>
                    </a:moveTo>
                    <a:lnTo>
                      <a:pt x="449262" y="1279126"/>
                    </a:lnTo>
                    <a:lnTo>
                      <a:pt x="0" y="1279126"/>
                    </a:lnTo>
                    <a:lnTo>
                      <a:pt x="0" y="449722"/>
                    </a:lnTo>
                    <a:close/>
                  </a:path>
                </a:pathLst>
              </a:custGeom>
              <a:solidFill>
                <a:schemeClr val="accent1">
                  <a:lumMod val="40000"/>
                  <a:lumOff val="60000"/>
                </a:schemeClr>
              </a:solidFill>
              <a:ln w="3175" cap="flat" cmpd="sng" algn="ctr">
                <a:noFill/>
                <a:prstDash val="solid"/>
              </a:ln>
              <a:effectLst/>
            </p:spPr>
            <p:txBody>
              <a:bodyPr anchor="ctr"/>
              <a:lstStyle/>
              <a:p>
                <a:pPr algn="ctr" defTabSz="1172261">
                  <a:lnSpc>
                    <a:spcPct val="120000"/>
                  </a:lnSpc>
                  <a:defRPr/>
                </a:pPr>
                <a:endParaRPr lang="zh-CN" altLang="en-US" sz="1200" kern="0" dirty="0">
                  <a:solidFill>
                    <a:srgbClr val="4D4D4D"/>
                  </a:solidFill>
                  <a:latin typeface="微软雅黑" panose="020B0503020204020204" pitchFamily="34" charset="-122"/>
                  <a:ea typeface="微软雅黑" panose="020B0503020204020204" pitchFamily="34" charset="-122"/>
                  <a:cs typeface="Arial"/>
                </a:endParaRPr>
              </a:p>
            </p:txBody>
          </p:sp>
          <p:sp>
            <p:nvSpPr>
              <p:cNvPr id="14" name="MH_Other_2"/>
              <p:cNvSpPr/>
              <p:nvPr>
                <p:custDataLst>
                  <p:tags r:id="rId3"/>
                </p:custDataLst>
              </p:nvPr>
            </p:nvSpPr>
            <p:spPr bwMode="auto">
              <a:xfrm>
                <a:off x="5479882" y="2033028"/>
                <a:ext cx="492682" cy="1408327"/>
              </a:xfrm>
              <a:custGeom>
                <a:avLst/>
                <a:gdLst/>
                <a:ahLst/>
                <a:cxnLst/>
                <a:rect l="l" t="t" r="r" b="b"/>
                <a:pathLst>
                  <a:path w="449262" h="1282755">
                    <a:moveTo>
                      <a:pt x="0" y="0"/>
                    </a:moveTo>
                    <a:lnTo>
                      <a:pt x="449262" y="0"/>
                    </a:lnTo>
                    <a:lnTo>
                      <a:pt x="449262" y="833033"/>
                    </a:lnTo>
                    <a:lnTo>
                      <a:pt x="0" y="1282755"/>
                    </a:lnTo>
                    <a:close/>
                  </a:path>
                </a:pathLst>
              </a:custGeom>
              <a:solidFill>
                <a:srgbClr val="D4F2CA"/>
              </a:solidFill>
              <a:ln w="3175" cap="flat" cmpd="sng" algn="ctr">
                <a:noFill/>
                <a:prstDash val="solid"/>
              </a:ln>
              <a:effectLst/>
            </p:spPr>
            <p:txBody>
              <a:bodyPr anchor="ctr"/>
              <a:lstStyle/>
              <a:p>
                <a:pPr algn="ctr" defTabSz="1172261">
                  <a:lnSpc>
                    <a:spcPct val="120000"/>
                  </a:lnSpc>
                  <a:defRPr/>
                </a:pPr>
                <a:endParaRPr lang="zh-CN" altLang="en-US" sz="1200" kern="0" dirty="0">
                  <a:solidFill>
                    <a:srgbClr val="4D4D4D"/>
                  </a:solidFill>
                  <a:latin typeface="微软雅黑" panose="020B0503020204020204" pitchFamily="34" charset="-122"/>
                  <a:ea typeface="微软雅黑" panose="020B0503020204020204" pitchFamily="34" charset="-122"/>
                  <a:cs typeface="Arial"/>
                </a:endParaRPr>
              </a:p>
            </p:txBody>
          </p:sp>
          <p:sp>
            <p:nvSpPr>
              <p:cNvPr id="15" name="MH_SubTitle_2"/>
              <p:cNvSpPr/>
              <p:nvPr>
                <p:custDataLst>
                  <p:tags r:id="rId4"/>
                </p:custDataLst>
              </p:nvPr>
            </p:nvSpPr>
            <p:spPr bwMode="auto">
              <a:xfrm>
                <a:off x="4805195" y="1893390"/>
                <a:ext cx="3100178" cy="676275"/>
              </a:xfrm>
              <a:custGeom>
                <a:avLst/>
                <a:gdLst/>
                <a:ahLst/>
                <a:cxnLst/>
                <a:rect l="l" t="t" r="r" b="b"/>
                <a:pathLst>
                  <a:path w="2824005" h="617272">
                    <a:moveTo>
                      <a:pt x="2515369" y="0"/>
                    </a:moveTo>
                    <a:lnTo>
                      <a:pt x="2824005" y="308636"/>
                    </a:lnTo>
                    <a:lnTo>
                      <a:pt x="2515369" y="617272"/>
                    </a:lnTo>
                    <a:lnTo>
                      <a:pt x="2515369" y="534388"/>
                    </a:lnTo>
                    <a:lnTo>
                      <a:pt x="0" y="534388"/>
                    </a:lnTo>
                    <a:lnTo>
                      <a:pt x="213019" y="321369"/>
                    </a:lnTo>
                    <a:lnTo>
                      <a:pt x="451504" y="82884"/>
                    </a:lnTo>
                    <a:lnTo>
                      <a:pt x="2515369" y="82884"/>
                    </a:lnTo>
                    <a:close/>
                  </a:path>
                </a:pathLst>
              </a:custGeom>
              <a:solidFill>
                <a:schemeClr val="accent1"/>
              </a:solidFill>
              <a:ln w="25400" cap="flat" cmpd="sng" algn="ctr">
                <a:noFill/>
                <a:prstDash val="solid"/>
              </a:ln>
              <a:effectLst/>
            </p:spPr>
            <p:txBody>
              <a:bodyPr anchor="ctr">
                <a:normAutofit/>
              </a:bodyPr>
              <a:lstStyle/>
              <a:p>
                <a:pPr algn="ctr" defTabSz="1172261">
                  <a:lnSpc>
                    <a:spcPct val="120000"/>
                  </a:lnSpc>
                  <a:defRPr/>
                </a:pPr>
                <a:r>
                  <a:rPr lang="zh-CN" altLang="en-US" sz="2300" b="1" kern="0" dirty="0">
                    <a:solidFill>
                      <a:srgbClr val="FFFFFF"/>
                    </a:solidFill>
                    <a:latin typeface="微软雅黑" panose="020B0503020204020204" pitchFamily="34" charset="-122"/>
                    <a:ea typeface="微软雅黑" panose="020B0503020204020204" pitchFamily="34" charset="-122"/>
                    <a:cs typeface="Arial"/>
                  </a:rPr>
                  <a:t>线上实训软件搭建</a:t>
                </a:r>
              </a:p>
            </p:txBody>
          </p:sp>
          <p:sp>
            <p:nvSpPr>
              <p:cNvPr id="16" name="MH_SubTitle_1"/>
              <p:cNvSpPr/>
              <p:nvPr>
                <p:custDataLst>
                  <p:tags r:id="rId5"/>
                </p:custDataLst>
              </p:nvPr>
            </p:nvSpPr>
            <p:spPr bwMode="auto">
              <a:xfrm flipH="1">
                <a:off x="2910136" y="2853245"/>
                <a:ext cx="3102501" cy="676275"/>
              </a:xfrm>
              <a:custGeom>
                <a:avLst/>
                <a:gdLst/>
                <a:ahLst/>
                <a:cxnLst/>
                <a:rect l="l" t="t" r="r" b="b"/>
                <a:pathLst>
                  <a:path w="2824833" h="617272">
                    <a:moveTo>
                      <a:pt x="2516197" y="0"/>
                    </a:moveTo>
                    <a:lnTo>
                      <a:pt x="2516197" y="82884"/>
                    </a:lnTo>
                    <a:lnTo>
                      <a:pt x="0" y="82884"/>
                    </a:lnTo>
                    <a:lnTo>
                      <a:pt x="0" y="86022"/>
                    </a:lnTo>
                    <a:lnTo>
                      <a:pt x="448366" y="534388"/>
                    </a:lnTo>
                    <a:lnTo>
                      <a:pt x="2516197" y="534388"/>
                    </a:lnTo>
                    <a:lnTo>
                      <a:pt x="2516197" y="617272"/>
                    </a:lnTo>
                    <a:lnTo>
                      <a:pt x="2824833" y="308636"/>
                    </a:lnTo>
                    <a:close/>
                  </a:path>
                </a:pathLst>
              </a:custGeom>
              <a:solidFill>
                <a:srgbClr val="92D050"/>
              </a:solidFill>
              <a:ln w="25400" cap="flat" cmpd="sng" algn="ctr">
                <a:noFill/>
                <a:prstDash val="solid"/>
              </a:ln>
              <a:effectLst/>
            </p:spPr>
            <p:txBody>
              <a:bodyPr anchor="ctr">
                <a:normAutofit/>
              </a:bodyPr>
              <a:lstStyle/>
              <a:p>
                <a:pPr algn="ctr" defTabSz="1172261">
                  <a:lnSpc>
                    <a:spcPct val="120000"/>
                  </a:lnSpc>
                  <a:defRPr/>
                </a:pPr>
                <a:r>
                  <a:rPr lang="zh-CN" altLang="en-US" sz="2300" b="1" kern="0" dirty="0">
                    <a:solidFill>
                      <a:srgbClr val="FFFFFF"/>
                    </a:solidFill>
                    <a:latin typeface="微软雅黑" panose="020B0503020204020204" pitchFamily="34" charset="-122"/>
                    <a:ea typeface="微软雅黑" panose="020B0503020204020204" pitchFamily="34" charset="-122"/>
                    <a:cs typeface="Arial"/>
                  </a:rPr>
                  <a:t>线下实训室建设</a:t>
                </a:r>
              </a:p>
            </p:txBody>
          </p:sp>
          <p:sp>
            <p:nvSpPr>
              <p:cNvPr id="17" name="矩形 16"/>
              <p:cNvSpPr/>
              <p:nvPr/>
            </p:nvSpPr>
            <p:spPr>
              <a:xfrm>
                <a:off x="9714378" y="2723980"/>
                <a:ext cx="2122561" cy="1158913"/>
              </a:xfrm>
              <a:prstGeom prst="rect">
                <a:avLst/>
              </a:prstGeom>
            </p:spPr>
            <p:txBody>
              <a:bodyPr wrap="square">
                <a:spAutoFit/>
              </a:bodyPr>
              <a:lstStyle/>
              <a:p>
                <a:pPr defTabSz="1172261">
                  <a:defRPr/>
                </a:pPr>
                <a:r>
                  <a:rPr lang="zh-CN" altLang="zh-CN" sz="1500" kern="0" dirty="0">
                    <a:solidFill>
                      <a:sysClr val="windowText" lastClr="000000"/>
                    </a:solidFill>
                    <a:latin typeface="微软雅黑" pitchFamily="34" charset="-122"/>
                    <a:ea typeface="微软雅黑" pitchFamily="34" charset="-122"/>
                  </a:rPr>
                  <a:t>财经商贸、物流、信息化、社会服务、机械制造、设计、汽车、建筑、校务信息</a:t>
                </a:r>
                <a:r>
                  <a:rPr lang="en-US" altLang="zh-CN" sz="1500" kern="0" dirty="0">
                    <a:solidFill>
                      <a:sysClr val="windowText" lastClr="000000"/>
                    </a:solidFill>
                    <a:latin typeface="微软雅黑" pitchFamily="34" charset="-122"/>
                    <a:ea typeface="微软雅黑" pitchFamily="34" charset="-122"/>
                  </a:rPr>
                  <a:t>……</a:t>
                </a:r>
                <a:endParaRPr lang="zh-CN" altLang="en-US" sz="1500" kern="0" dirty="0">
                  <a:solidFill>
                    <a:sysClr val="windowText" lastClr="000000"/>
                  </a:solidFill>
                  <a:latin typeface="微软雅黑" pitchFamily="34" charset="-122"/>
                  <a:ea typeface="微软雅黑" pitchFamily="34" charset="-122"/>
                </a:endParaRPr>
              </a:p>
            </p:txBody>
          </p:sp>
          <p:pic>
            <p:nvPicPr>
              <p:cNvPr id="18"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50575" y="859850"/>
                <a:ext cx="1963803" cy="10572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138975" y="1610439"/>
                <a:ext cx="1961071" cy="1189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3D旅游多维教学实训平台ppt.wmv" descr="3D旅游多维教学实训平台ppt">
                <a:hlinkClick r:id="" action="ppaction://media"/>
              </p:cNvPr>
              <p:cNvPicPr>
                <a:picLocks noChangeAspect="1" noChangeArrowheads="1"/>
              </p:cNvPicPr>
              <p:nvPr>
                <a:videoFile r:link="rId6"/>
              </p:nvPr>
            </p:nvPicPr>
            <p:blipFill>
              <a:blip r:embed="rId11">
                <a:extLst>
                  <a:ext uri="{28A0092B-C50C-407E-A947-70E740481C1C}">
                    <a14:useLocalDpi xmlns:a14="http://schemas.microsoft.com/office/drawing/2010/main" val="0"/>
                  </a:ext>
                </a:extLst>
              </a:blip>
              <a:srcRect/>
              <a:stretch>
                <a:fillRect/>
              </a:stretch>
            </p:blipFill>
            <p:spPr bwMode="auto">
              <a:xfrm>
                <a:off x="7709136" y="2704679"/>
                <a:ext cx="1923717" cy="10820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pic>
            <p:nvPicPr>
              <p:cNvPr id="21" name="Picture 26"/>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489118" y="281147"/>
                <a:ext cx="1935306" cy="11574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pic>
            <p:nvPicPr>
              <p:cNvPr id="22" name="图片 2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90177" y="3009807"/>
                <a:ext cx="1331595" cy="791845"/>
              </a:xfrm>
              <a:prstGeom prst="rect">
                <a:avLst/>
              </a:prstGeom>
              <a:noFill/>
            </p:spPr>
          </p:pic>
          <p:pic>
            <p:nvPicPr>
              <p:cNvPr id="23" name="图片 22"/>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617126" y="2169793"/>
                <a:ext cx="1247775" cy="647700"/>
              </a:xfrm>
              <a:prstGeom prst="rect">
                <a:avLst/>
              </a:prstGeom>
              <a:noFill/>
            </p:spPr>
          </p:pic>
          <p:pic>
            <p:nvPicPr>
              <p:cNvPr id="24" name="图片 23"/>
              <p:cNvPicPr/>
              <p:nvPr/>
            </p:nvPicPr>
            <p:blipFill rotWithShape="1">
              <a:blip r:embed="rId15" cstate="print">
                <a:extLst>
                  <a:ext uri="{28A0092B-C50C-407E-A947-70E740481C1C}">
                    <a14:useLocalDpi xmlns:a14="http://schemas.microsoft.com/office/drawing/2010/main" val="0"/>
                  </a:ext>
                </a:extLst>
              </a:blip>
              <a:srcRect b="49950"/>
              <a:stretch/>
            </p:blipFill>
            <p:spPr bwMode="auto">
              <a:xfrm>
                <a:off x="1552626" y="3009807"/>
                <a:ext cx="1331595" cy="791845"/>
              </a:xfrm>
              <a:prstGeom prst="rect">
                <a:avLst/>
              </a:prstGeom>
              <a:noFill/>
              <a:extLst>
                <a:ext uri="{53640926-AAD7-44D8-BBD7-CCE9431645EC}">
                  <a14:shadowObscured xmlns:a14="http://schemas.microsoft.com/office/drawing/2010/main"/>
                </a:ext>
              </a:extLst>
            </p:spPr>
          </p:pic>
          <p:pic>
            <p:nvPicPr>
              <p:cNvPr id="25" name="图片 15"/>
              <p:cNvPicPr>
                <a:picLocks noChangeAspect="1"/>
              </p:cNvPicPr>
              <p:nvPr/>
            </p:nvPicPr>
            <p:blipFill>
              <a:blip r:embed="rId16" cstate="print">
                <a:extLst>
                  <a:ext uri="{28A0092B-C50C-407E-A947-70E740481C1C}">
                    <a14:useLocalDpi xmlns:a14="http://schemas.microsoft.com/office/drawing/2010/main" val="0"/>
                  </a:ext>
                </a:extLst>
              </a:blip>
              <a:srcRect b="13548"/>
              <a:stretch>
                <a:fillRect/>
              </a:stretch>
            </p:blipFill>
            <p:spPr bwMode="auto">
              <a:xfrm>
                <a:off x="892337" y="4329253"/>
                <a:ext cx="4438723" cy="1126468"/>
              </a:xfrm>
              <a:prstGeom prst="rect">
                <a:avLst/>
              </a:prstGeom>
              <a:noFill/>
              <a:extLst>
                <a:ext uri="{909E8E84-426E-40DD-AFC4-6F175D3DCCD1}">
                  <a14:hiddenFill xmlns:a14="http://schemas.microsoft.com/office/drawing/2010/main">
                    <a:solidFill>
                      <a:srgbClr val="FFFFFF"/>
                    </a:solidFill>
                  </a14:hiddenFill>
                </a:ext>
              </a:extLst>
            </p:spPr>
          </p:pic>
          <p:sp>
            <p:nvSpPr>
              <p:cNvPr id="31" name="矩形 30"/>
              <p:cNvSpPr/>
              <p:nvPr/>
            </p:nvSpPr>
            <p:spPr>
              <a:xfrm>
                <a:off x="326762" y="3806957"/>
                <a:ext cx="3589650" cy="379281"/>
              </a:xfrm>
              <a:prstGeom prst="rect">
                <a:avLst/>
              </a:prstGeom>
            </p:spPr>
            <p:txBody>
              <a:bodyPr wrap="square">
                <a:spAutoFit/>
              </a:bodyPr>
              <a:lstStyle/>
              <a:p>
                <a:pPr defTabSz="1172261">
                  <a:defRPr/>
                </a:pPr>
                <a:r>
                  <a:rPr lang="zh-CN" altLang="zh-CN" sz="1500" kern="0" dirty="0">
                    <a:solidFill>
                      <a:sysClr val="windowText" lastClr="000000"/>
                    </a:solidFill>
                    <a:latin typeface="微软雅黑" pitchFamily="34" charset="-122"/>
                    <a:ea typeface="微软雅黑" pitchFamily="34" charset="-122"/>
                  </a:rPr>
                  <a:t>嵌入大屏展示、监控管理等特色元素</a:t>
                </a:r>
                <a:endParaRPr lang="zh-CN" altLang="en-US" sz="1500" kern="0" dirty="0">
                  <a:solidFill>
                    <a:sysClr val="windowText" lastClr="000000"/>
                  </a:solidFill>
                  <a:latin typeface="微软雅黑" pitchFamily="34" charset="-122"/>
                  <a:ea typeface="微软雅黑" pitchFamily="34" charset="-122"/>
                </a:endParaRPr>
              </a:p>
            </p:txBody>
          </p:sp>
        </p:grpSp>
      </p:grpSp>
      <p:sp>
        <p:nvSpPr>
          <p:cNvPr id="33" name="TextBox 32"/>
          <p:cNvSpPr txBox="1"/>
          <p:nvPr/>
        </p:nvSpPr>
        <p:spPr>
          <a:xfrm>
            <a:off x="886001" y="1886318"/>
            <a:ext cx="7584843" cy="441536"/>
          </a:xfrm>
          <a:prstGeom prst="rect">
            <a:avLst/>
          </a:prstGeom>
          <a:noFill/>
        </p:spPr>
        <p:txBody>
          <a:bodyPr wrap="square" lIns="117226" tIns="58613" rIns="117226" bIns="58613" rtlCol="0">
            <a:spAutoFit/>
          </a:bodyPr>
          <a:lstStyle/>
          <a:p>
            <a:r>
              <a:rPr lang="zh-CN" altLang="en-US" sz="2100" b="1" dirty="0">
                <a:latin typeface="微软雅黑" pitchFamily="34" charset="-122"/>
                <a:ea typeface="微软雅黑" pitchFamily="34" charset="-122"/>
              </a:rPr>
              <a:t>通过线上线下、资源平台的建设，实现建好、用好！</a:t>
            </a:r>
          </a:p>
        </p:txBody>
      </p:sp>
      <p:sp>
        <p:nvSpPr>
          <p:cNvPr id="34" name="MH_Other_5"/>
          <p:cNvSpPr>
            <a:spLocks noChangeArrowheads="1"/>
          </p:cNvSpPr>
          <p:nvPr>
            <p:custDataLst>
              <p:tags r:id="rId1"/>
            </p:custDataLst>
          </p:nvPr>
        </p:nvSpPr>
        <p:spPr bwMode="auto">
          <a:xfrm>
            <a:off x="232951" y="755117"/>
            <a:ext cx="2771450" cy="531944"/>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（六）</a:t>
            </a:r>
            <a:r>
              <a:rPr lang="zh-CN" altLang="en-US" sz="2000" b="1" dirty="0" smtClean="0">
                <a:solidFill>
                  <a:schemeClr val="bg1"/>
                </a:solidFill>
                <a:latin typeface="微软雅黑" panose="020B0503020204020204" pitchFamily="34" charset="-122"/>
                <a:ea typeface="微软雅黑" panose="020B0503020204020204" pitchFamily="34" charset="-122"/>
              </a:rPr>
              <a:t>实</a:t>
            </a:r>
            <a:r>
              <a:rPr lang="zh-CN" altLang="en-US" sz="2000" b="1" dirty="0">
                <a:solidFill>
                  <a:schemeClr val="bg1"/>
                </a:solidFill>
                <a:latin typeface="微软雅黑" panose="020B0503020204020204" pitchFamily="34" charset="-122"/>
                <a:ea typeface="微软雅黑" panose="020B0503020204020204" pitchFamily="34" charset="-122"/>
              </a:rPr>
              <a:t>训建设</a:t>
            </a:r>
            <a:r>
              <a:rPr lang="zh-CN" altLang="en-US" sz="2000" b="1" dirty="0" smtClean="0">
                <a:solidFill>
                  <a:schemeClr val="bg1"/>
                </a:solidFill>
                <a:latin typeface="微软雅黑" panose="020B0503020204020204" pitchFamily="34" charset="-122"/>
                <a:ea typeface="微软雅黑" panose="020B0503020204020204" pitchFamily="34" charset="-122"/>
              </a:rPr>
              <a:t>工程</a:t>
            </a:r>
            <a:endParaRPr lang="zh-CN" altLang="en-US" sz="2000" b="1" dirty="0">
              <a:solidFill>
                <a:srgbClr val="FFFFFF"/>
              </a:solidFill>
              <a:ea typeface="微软雅黑" pitchFamily="34" charset="-122"/>
            </a:endParaRPr>
          </a:p>
        </p:txBody>
      </p:sp>
      <p:sp>
        <p:nvSpPr>
          <p:cNvPr id="35" name="矩形 34"/>
          <p:cNvSpPr/>
          <p:nvPr/>
        </p:nvSpPr>
        <p:spPr>
          <a:xfrm>
            <a:off x="9452072" y="5221462"/>
            <a:ext cx="1921191" cy="1015663"/>
          </a:xfrm>
          <a:prstGeom prst="rect">
            <a:avLst/>
          </a:prstGeom>
          <a:ln cmpd="sng">
            <a:solidFill>
              <a:schemeClr val="accent2"/>
            </a:solidFill>
          </a:ln>
        </p:spPr>
        <p:txBody>
          <a:bodyPr wrap="square">
            <a:spAutoFit/>
          </a:bodyPr>
          <a:lstStyle/>
          <a:p>
            <a:pPr lvl="0">
              <a:defRPr/>
            </a:pPr>
            <a:r>
              <a:rPr lang="zh-CN" altLang="en-US" sz="2000" kern="0" dirty="0">
                <a:solidFill>
                  <a:sysClr val="windowText" lastClr="000000"/>
                </a:solidFill>
                <a:latin typeface="微软雅黑" pitchFamily="34" charset="-122"/>
                <a:ea typeface="微软雅黑" pitchFamily="34" charset="-122"/>
              </a:rPr>
              <a:t>实训平台搭建</a:t>
            </a:r>
            <a:endParaRPr lang="en-US" altLang="zh-CN" sz="2000" kern="0" dirty="0">
              <a:solidFill>
                <a:sysClr val="windowText" lastClr="000000"/>
              </a:solidFill>
              <a:latin typeface="微软雅黑" pitchFamily="34" charset="-122"/>
              <a:ea typeface="微软雅黑" pitchFamily="34" charset="-122"/>
            </a:endParaRPr>
          </a:p>
          <a:p>
            <a:pPr lvl="0">
              <a:defRPr/>
            </a:pPr>
            <a:r>
              <a:rPr lang="zh-CN" altLang="en-US" sz="2000" kern="0" dirty="0">
                <a:solidFill>
                  <a:sysClr val="windowText" lastClr="000000"/>
                </a:solidFill>
                <a:latin typeface="微软雅黑" pitchFamily="34" charset="-122"/>
                <a:ea typeface="微软雅黑" pitchFamily="34" charset="-122"/>
              </a:rPr>
              <a:t>实训项目开发                                        实</a:t>
            </a:r>
            <a:r>
              <a:rPr lang="zh-CN" altLang="en-US" sz="2000" kern="0" dirty="0" smtClean="0">
                <a:solidFill>
                  <a:sysClr val="windowText" lastClr="000000"/>
                </a:solidFill>
                <a:latin typeface="微软雅黑" pitchFamily="34" charset="-122"/>
                <a:ea typeface="微软雅黑" pitchFamily="34" charset="-122"/>
              </a:rPr>
              <a:t>训资源</a:t>
            </a:r>
            <a:r>
              <a:rPr lang="zh-CN" altLang="en-US" sz="2000" kern="0" dirty="0">
                <a:solidFill>
                  <a:sysClr val="windowText" lastClr="000000"/>
                </a:solidFill>
                <a:latin typeface="微软雅黑" pitchFamily="34" charset="-122"/>
                <a:ea typeface="微软雅黑" pitchFamily="34" charset="-122"/>
              </a:rPr>
              <a:t>开发</a:t>
            </a:r>
          </a:p>
        </p:txBody>
      </p:sp>
      <p:sp>
        <p:nvSpPr>
          <p:cNvPr id="2" name="下箭头 1"/>
          <p:cNvSpPr/>
          <p:nvPr/>
        </p:nvSpPr>
        <p:spPr>
          <a:xfrm>
            <a:off x="10216174" y="4490797"/>
            <a:ext cx="489047" cy="5860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32</a:t>
            </a:r>
            <a:endParaRPr lang="zh-CN" altLang="en-US" sz="1600" b="1" dirty="0">
              <a:solidFill>
                <a:prstClr val="white"/>
              </a:solidFill>
            </a:endParaRPr>
          </a:p>
        </p:txBody>
      </p:sp>
    </p:spTree>
    <p:extLst>
      <p:ext uri="{BB962C8B-B14F-4D97-AF65-F5344CB8AC3E}">
        <p14:creationId xmlns:p14="http://schemas.microsoft.com/office/powerpoint/2010/main" val="27668695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video>
              <p:cMediaNode>
                <p:cTn id="2" fill="hold" display="0" nodeType="clickEffect">
                  <p:stCondLst>
                    <p:cond delay="indefinite"/>
                  </p:stCondLst>
                  <p:endCondLst>
                    <p:cond evt="onNext" delay="0">
                      <p:tgtEl>
                        <p:sldTgt/>
                      </p:tgtEl>
                    </p:cond>
                    <p:cond evt="onPrev" delay="0">
                      <p:tgtEl>
                        <p:sldTgt/>
                      </p:tgtEl>
                    </p:cond>
                  </p:endCondLst>
                </p:cTn>
                <p:tgtEl>
                  <p:spTgt spid="20"/>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7854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00" y="1753622"/>
            <a:ext cx="5813424" cy="3846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图片 10" descr="C:\Users\zechuan.wu\Desktop\水印\总体.jpg"/>
          <p:cNvPicPr/>
          <p:nvPr/>
        </p:nvPicPr>
        <p:blipFill>
          <a:blip r:embed="rId3" cstate="email">
            <a:extLst>
              <a:ext uri="{28A0092B-C50C-407E-A947-70E740481C1C}">
                <a14:useLocalDpi xmlns:a14="http://schemas.microsoft.com/office/drawing/2010/main"/>
              </a:ext>
            </a:extLst>
          </a:blip>
          <a:srcRect/>
          <a:stretch>
            <a:fillRect/>
          </a:stretch>
        </p:blipFill>
        <p:spPr bwMode="auto">
          <a:xfrm>
            <a:off x="6934200" y="846098"/>
            <a:ext cx="4552949" cy="2672712"/>
          </a:xfrm>
          <a:prstGeom prst="rect">
            <a:avLst/>
          </a:prstGeom>
          <a:noFill/>
          <a:ln>
            <a:noFill/>
          </a:ln>
        </p:spPr>
      </p:pic>
      <p:pic>
        <p:nvPicPr>
          <p:cNvPr id="12" name="图片 11"/>
          <p:cNvPicPr/>
          <p:nvPr/>
        </p:nvPicPr>
        <p:blipFill>
          <a:blip r:embed="rId4">
            <a:extLst>
              <a:ext uri="{28A0092B-C50C-407E-A947-70E740481C1C}">
                <a14:useLocalDpi xmlns:a14="http://schemas.microsoft.com/office/drawing/2010/main" val="0"/>
              </a:ext>
            </a:extLst>
          </a:blip>
          <a:srcRect/>
          <a:stretch>
            <a:fillRect/>
          </a:stretch>
        </p:blipFill>
        <p:spPr bwMode="auto">
          <a:xfrm>
            <a:off x="6219824" y="3676650"/>
            <a:ext cx="5838855" cy="2221856"/>
          </a:xfrm>
          <a:prstGeom prst="rect">
            <a:avLst/>
          </a:prstGeom>
          <a:noFill/>
        </p:spPr>
      </p:pic>
      <p:sp>
        <p:nvSpPr>
          <p:cNvPr id="2" name="TextBox 1"/>
          <p:cNvSpPr txBox="1"/>
          <p:nvPr/>
        </p:nvSpPr>
        <p:spPr>
          <a:xfrm>
            <a:off x="8604250" y="5994400"/>
            <a:ext cx="2409825" cy="338554"/>
          </a:xfrm>
          <a:prstGeom prst="rect">
            <a:avLst/>
          </a:prstGeom>
          <a:noFill/>
        </p:spPr>
        <p:txBody>
          <a:bodyPr wrap="square" rtlCol="0">
            <a:spAutoFit/>
          </a:bodyPr>
          <a:lstStyle/>
          <a:p>
            <a:r>
              <a:rPr lang="en-US" altLang="zh-CN" sz="1600" b="1" dirty="0" smtClean="0">
                <a:solidFill>
                  <a:srgbClr val="C00000"/>
                </a:solidFill>
                <a:latin typeface="微软雅黑" pitchFamily="34" charset="-122"/>
                <a:ea typeface="微软雅黑" pitchFamily="34" charset="-122"/>
              </a:rPr>
              <a:t>VR</a:t>
            </a:r>
            <a:r>
              <a:rPr lang="zh-CN" altLang="en-US" sz="1600" b="1" dirty="0" smtClean="0">
                <a:solidFill>
                  <a:srgbClr val="C00000"/>
                </a:solidFill>
                <a:latin typeface="微软雅黑" pitchFamily="34" charset="-122"/>
                <a:ea typeface="微软雅黑" pitchFamily="34" charset="-122"/>
              </a:rPr>
              <a:t>教学实训设备</a:t>
            </a:r>
            <a:endParaRPr lang="zh-CN" altLang="en-US" sz="1600" b="1" dirty="0">
              <a:solidFill>
                <a:srgbClr val="C00000"/>
              </a:solidFill>
              <a:latin typeface="微软雅黑" pitchFamily="34" charset="-122"/>
              <a:ea typeface="微软雅黑" pitchFamily="34" charset="-122"/>
            </a:endParaRPr>
          </a:p>
        </p:txBody>
      </p:sp>
      <p:sp>
        <p:nvSpPr>
          <p:cNvPr id="13" name="矩形 12"/>
          <p:cNvSpPr/>
          <p:nvPr/>
        </p:nvSpPr>
        <p:spPr>
          <a:xfrm>
            <a:off x="191344" y="764704"/>
            <a:ext cx="3933500" cy="369332"/>
          </a:xfrm>
          <a:prstGeom prst="rect">
            <a:avLst/>
          </a:prstGeom>
        </p:spPr>
        <p:txBody>
          <a:bodyPr wrap="square">
            <a:spAutoFit/>
          </a:bodyPr>
          <a:lstStyle/>
          <a:p>
            <a:r>
              <a:rPr lang="en-US" altLang="zh-CN" b="1" dirty="0" smtClean="0">
                <a:solidFill>
                  <a:srgbClr val="C00000"/>
                </a:solidFill>
                <a:latin typeface="微软雅黑" pitchFamily="34" charset="-122"/>
                <a:ea typeface="微软雅黑" pitchFamily="34" charset="-122"/>
              </a:rPr>
              <a:t>2. </a:t>
            </a:r>
            <a:r>
              <a:rPr lang="zh-CN" altLang="en-US" b="1" dirty="0" smtClean="0">
                <a:solidFill>
                  <a:srgbClr val="C00000"/>
                </a:solidFill>
                <a:latin typeface="微软雅黑" pitchFamily="34" charset="-122"/>
                <a:ea typeface="微软雅黑" pitchFamily="34" charset="-122"/>
              </a:rPr>
              <a:t>虚拟仿真实训平台</a:t>
            </a:r>
            <a:r>
              <a:rPr lang="en-US" altLang="zh-CN" b="1" dirty="0" smtClean="0">
                <a:solidFill>
                  <a:srgbClr val="C00000"/>
                </a:solidFill>
                <a:latin typeface="微软雅黑" pitchFamily="34" charset="-122"/>
                <a:ea typeface="微软雅黑" pitchFamily="34" charset="-122"/>
              </a:rPr>
              <a:t>+</a:t>
            </a:r>
            <a:r>
              <a:rPr lang="zh-CN" altLang="en-US" b="1" dirty="0" smtClean="0">
                <a:solidFill>
                  <a:srgbClr val="C00000"/>
                </a:solidFill>
                <a:latin typeface="微软雅黑" pitchFamily="34" charset="-122"/>
                <a:ea typeface="微软雅黑" pitchFamily="34" charset="-122"/>
              </a:rPr>
              <a:t>软件建设</a:t>
            </a:r>
            <a:endParaRPr lang="zh-CN" altLang="en-US" dirty="0">
              <a:solidFill>
                <a:srgbClr val="C00000"/>
              </a:solidFill>
            </a:endParaRPr>
          </a:p>
        </p:txBody>
      </p:sp>
      <p:sp>
        <p:nvSpPr>
          <p:cNvPr id="14"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33</a:t>
            </a:r>
            <a:endParaRPr lang="zh-CN" altLang="en-US" sz="1600" b="1" dirty="0">
              <a:solidFill>
                <a:prstClr val="white"/>
              </a:solidFill>
            </a:endParaRPr>
          </a:p>
        </p:txBody>
      </p:sp>
    </p:spTree>
    <p:extLst>
      <p:ext uri="{BB962C8B-B14F-4D97-AF65-F5344CB8AC3E}">
        <p14:creationId xmlns:p14="http://schemas.microsoft.com/office/powerpoint/2010/main" val="24337810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32" name="直接连接符 31"/>
          <p:cNvCxnSpPr/>
          <p:nvPr/>
        </p:nvCxnSpPr>
        <p:spPr>
          <a:xfrm>
            <a:off x="1768416" y="404813"/>
            <a:ext cx="98997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图片 14"/>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47051" y="1888399"/>
            <a:ext cx="2794000" cy="2533650"/>
          </a:xfrm>
          <a:prstGeom prst="rect">
            <a:avLst/>
          </a:prstGeom>
          <a:noFill/>
          <a:ln>
            <a:noFill/>
          </a:ln>
        </p:spPr>
      </p:pic>
      <p:sp>
        <p:nvSpPr>
          <p:cNvPr id="16" name="MH_SubTitle_1"/>
          <p:cNvSpPr/>
          <p:nvPr>
            <p:custDataLst>
              <p:tags r:id="rId1"/>
            </p:custDataLst>
          </p:nvPr>
        </p:nvSpPr>
        <p:spPr>
          <a:xfrm>
            <a:off x="1257300" y="4465639"/>
            <a:ext cx="2794000" cy="9604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r>
              <a:rPr lang="zh-CN" altLang="en-US" b="1" dirty="0" smtClean="0">
                <a:solidFill>
                  <a:srgbClr val="FFFFFF"/>
                </a:solidFill>
                <a:latin typeface="微软雅黑" panose="020B0503020204020204" pitchFamily="34" charset="-122"/>
                <a:ea typeface="微软雅黑" panose="020B0503020204020204" pitchFamily="34" charset="-122"/>
              </a:rPr>
              <a:t>安全文化建设</a:t>
            </a:r>
            <a:endParaRPr lang="zh-CN" altLang="en-US" b="1" dirty="0">
              <a:solidFill>
                <a:srgbClr val="FFFFFF"/>
              </a:solidFill>
              <a:latin typeface="微软雅黑" panose="020B0503020204020204" pitchFamily="34" charset="-122"/>
              <a:ea typeface="微软雅黑" panose="020B0503020204020204" pitchFamily="34" charset="-122"/>
            </a:endParaRPr>
          </a:p>
        </p:txBody>
      </p:sp>
      <p:sp>
        <p:nvSpPr>
          <p:cNvPr id="17" name="MH_SubTitle_2"/>
          <p:cNvSpPr/>
          <p:nvPr>
            <p:custDataLst>
              <p:tags r:id="rId2"/>
            </p:custDataLst>
          </p:nvPr>
        </p:nvSpPr>
        <p:spPr>
          <a:xfrm>
            <a:off x="4706257" y="4456724"/>
            <a:ext cx="2794000" cy="9604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r>
              <a:rPr lang="da-DK" altLang="zh-CN" b="1" dirty="0">
                <a:solidFill>
                  <a:srgbClr val="FFFFFF"/>
                </a:solidFill>
                <a:latin typeface="微软雅黑" panose="020B0503020204020204" pitchFamily="34" charset="-122"/>
                <a:ea typeface="微软雅黑" panose="020B0503020204020204" pitchFamily="34" charset="-122"/>
              </a:rPr>
              <a:t>6</a:t>
            </a:r>
            <a:r>
              <a:rPr lang="en-US" altLang="zh-CN" b="1" dirty="0">
                <a:solidFill>
                  <a:srgbClr val="FFFFFF"/>
                </a:solidFill>
                <a:latin typeface="微软雅黑" panose="020B0503020204020204" pitchFamily="34" charset="-122"/>
                <a:ea typeface="微软雅黑" panose="020B0503020204020204" pitchFamily="34" charset="-122"/>
              </a:rPr>
              <a:t>S</a:t>
            </a:r>
            <a:r>
              <a:rPr lang="zh-CN" altLang="en-US" b="1" dirty="0">
                <a:solidFill>
                  <a:srgbClr val="FFFFFF"/>
                </a:solidFill>
                <a:latin typeface="微软雅黑" panose="020B0503020204020204" pitchFamily="34" charset="-122"/>
                <a:ea typeface="微软雅黑" panose="020B0503020204020204" pitchFamily="34" charset="-122"/>
              </a:rPr>
              <a:t>文化建设</a:t>
            </a:r>
          </a:p>
        </p:txBody>
      </p:sp>
      <p:sp>
        <p:nvSpPr>
          <p:cNvPr id="18" name="MH_SubTitle_3"/>
          <p:cNvSpPr/>
          <p:nvPr>
            <p:custDataLst>
              <p:tags r:id="rId3"/>
            </p:custDataLst>
          </p:nvPr>
        </p:nvSpPr>
        <p:spPr>
          <a:xfrm>
            <a:off x="8147051" y="4465639"/>
            <a:ext cx="2794000" cy="9604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b="1" dirty="0">
                <a:solidFill>
                  <a:srgbClr val="FFFFFF"/>
                </a:solidFill>
                <a:latin typeface="微软雅黑" panose="020B0503020204020204" pitchFamily="34" charset="-122"/>
                <a:ea typeface="微软雅黑" panose="020B0503020204020204" pitchFamily="34" charset="-122"/>
              </a:rPr>
              <a:t>专业文化建设</a:t>
            </a:r>
          </a:p>
        </p:txBody>
      </p:sp>
      <p:pic>
        <p:nvPicPr>
          <p:cNvPr id="19" name="图片 18"/>
          <p:cNvPicPr/>
          <p:nvPr/>
        </p:nvPicPr>
        <p:blipFill>
          <a:blip r:embed="rId6">
            <a:extLst>
              <a:ext uri="{28A0092B-C50C-407E-A947-70E740481C1C}">
                <a14:useLocalDpi xmlns:a14="http://schemas.microsoft.com/office/drawing/2010/main" val="0"/>
              </a:ext>
            </a:extLst>
          </a:blip>
          <a:srcRect/>
          <a:stretch>
            <a:fillRect/>
          </a:stretch>
        </p:blipFill>
        <p:spPr bwMode="auto">
          <a:xfrm>
            <a:off x="1163859" y="2009451"/>
            <a:ext cx="2887441" cy="2458043"/>
          </a:xfrm>
          <a:prstGeom prst="rect">
            <a:avLst/>
          </a:prstGeom>
          <a:noFill/>
          <a:ln>
            <a:noFill/>
          </a:ln>
        </p:spPr>
      </p:pic>
      <p:pic>
        <p:nvPicPr>
          <p:cNvPr id="2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06256" y="1957749"/>
            <a:ext cx="2794001" cy="246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矩形 20"/>
          <p:cNvSpPr/>
          <p:nvPr/>
        </p:nvSpPr>
        <p:spPr>
          <a:xfrm>
            <a:off x="228925" y="745986"/>
            <a:ext cx="3644575" cy="400110"/>
          </a:xfrm>
          <a:prstGeom prst="rect">
            <a:avLst/>
          </a:prstGeom>
        </p:spPr>
        <p:txBody>
          <a:bodyPr wrap="square">
            <a:spAutoFit/>
          </a:bodyPr>
          <a:lstStyle/>
          <a:p>
            <a:r>
              <a:rPr lang="en-US" altLang="zh-CN" sz="2000" b="1" dirty="0" smtClean="0">
                <a:solidFill>
                  <a:srgbClr val="C00000"/>
                </a:solidFill>
                <a:latin typeface="微软雅黑" pitchFamily="34" charset="-122"/>
                <a:ea typeface="微软雅黑" pitchFamily="34" charset="-122"/>
              </a:rPr>
              <a:t>3. </a:t>
            </a:r>
            <a:r>
              <a:rPr lang="zh-CN" altLang="en-US" sz="2000" b="1" dirty="0" smtClean="0">
                <a:solidFill>
                  <a:srgbClr val="C00000"/>
                </a:solidFill>
                <a:latin typeface="微软雅黑" pitchFamily="34" charset="-122"/>
                <a:ea typeface="微软雅黑" pitchFamily="34" charset="-122"/>
              </a:rPr>
              <a:t>专业实训体系及文化建设</a:t>
            </a:r>
            <a:endParaRPr lang="zh-CN" altLang="en-US" sz="2000" dirty="0">
              <a:solidFill>
                <a:srgbClr val="C00000"/>
              </a:solidFill>
            </a:endParaRPr>
          </a:p>
        </p:txBody>
      </p:sp>
      <p:sp>
        <p:nvSpPr>
          <p:cNvPr id="14"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34</a:t>
            </a:r>
            <a:endParaRPr lang="zh-CN" altLang="en-US" sz="1600" b="1" dirty="0">
              <a:solidFill>
                <a:prstClr val="white"/>
              </a:solidFill>
            </a:endParaRPr>
          </a:p>
        </p:txBody>
      </p:sp>
    </p:spTree>
    <p:extLst>
      <p:ext uri="{BB962C8B-B14F-4D97-AF65-F5344CB8AC3E}">
        <p14:creationId xmlns:p14="http://schemas.microsoft.com/office/powerpoint/2010/main" val="26314281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7854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28924" y="747643"/>
            <a:ext cx="4495475" cy="369332"/>
          </a:xfrm>
          <a:prstGeom prst="rect">
            <a:avLst/>
          </a:prstGeom>
        </p:spPr>
        <p:txBody>
          <a:bodyPr wrap="square">
            <a:spAutoFit/>
          </a:bodyPr>
          <a:lstStyle/>
          <a:p>
            <a:r>
              <a:rPr lang="en-US" altLang="zh-CN" b="1" dirty="0" smtClean="0">
                <a:solidFill>
                  <a:srgbClr val="C00000"/>
                </a:solidFill>
                <a:latin typeface="微软雅黑" pitchFamily="34" charset="-122"/>
                <a:ea typeface="微软雅黑" pitchFamily="34" charset="-122"/>
              </a:rPr>
              <a:t>4. </a:t>
            </a:r>
            <a:r>
              <a:rPr lang="zh-CN" altLang="en-US" b="1" dirty="0" smtClean="0">
                <a:solidFill>
                  <a:srgbClr val="C00000"/>
                </a:solidFill>
                <a:latin typeface="微软雅黑" pitchFamily="34" charset="-122"/>
                <a:ea typeface="微软雅黑" pitchFamily="34" charset="-122"/>
              </a:rPr>
              <a:t>创新创业教育实训基地建设</a:t>
            </a:r>
            <a:endParaRPr lang="zh-CN" altLang="en-US" dirty="0">
              <a:solidFill>
                <a:srgbClr val="C00000"/>
              </a:solidFill>
            </a:endParaRPr>
          </a:p>
        </p:txBody>
      </p:sp>
      <p:grpSp>
        <p:nvGrpSpPr>
          <p:cNvPr id="13" name="组合 12"/>
          <p:cNvGrpSpPr/>
          <p:nvPr/>
        </p:nvGrpSpPr>
        <p:grpSpPr>
          <a:xfrm>
            <a:off x="847222" y="644086"/>
            <a:ext cx="11344779" cy="5959209"/>
            <a:chOff x="847222" y="701236"/>
            <a:chExt cx="11344779" cy="5959209"/>
          </a:xfrm>
        </p:grpSpPr>
        <p:grpSp>
          <p:nvGrpSpPr>
            <p:cNvPr id="14" name="组合 13"/>
            <p:cNvGrpSpPr/>
            <p:nvPr/>
          </p:nvGrpSpPr>
          <p:grpSpPr>
            <a:xfrm>
              <a:off x="952503" y="3057692"/>
              <a:ext cx="10009546" cy="3602753"/>
              <a:chOff x="539552" y="2253918"/>
              <a:chExt cx="7461641" cy="3197058"/>
            </a:xfrm>
          </p:grpSpPr>
          <p:grpSp>
            <p:nvGrpSpPr>
              <p:cNvPr id="17" name="Group 18"/>
              <p:cNvGrpSpPr/>
              <p:nvPr/>
            </p:nvGrpSpPr>
            <p:grpSpPr>
              <a:xfrm>
                <a:off x="6426758" y="2261025"/>
                <a:ext cx="1420864" cy="1960916"/>
                <a:chOff x="9682212" y="1834840"/>
                <a:chExt cx="2336780" cy="3225800"/>
              </a:xfrm>
            </p:grpSpPr>
            <p:sp>
              <p:nvSpPr>
                <p:cNvPr id="44" name="Rectangle 9"/>
                <p:cNvSpPr/>
                <p:nvPr/>
              </p:nvSpPr>
              <p:spPr bwMode="auto">
                <a:xfrm>
                  <a:off x="9764059" y="1834840"/>
                  <a:ext cx="2254933" cy="3225800"/>
                </a:xfrm>
                <a:prstGeom prst="rect">
                  <a:avLst/>
                </a:prstGeom>
                <a:solidFill>
                  <a:srgbClr val="FF5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60944" bIns="121888" numCol="1" spcCol="0" rtlCol="0" fromWordArt="0" anchor="b" anchorCtr="0" forceAA="0" compatLnSpc="1">
                  <a:prstTxWarp prst="textNoShape">
                    <a:avLst/>
                  </a:prstTxWarp>
                  <a:noAutofit/>
                </a:bodyPr>
                <a:lstStyle/>
                <a:p>
                  <a:pPr algn="ctr" defTabSz="1171528" fontAlgn="base">
                    <a:lnSpc>
                      <a:spcPct val="12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创业孵化</a:t>
                  </a:r>
                  <a:endParaRPr lang="en-US" altLang="zh-CN" sz="1400" b="1" spc="-64" dirty="0">
                    <a:solidFill>
                      <a:srgbClr val="FFFFFF"/>
                    </a:solidFill>
                    <a:latin typeface="微软雅黑" pitchFamily="34" charset="-122"/>
                    <a:ea typeface="微软雅黑" pitchFamily="34" charset="-122"/>
                    <a:cs typeface="Segoe UI" pitchFamily="34" charset="0"/>
                  </a:endParaRPr>
                </a:p>
                <a:p>
                  <a:pPr algn="ctr" defTabSz="1171528" fontAlgn="base">
                    <a:lnSpc>
                      <a:spcPct val="12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服务中心</a:t>
                  </a:r>
                  <a:endParaRPr lang="en-US" sz="1400" b="1" spc="-64" dirty="0">
                    <a:solidFill>
                      <a:srgbClr val="FFFFFF"/>
                    </a:solidFill>
                    <a:latin typeface="微软雅黑" pitchFamily="34" charset="-122"/>
                    <a:ea typeface="微软雅黑" pitchFamily="34" charset="-122"/>
                    <a:cs typeface="Segoe UI" pitchFamily="34" charset="0"/>
                  </a:endParaRPr>
                </a:p>
              </p:txBody>
            </p:sp>
            <p:pic>
              <p:nvPicPr>
                <p:cNvPr id="45" name="Picture 2" descr="C:\Users\chrisw\Desktop\Cloud Services 3.png"/>
                <p:cNvPicPr>
                  <a:picLocks noChangeAspect="1" noChangeArrowheads="1"/>
                </p:cNvPicPr>
                <p:nvPr/>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a:fillRect/>
                </a:stretch>
              </p:blipFill>
              <p:spPr bwMode="black">
                <a:xfrm>
                  <a:off x="10665222" y="2556084"/>
                  <a:ext cx="1118343" cy="77131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MAGNUM\Projects\Microsoft\Cloud Power FY12\Design\Icons\PNGs\Server_2.png"/>
                <p:cNvPicPr>
                  <a:picLocks noChangeAspect="1" noChangeArrowheads="1"/>
                </p:cNvPicPr>
                <p:nvPr/>
              </p:nvPicPr>
              <p:blipFill>
                <a:blip r:embed="rId4" cstate="email">
                  <a:lum bright="100000"/>
                  <a:extLst>
                    <a:ext uri="{28A0092B-C50C-407E-A947-70E740481C1C}">
                      <a14:useLocalDpi xmlns:a14="http://schemas.microsoft.com/office/drawing/2010/main"/>
                    </a:ext>
                  </a:extLst>
                </a:blip>
                <a:srcRect/>
                <a:stretch>
                  <a:fillRect/>
                </a:stretch>
              </p:blipFill>
              <p:spPr bwMode="auto">
                <a:xfrm>
                  <a:off x="9682212" y="2413004"/>
                  <a:ext cx="1366547" cy="1099393"/>
                </a:xfrm>
                <a:prstGeom prst="rect">
                  <a:avLst/>
                </a:prstGeom>
                <a:noFill/>
              </p:spPr>
            </p:pic>
          </p:grpSp>
          <p:grpSp>
            <p:nvGrpSpPr>
              <p:cNvPr id="18" name="Group 4"/>
              <p:cNvGrpSpPr/>
              <p:nvPr/>
            </p:nvGrpSpPr>
            <p:grpSpPr>
              <a:xfrm>
                <a:off x="5028485" y="2261025"/>
                <a:ext cx="1371097" cy="1960916"/>
                <a:chOff x="4983603" y="1834840"/>
                <a:chExt cx="2254933" cy="3225800"/>
              </a:xfrm>
            </p:grpSpPr>
            <p:sp>
              <p:nvSpPr>
                <p:cNvPr id="41" name="Rectangle 7"/>
                <p:cNvSpPr/>
                <p:nvPr/>
              </p:nvSpPr>
              <p:spPr bwMode="auto">
                <a:xfrm>
                  <a:off x="4983603" y="1834840"/>
                  <a:ext cx="2254933" cy="3225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60944" bIns="121888" numCol="1" spcCol="0" rtlCol="0" fromWordArt="0" anchor="b" anchorCtr="0" forceAA="0" compatLnSpc="1">
                  <a:prstTxWarp prst="textNoShape">
                    <a:avLst/>
                  </a:prstTxWarp>
                  <a:noAutofit/>
                </a:bodyPr>
                <a:lstStyle/>
                <a:p>
                  <a:pPr algn="ctr" defTabSz="1171528" fontAlgn="base">
                    <a:lnSpc>
                      <a:spcPct val="12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创新创业综合实</a:t>
                  </a:r>
                  <a:endParaRPr lang="en-US" altLang="zh-CN" sz="1400" b="1" spc="-64" dirty="0">
                    <a:solidFill>
                      <a:srgbClr val="FFFFFF"/>
                    </a:solidFill>
                    <a:latin typeface="微软雅黑" pitchFamily="34" charset="-122"/>
                    <a:ea typeface="微软雅黑" pitchFamily="34" charset="-122"/>
                    <a:cs typeface="Segoe UI" pitchFamily="34" charset="0"/>
                  </a:endParaRPr>
                </a:p>
                <a:p>
                  <a:pPr algn="ctr" defTabSz="1171528" fontAlgn="base">
                    <a:lnSpc>
                      <a:spcPct val="12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训中心</a:t>
                  </a:r>
                  <a:endParaRPr lang="en-US" sz="1400" b="1" spc="-64" dirty="0">
                    <a:solidFill>
                      <a:srgbClr val="FFFFFF"/>
                    </a:solidFill>
                    <a:latin typeface="微软雅黑" pitchFamily="34" charset="-122"/>
                    <a:ea typeface="微软雅黑" pitchFamily="34" charset="-122"/>
                    <a:cs typeface="Segoe UI" pitchFamily="34" charset="0"/>
                  </a:endParaRPr>
                </a:p>
              </p:txBody>
            </p:sp>
            <p:pic>
              <p:nvPicPr>
                <p:cNvPr id="42" name="Picture 11" descr="\\MAGNUM\Projects\Microsoft\Cloud Power FY12\Design\ICONS_PNG\Application.png"/>
                <p:cNvPicPr>
                  <a:picLocks noChangeAspect="1" noChangeArrowheads="1"/>
                </p:cNvPicPr>
                <p:nvPr/>
              </p:nvPicPr>
              <p:blipFill rotWithShape="1">
                <a:blip r:embed="rId5" cstate="email">
                  <a:biLevel thresh="25000"/>
                  <a:extLst>
                    <a:ext uri="{28A0092B-C50C-407E-A947-70E740481C1C}">
                      <a14:useLocalDpi xmlns:a14="http://schemas.microsoft.com/office/drawing/2010/main"/>
                    </a:ext>
                  </a:extLst>
                </a:blip>
                <a:srcRect/>
                <a:stretch/>
              </p:blipFill>
              <p:spPr bwMode="auto">
                <a:xfrm>
                  <a:off x="5281826" y="2732985"/>
                  <a:ext cx="1233608" cy="1006735"/>
                </a:xfrm>
                <a:prstGeom prst="rect">
                  <a:avLst/>
                </a:prstGeom>
                <a:noFill/>
                <a:ln>
                  <a:noFill/>
                </a:ln>
              </p:spPr>
            </p:pic>
            <p:pic>
              <p:nvPicPr>
                <p:cNvPr id="43" name="Picture 6" descr="\\MAGNUM\Projects\Microsoft\Cloud Power FY12\Design\Icons\PNGs\Web Service.png"/>
                <p:cNvPicPr>
                  <a:picLocks noChangeAspect="1" noChangeArrowheads="1"/>
                </p:cNvPicPr>
                <p:nvPr/>
              </p:nvPicPr>
              <p:blipFill>
                <a:blip r:embed="rId6" cstate="email">
                  <a:lum bright="100000"/>
                  <a:extLst>
                    <a:ext uri="{28A0092B-C50C-407E-A947-70E740481C1C}">
                      <a14:useLocalDpi xmlns:a14="http://schemas.microsoft.com/office/drawing/2010/main"/>
                    </a:ext>
                  </a:extLst>
                </a:blip>
                <a:srcRect/>
                <a:stretch>
                  <a:fillRect/>
                </a:stretch>
              </p:blipFill>
              <p:spPr bwMode="auto">
                <a:xfrm>
                  <a:off x="5898628" y="2115567"/>
                  <a:ext cx="1211520" cy="1211836"/>
                </a:xfrm>
                <a:prstGeom prst="rect">
                  <a:avLst/>
                </a:prstGeom>
                <a:noFill/>
              </p:spPr>
            </p:pic>
          </p:grpSp>
          <p:grpSp>
            <p:nvGrpSpPr>
              <p:cNvPr id="19" name="Group 3"/>
              <p:cNvGrpSpPr/>
              <p:nvPr/>
            </p:nvGrpSpPr>
            <p:grpSpPr>
              <a:xfrm>
                <a:off x="2116437" y="2261025"/>
                <a:ext cx="1371097" cy="1960916"/>
                <a:chOff x="2593375" y="1834840"/>
                <a:chExt cx="2254933" cy="3225800"/>
              </a:xfrm>
            </p:grpSpPr>
            <p:sp>
              <p:nvSpPr>
                <p:cNvPr id="39" name="Rectangle 6"/>
                <p:cNvSpPr/>
                <p:nvPr/>
              </p:nvSpPr>
              <p:spPr bwMode="auto">
                <a:xfrm>
                  <a:off x="2593375" y="1834840"/>
                  <a:ext cx="2254933" cy="3225800"/>
                </a:xfrm>
                <a:prstGeom prst="rect">
                  <a:avLst/>
                </a:prstGeom>
                <a:solidFill>
                  <a:srgbClr val="FF5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60944" bIns="121888" numCol="1" spcCol="0" rtlCol="0" fromWordArt="0" anchor="b" anchorCtr="0" forceAA="0" compatLnSpc="1">
                  <a:prstTxWarp prst="textNoShape">
                    <a:avLst/>
                  </a:prstTxWarp>
                  <a:noAutofit/>
                </a:bodyPr>
                <a:lstStyle/>
                <a:p>
                  <a:pPr algn="ctr" defTabSz="1171528" fontAlgn="base">
                    <a:lnSpc>
                      <a:spcPct val="12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创新思维</a:t>
                  </a:r>
                  <a:endParaRPr lang="en-US" altLang="zh-CN" sz="1400" b="1" spc="-64" dirty="0">
                    <a:solidFill>
                      <a:srgbClr val="FFFFFF"/>
                    </a:solidFill>
                    <a:latin typeface="微软雅黑" pitchFamily="34" charset="-122"/>
                    <a:ea typeface="微软雅黑" pitchFamily="34" charset="-122"/>
                    <a:cs typeface="Segoe UI" pitchFamily="34" charset="0"/>
                  </a:endParaRPr>
                </a:p>
                <a:p>
                  <a:pPr algn="ctr" defTabSz="1171528" fontAlgn="base">
                    <a:lnSpc>
                      <a:spcPct val="12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训练室</a:t>
                  </a:r>
                  <a:endParaRPr lang="en-US" sz="1400" b="1" spc="-64" dirty="0">
                    <a:solidFill>
                      <a:srgbClr val="FFFFFF"/>
                    </a:solidFill>
                    <a:latin typeface="微软雅黑" pitchFamily="34" charset="-122"/>
                    <a:ea typeface="微软雅黑" pitchFamily="34" charset="-122"/>
                    <a:cs typeface="Segoe UI" pitchFamily="34" charset="0"/>
                  </a:endParaRPr>
                </a:p>
              </p:txBody>
            </p:sp>
            <p:pic>
              <p:nvPicPr>
                <p:cNvPr id="40" name="Picture 9" descr="\\MAGNUM\Projects\Microsoft\Cloud Power FY12\Design\Icons\PNGs\Optimized.png"/>
                <p:cNvPicPr>
                  <a:picLocks noChangeAspect="1" noChangeArrowheads="1"/>
                </p:cNvPicPr>
                <p:nvPr/>
              </p:nvPicPr>
              <p:blipFill>
                <a:blip r:embed="rId7" cstate="email">
                  <a:lum bright="100000"/>
                  <a:extLst>
                    <a:ext uri="{28A0092B-C50C-407E-A947-70E740481C1C}">
                      <a14:useLocalDpi xmlns:a14="http://schemas.microsoft.com/office/drawing/2010/main"/>
                    </a:ext>
                  </a:extLst>
                </a:blip>
                <a:stretch>
                  <a:fillRect/>
                </a:stretch>
              </p:blipFill>
              <p:spPr bwMode="auto">
                <a:xfrm>
                  <a:off x="2806596" y="2375527"/>
                  <a:ext cx="1662643" cy="1663076"/>
                </a:xfrm>
                <a:prstGeom prst="rect">
                  <a:avLst/>
                </a:prstGeom>
                <a:noFill/>
              </p:spPr>
            </p:pic>
          </p:grpSp>
          <p:grpSp>
            <p:nvGrpSpPr>
              <p:cNvPr id="20" name="Group 12"/>
              <p:cNvGrpSpPr/>
              <p:nvPr/>
            </p:nvGrpSpPr>
            <p:grpSpPr>
              <a:xfrm>
                <a:off x="3569799" y="2253918"/>
                <a:ext cx="1371097" cy="1960916"/>
                <a:chOff x="7373830" y="1834840"/>
                <a:chExt cx="2254933" cy="3225800"/>
              </a:xfrm>
            </p:grpSpPr>
            <p:sp>
              <p:nvSpPr>
                <p:cNvPr id="37" name="Rectangle 8"/>
                <p:cNvSpPr/>
                <p:nvPr/>
              </p:nvSpPr>
              <p:spPr bwMode="auto">
                <a:xfrm>
                  <a:off x="7373830" y="1834840"/>
                  <a:ext cx="2254933" cy="3225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60944" bIns="121888" numCol="1" spcCol="0" rtlCol="0" fromWordArt="0" anchor="b" anchorCtr="0" forceAA="0" compatLnSpc="1">
                  <a:prstTxWarp prst="textNoShape">
                    <a:avLst/>
                  </a:prstTxWarp>
                  <a:noAutofit/>
                </a:bodyPr>
                <a:lstStyle/>
                <a:p>
                  <a:pPr algn="ctr" defTabSz="1171528" fontAlgn="base">
                    <a:lnSpc>
                      <a:spcPct val="25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创客中心</a:t>
                  </a:r>
                  <a:endParaRPr lang="en-US" sz="1400" b="1" spc="-64" dirty="0">
                    <a:solidFill>
                      <a:srgbClr val="FFFFFF"/>
                    </a:solidFill>
                    <a:latin typeface="微软雅黑" pitchFamily="34" charset="-122"/>
                    <a:ea typeface="微软雅黑" pitchFamily="34" charset="-122"/>
                    <a:cs typeface="Segoe UI" pitchFamily="34" charset="0"/>
                  </a:endParaRPr>
                </a:p>
              </p:txBody>
            </p:sp>
            <p:pic>
              <p:nvPicPr>
                <p:cNvPr id="38" name="Picture 30" descr="service-based.png"/>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7837833" y="2412999"/>
                  <a:ext cx="1405359" cy="1457276"/>
                </a:xfrm>
                <a:prstGeom prst="rect">
                  <a:avLst/>
                </a:prstGeom>
                <a:noFill/>
                <a:ln>
                  <a:noFill/>
                </a:ln>
              </p:spPr>
            </p:pic>
          </p:grpSp>
          <p:grpSp>
            <p:nvGrpSpPr>
              <p:cNvPr id="21" name="Group 2"/>
              <p:cNvGrpSpPr/>
              <p:nvPr/>
            </p:nvGrpSpPr>
            <p:grpSpPr>
              <a:xfrm>
                <a:off x="663074" y="2261025"/>
                <a:ext cx="1371097" cy="1960916"/>
                <a:chOff x="203147" y="1834840"/>
                <a:chExt cx="2254933" cy="3225800"/>
              </a:xfrm>
            </p:grpSpPr>
            <p:sp>
              <p:nvSpPr>
                <p:cNvPr id="34" name="Rectangle 5"/>
                <p:cNvSpPr/>
                <p:nvPr/>
              </p:nvSpPr>
              <p:spPr bwMode="auto">
                <a:xfrm>
                  <a:off x="203147" y="1834840"/>
                  <a:ext cx="2254933" cy="3225800"/>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60944" bIns="121888" numCol="1" spcCol="0" rtlCol="0" fromWordArt="0" anchor="b" anchorCtr="0" forceAA="0" compatLnSpc="1">
                  <a:prstTxWarp prst="textNoShape">
                    <a:avLst/>
                  </a:prstTxWarp>
                  <a:noAutofit/>
                </a:bodyPr>
                <a:lstStyle/>
                <a:p>
                  <a:pPr algn="ctr" defTabSz="1171528" fontAlgn="base">
                    <a:lnSpc>
                      <a:spcPct val="12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多功能创新</a:t>
                  </a:r>
                  <a:endParaRPr lang="en-US" altLang="zh-CN" sz="1400" b="1" spc="-64" dirty="0">
                    <a:solidFill>
                      <a:srgbClr val="FFFFFF"/>
                    </a:solidFill>
                    <a:latin typeface="微软雅黑" pitchFamily="34" charset="-122"/>
                    <a:ea typeface="微软雅黑" pitchFamily="34" charset="-122"/>
                    <a:cs typeface="Segoe UI" pitchFamily="34" charset="0"/>
                  </a:endParaRPr>
                </a:p>
                <a:p>
                  <a:pPr algn="ctr" defTabSz="1171528" fontAlgn="base">
                    <a:lnSpc>
                      <a:spcPct val="12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体验中心</a:t>
                  </a:r>
                  <a:endParaRPr lang="en-US" sz="1400" b="1" spc="-64" dirty="0">
                    <a:solidFill>
                      <a:srgbClr val="FFFFFF"/>
                    </a:solidFill>
                    <a:latin typeface="微软雅黑" pitchFamily="34" charset="-122"/>
                    <a:ea typeface="微软雅黑" pitchFamily="34" charset="-122"/>
                    <a:cs typeface="Segoe UI" pitchFamily="34" charset="0"/>
                  </a:endParaRPr>
                </a:p>
              </p:txBody>
            </p:sp>
            <p:pic>
              <p:nvPicPr>
                <p:cNvPr id="35" name="Picture 3" descr="C:\Users\mitchellg\Desktop\Simple_Licensing.png"/>
                <p:cNvPicPr>
                  <a:picLocks noChangeAspect="1" noChangeArrowheads="1"/>
                </p:cNvPicPr>
                <p:nvPr/>
              </p:nvPicPr>
              <p:blipFill>
                <a:blip r:embed="rId9" cstate="email">
                  <a:lum bright="100000"/>
                  <a:extLst>
                    <a:ext uri="{28A0092B-C50C-407E-A947-70E740481C1C}">
                      <a14:useLocalDpi xmlns:a14="http://schemas.microsoft.com/office/drawing/2010/main"/>
                    </a:ext>
                  </a:extLst>
                </a:blip>
                <a:srcRect/>
                <a:stretch>
                  <a:fillRect/>
                </a:stretch>
              </p:blipFill>
              <p:spPr bwMode="auto">
                <a:xfrm>
                  <a:off x="1181418" y="2921003"/>
                  <a:ext cx="1053202" cy="1053476"/>
                </a:xfrm>
                <a:prstGeom prst="rect">
                  <a:avLst/>
                </a:prstGeom>
                <a:noFill/>
              </p:spPr>
            </p:pic>
            <p:pic>
              <p:nvPicPr>
                <p:cNvPr id="36" name="Picture 2" descr="\\MAGNUM\Projects\Microsoft\Cloud Power FY12\Design\Icons\PNGs\Server_2.png"/>
                <p:cNvPicPr>
                  <a:picLocks noChangeAspect="1" noChangeArrowheads="1"/>
                </p:cNvPicPr>
                <p:nvPr/>
              </p:nvPicPr>
              <p:blipFill>
                <a:blip r:embed="rId4" cstate="email">
                  <a:lum bright="100000"/>
                  <a:extLst>
                    <a:ext uri="{28A0092B-C50C-407E-A947-70E740481C1C}">
                      <a14:useLocalDpi xmlns:a14="http://schemas.microsoft.com/office/drawing/2010/main"/>
                    </a:ext>
                  </a:extLst>
                </a:blip>
                <a:srcRect/>
                <a:stretch>
                  <a:fillRect/>
                </a:stretch>
              </p:blipFill>
              <p:spPr bwMode="auto">
                <a:xfrm>
                  <a:off x="304724" y="2413004"/>
                  <a:ext cx="1366547" cy="1099393"/>
                </a:xfrm>
                <a:prstGeom prst="rect">
                  <a:avLst/>
                </a:prstGeom>
                <a:noFill/>
              </p:spPr>
            </p:pic>
          </p:grpSp>
          <p:sp>
            <p:nvSpPr>
              <p:cNvPr id="22" name="Right Arrow 22"/>
              <p:cNvSpPr/>
              <p:nvPr/>
            </p:nvSpPr>
            <p:spPr bwMode="auto">
              <a:xfrm>
                <a:off x="539552" y="2301761"/>
                <a:ext cx="7308070" cy="1784313"/>
              </a:xfrm>
              <a:prstGeom prst="rightArrow">
                <a:avLst>
                  <a:gd name="adj1" fmla="val 50000"/>
                  <a:gd name="adj2" fmla="val 63755"/>
                </a:avLst>
              </a:prstGeom>
              <a:solidFill>
                <a:schemeClr val="accent1">
                  <a:lumMod val="20000"/>
                  <a:lumOff val="80000"/>
                  <a:alpha val="2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4" tIns="45702" rIns="45702" bIns="91404" numCol="1" spcCol="0" rtlCol="0" fromWordArt="0" anchor="b" anchorCtr="0" forceAA="0" compatLnSpc="1">
                <a:prstTxWarp prst="textNoShape">
                  <a:avLst/>
                </a:prstTxWarp>
                <a:noAutofit/>
              </a:bodyPr>
              <a:lstStyle/>
              <a:p>
                <a:pPr algn="ctr" defTabSz="1171528" fontAlgn="base">
                  <a:spcBef>
                    <a:spcPct val="0"/>
                  </a:spcBef>
                  <a:spcAft>
                    <a:spcPct val="0"/>
                  </a:spcAft>
                </a:pPr>
                <a:endParaRPr lang="en-US" sz="2100" b="1" spc="-64" dirty="0" err="1">
                  <a:gradFill>
                    <a:gsLst>
                      <a:gs pos="0">
                        <a:srgbClr val="FFFFFF"/>
                      </a:gs>
                      <a:gs pos="100000">
                        <a:srgbClr val="FFFFFF"/>
                      </a:gs>
                    </a:gsLst>
                    <a:lin ang="5400000" scaled="0"/>
                  </a:gradFill>
                  <a:latin typeface="微软雅黑" pitchFamily="34" charset="-122"/>
                  <a:ea typeface="微软雅黑" pitchFamily="34" charset="-122"/>
                  <a:cs typeface="Segoe UI" pitchFamily="34" charset="0"/>
                </a:endParaRPr>
              </a:p>
            </p:txBody>
          </p:sp>
          <p:sp>
            <p:nvSpPr>
              <p:cNvPr id="23" name="矩形 22"/>
              <p:cNvSpPr/>
              <p:nvPr/>
            </p:nvSpPr>
            <p:spPr>
              <a:xfrm>
                <a:off x="584370" y="4221941"/>
                <a:ext cx="1362111" cy="999614"/>
              </a:xfrm>
              <a:prstGeom prst="rect">
                <a:avLst/>
              </a:prstGeom>
            </p:spPr>
            <p:txBody>
              <a:bodyPr wrap="square">
                <a:spAutoFit/>
              </a:bodyPr>
              <a:lstStyle/>
              <a:p>
                <a:pPr marL="238135" indent="-238135">
                  <a:lnSpc>
                    <a:spcPct val="120000"/>
                  </a:lnSpc>
                  <a:buFont typeface="Arial" pitchFamily="34" charset="0"/>
                  <a:buChar char="•"/>
                </a:pPr>
                <a:r>
                  <a:rPr lang="zh-CN" altLang="en-US" sz="1400" kern="0" dirty="0">
                    <a:solidFill>
                      <a:srgbClr val="D8D8D8">
                        <a:lumMod val="25000"/>
                      </a:srgbClr>
                    </a:solidFill>
                    <a:latin typeface="微软雅黑" panose="020B0503020204020204" pitchFamily="34" charset="-122"/>
                    <a:ea typeface="微软雅黑" panose="020B0503020204020204" pitchFamily="34" charset="-122"/>
                  </a:rPr>
                  <a:t>公共服务</a:t>
                </a:r>
                <a:endParaRPr lang="en-US" altLang="zh-CN" sz="14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pPr>
                <a:r>
                  <a:rPr lang="zh-CN" altLang="en-US" sz="1400" kern="0" dirty="0">
                    <a:solidFill>
                      <a:srgbClr val="D8D8D8">
                        <a:lumMod val="25000"/>
                      </a:srgbClr>
                    </a:solidFill>
                    <a:latin typeface="微软雅黑" panose="020B0503020204020204" pitchFamily="34" charset="-122"/>
                    <a:ea typeface="微软雅黑" panose="020B0503020204020204" pitchFamily="34" charset="-122"/>
                  </a:rPr>
                  <a:t>综合体验</a:t>
                </a:r>
                <a:endParaRPr lang="en-US" altLang="zh-CN" sz="14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pPr>
                <a:r>
                  <a:rPr lang="zh-CN" altLang="en-US" sz="1400" kern="0" dirty="0">
                    <a:solidFill>
                      <a:srgbClr val="D8D8D8">
                        <a:lumMod val="25000"/>
                      </a:srgbClr>
                    </a:solidFill>
                    <a:latin typeface="微软雅黑" panose="020B0503020204020204" pitchFamily="34" charset="-122"/>
                    <a:ea typeface="微软雅黑" panose="020B0503020204020204" pitchFamily="34" charset="-122"/>
                  </a:rPr>
                  <a:t>创意作品展示</a:t>
                </a:r>
                <a:endParaRPr lang="en-US" altLang="zh-CN" sz="14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pPr>
                <a:r>
                  <a:rPr lang="zh-CN" altLang="en-US" sz="1400" kern="0" dirty="0">
                    <a:solidFill>
                      <a:srgbClr val="D8D8D8">
                        <a:lumMod val="25000"/>
                      </a:srgbClr>
                    </a:solidFill>
                    <a:latin typeface="微软雅黑" panose="020B0503020204020204" pitchFamily="34" charset="-122"/>
                    <a:ea typeface="微软雅黑" panose="020B0503020204020204" pitchFamily="34" charset="-122"/>
                  </a:rPr>
                  <a:t>创业素质测评</a:t>
                </a:r>
                <a:endParaRPr lang="en-US" altLang="zh-CN" sz="1400" kern="0" dirty="0">
                  <a:solidFill>
                    <a:srgbClr val="D8D8D8">
                      <a:lumMod val="25000"/>
                    </a:srgbClr>
                  </a:solidFill>
                  <a:latin typeface="微软雅黑" panose="020B0503020204020204" pitchFamily="34" charset="-122"/>
                  <a:ea typeface="微软雅黑" panose="020B0503020204020204" pitchFamily="34" charset="-122"/>
                </a:endParaRPr>
              </a:p>
            </p:txBody>
          </p:sp>
          <p:sp>
            <p:nvSpPr>
              <p:cNvPr id="24" name="矩形 23"/>
              <p:cNvSpPr/>
              <p:nvPr/>
            </p:nvSpPr>
            <p:spPr>
              <a:xfrm>
                <a:off x="2012468" y="4221941"/>
                <a:ext cx="1716961" cy="999614"/>
              </a:xfrm>
              <a:prstGeom prst="rect">
                <a:avLst/>
              </a:prstGeom>
            </p:spPr>
            <p:txBody>
              <a:bodyPr wrap="square">
                <a:spAutoFit/>
              </a:bodyPr>
              <a:lstStyle/>
              <a:p>
                <a:pPr marL="238135" indent="-238135">
                  <a:lnSpc>
                    <a:spcPct val="120000"/>
                  </a:lnSpc>
                  <a:buFont typeface="Arial" pitchFamily="34" charset="0"/>
                  <a:buChar char="•"/>
                  <a:defRPr/>
                </a:pPr>
                <a:r>
                  <a:rPr lang="zh-CN" altLang="en-US" sz="1400" kern="0" dirty="0">
                    <a:solidFill>
                      <a:srgbClr val="D8D8D8">
                        <a:lumMod val="25000"/>
                      </a:srgbClr>
                    </a:solidFill>
                    <a:latin typeface="微软雅黑" panose="020B0503020204020204" pitchFamily="34" charset="-122"/>
                    <a:ea typeface="微软雅黑" panose="020B0503020204020204" pitchFamily="34" charset="-122"/>
                  </a:rPr>
                  <a:t>创新启蒙</a:t>
                </a:r>
                <a:endParaRPr lang="en-US" altLang="zh-CN" sz="14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400" kern="0" dirty="0">
                    <a:solidFill>
                      <a:srgbClr val="D8D8D8">
                        <a:lumMod val="25000"/>
                      </a:srgbClr>
                    </a:solidFill>
                    <a:latin typeface="微软雅黑" panose="020B0503020204020204" pitchFamily="34" charset="-122"/>
                    <a:ea typeface="微软雅黑" panose="020B0503020204020204" pitchFamily="34" charset="-122"/>
                  </a:rPr>
                  <a:t>创新认知与评估</a:t>
                </a:r>
                <a:endParaRPr lang="en-US" altLang="zh-CN" sz="14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400" kern="0" dirty="0">
                    <a:solidFill>
                      <a:srgbClr val="D8D8D8">
                        <a:lumMod val="25000"/>
                      </a:srgbClr>
                    </a:solidFill>
                    <a:latin typeface="微软雅黑" panose="020B0503020204020204" pitchFamily="34" charset="-122"/>
                    <a:ea typeface="微软雅黑" panose="020B0503020204020204" pitchFamily="34" charset="-122"/>
                  </a:rPr>
                  <a:t>创新技法训练</a:t>
                </a:r>
                <a:endParaRPr lang="en-US" altLang="zh-CN" sz="14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400" kern="0" dirty="0">
                    <a:solidFill>
                      <a:srgbClr val="D8D8D8">
                        <a:lumMod val="25000"/>
                      </a:srgbClr>
                    </a:solidFill>
                    <a:latin typeface="微软雅黑" panose="020B0503020204020204" pitchFamily="34" charset="-122"/>
                    <a:ea typeface="微软雅黑" panose="020B0503020204020204" pitchFamily="34" charset="-122"/>
                  </a:rPr>
                  <a:t>创意录播厅</a:t>
                </a:r>
                <a:endParaRPr lang="en-US" altLang="zh-CN" sz="1400" kern="0" dirty="0">
                  <a:solidFill>
                    <a:srgbClr val="D8D8D8">
                      <a:lumMod val="25000"/>
                    </a:srgbClr>
                  </a:solidFill>
                  <a:latin typeface="微软雅黑" panose="020B0503020204020204" pitchFamily="34" charset="-122"/>
                  <a:ea typeface="微软雅黑" panose="020B0503020204020204" pitchFamily="34" charset="-122"/>
                </a:endParaRPr>
              </a:p>
            </p:txBody>
          </p:sp>
          <p:sp>
            <p:nvSpPr>
              <p:cNvPr id="25" name="矩形 24"/>
              <p:cNvSpPr/>
              <p:nvPr/>
            </p:nvSpPr>
            <p:spPr>
              <a:xfrm>
                <a:off x="3392681" y="4221941"/>
                <a:ext cx="1656184" cy="999614"/>
              </a:xfrm>
              <a:prstGeom prst="rect">
                <a:avLst/>
              </a:prstGeom>
            </p:spPr>
            <p:txBody>
              <a:bodyPr wrap="square">
                <a:spAutoFit/>
              </a:bodyPr>
              <a:lstStyle/>
              <a:p>
                <a:pPr marL="238135" indent="-238135">
                  <a:lnSpc>
                    <a:spcPct val="120000"/>
                  </a:lnSpc>
                  <a:buFont typeface="Arial" pitchFamily="34" charset="0"/>
                  <a:buChar char="•"/>
                  <a:defRPr/>
                </a:pPr>
                <a:r>
                  <a:rPr lang="zh-CN" altLang="en-US" sz="1400" kern="0" dirty="0">
                    <a:solidFill>
                      <a:srgbClr val="D8D8D8">
                        <a:lumMod val="25000"/>
                      </a:srgbClr>
                    </a:solidFill>
                    <a:latin typeface="微软雅黑" panose="020B0503020204020204" pitchFamily="34" charset="-122"/>
                    <a:ea typeface="微软雅黑" panose="020B0503020204020204" pitchFamily="34" charset="-122"/>
                  </a:rPr>
                  <a:t>创客交流分享区</a:t>
                </a:r>
                <a:endParaRPr lang="en-US" altLang="zh-CN" sz="14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400" kern="0" dirty="0">
                    <a:solidFill>
                      <a:srgbClr val="D8D8D8">
                        <a:lumMod val="25000"/>
                      </a:srgbClr>
                    </a:solidFill>
                    <a:latin typeface="微软雅黑" panose="020B0503020204020204" pitchFamily="34" charset="-122"/>
                    <a:ea typeface="微软雅黑" panose="020B0503020204020204" pitchFamily="34" charset="-122"/>
                  </a:rPr>
                  <a:t>产品创新设计区</a:t>
                </a:r>
                <a:endParaRPr lang="en-US" altLang="zh-CN" sz="14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400" kern="0" dirty="0">
                    <a:solidFill>
                      <a:srgbClr val="D8D8D8">
                        <a:lumMod val="25000"/>
                      </a:srgbClr>
                    </a:solidFill>
                    <a:latin typeface="微软雅黑" panose="020B0503020204020204" pitchFamily="34" charset="-122"/>
                    <a:ea typeface="微软雅黑" panose="020B0503020204020204" pitchFamily="34" charset="-122"/>
                  </a:rPr>
                  <a:t>商业模式验证实验室</a:t>
                </a:r>
                <a:endParaRPr lang="en-US" altLang="zh-CN" sz="14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400" kern="0" dirty="0">
                    <a:solidFill>
                      <a:srgbClr val="D8D8D8">
                        <a:lumMod val="25000"/>
                      </a:srgbClr>
                    </a:solidFill>
                    <a:latin typeface="微软雅黑" panose="020B0503020204020204" pitchFamily="34" charset="-122"/>
                    <a:ea typeface="微软雅黑" panose="020B0503020204020204" pitchFamily="34" charset="-122"/>
                  </a:rPr>
                  <a:t>梦工厂社区线上平台</a:t>
                </a:r>
              </a:p>
            </p:txBody>
          </p:sp>
          <p:sp>
            <p:nvSpPr>
              <p:cNvPr id="31" name="矩形 30"/>
              <p:cNvSpPr/>
              <p:nvPr/>
            </p:nvSpPr>
            <p:spPr>
              <a:xfrm>
                <a:off x="4958897" y="4221941"/>
                <a:ext cx="1506005" cy="770195"/>
              </a:xfrm>
              <a:prstGeom prst="rect">
                <a:avLst/>
              </a:prstGeom>
            </p:spPr>
            <p:txBody>
              <a:bodyPr wrap="square">
                <a:spAutoFit/>
              </a:bodyPr>
              <a:lstStyle/>
              <a:p>
                <a:pPr marL="238135" indent="-238135">
                  <a:lnSpc>
                    <a:spcPct val="120000"/>
                  </a:lnSpc>
                  <a:buFont typeface="Arial" pitchFamily="34" charset="0"/>
                  <a:buChar char="•"/>
                  <a:defRPr/>
                </a:pPr>
                <a:r>
                  <a:rPr lang="zh-CN" altLang="en-US" sz="1400" kern="0" dirty="0">
                    <a:solidFill>
                      <a:srgbClr val="D8D8D8">
                        <a:lumMod val="25000"/>
                      </a:srgbClr>
                    </a:solidFill>
                    <a:latin typeface="微软雅黑" panose="020B0503020204020204" pitchFamily="34" charset="-122"/>
                    <a:ea typeface="微软雅黑" panose="020B0503020204020204" pitchFamily="34" charset="-122"/>
                  </a:rPr>
                  <a:t>创业全流程实训</a:t>
                </a:r>
                <a:endParaRPr lang="en-US" altLang="zh-CN" sz="14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400" kern="0" dirty="0">
                    <a:solidFill>
                      <a:srgbClr val="D8D8D8">
                        <a:lumMod val="25000"/>
                      </a:srgbClr>
                    </a:solidFill>
                    <a:latin typeface="微软雅黑" panose="020B0503020204020204" pitchFamily="34" charset="-122"/>
                    <a:ea typeface="微软雅黑" panose="020B0503020204020204" pitchFamily="34" charset="-122"/>
                  </a:rPr>
                  <a:t>外围机构柜台</a:t>
                </a:r>
                <a:endParaRPr lang="en-US" altLang="zh-CN" sz="14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400" kern="0" dirty="0">
                    <a:solidFill>
                      <a:srgbClr val="D8D8D8">
                        <a:lumMod val="25000"/>
                      </a:srgbClr>
                    </a:solidFill>
                    <a:latin typeface="微软雅黑" panose="020B0503020204020204" pitchFamily="34" charset="-122"/>
                    <a:ea typeface="微软雅黑" panose="020B0503020204020204" pitchFamily="34" charset="-122"/>
                  </a:rPr>
                  <a:t>创业实战模拟对抗</a:t>
                </a:r>
                <a:endParaRPr lang="en-US" altLang="zh-CN" sz="1400" kern="0" dirty="0">
                  <a:solidFill>
                    <a:srgbClr val="D8D8D8">
                      <a:lumMod val="25000"/>
                    </a:srgbClr>
                  </a:solidFill>
                  <a:latin typeface="微软雅黑" panose="020B0503020204020204" pitchFamily="34" charset="-122"/>
                  <a:ea typeface="微软雅黑" panose="020B0503020204020204" pitchFamily="34" charset="-122"/>
                </a:endParaRPr>
              </a:p>
            </p:txBody>
          </p:sp>
          <p:sp>
            <p:nvSpPr>
              <p:cNvPr id="33" name="矩形 32"/>
              <p:cNvSpPr/>
              <p:nvPr/>
            </p:nvSpPr>
            <p:spPr>
              <a:xfrm>
                <a:off x="6464903" y="4221941"/>
                <a:ext cx="1536290" cy="1229035"/>
              </a:xfrm>
              <a:prstGeom prst="rect">
                <a:avLst/>
              </a:prstGeom>
            </p:spPr>
            <p:txBody>
              <a:bodyPr wrap="square">
                <a:spAutoFit/>
              </a:bodyPr>
              <a:lstStyle/>
              <a:p>
                <a:pPr marL="238135" indent="-238135">
                  <a:lnSpc>
                    <a:spcPct val="120000"/>
                  </a:lnSpc>
                  <a:buFont typeface="Arial" pitchFamily="34" charset="0"/>
                  <a:buChar char="•"/>
                  <a:defRPr/>
                </a:pPr>
                <a:r>
                  <a:rPr lang="zh-CN" altLang="en-US" sz="1400" kern="0" dirty="0">
                    <a:solidFill>
                      <a:srgbClr val="D8D8D8">
                        <a:lumMod val="25000"/>
                      </a:srgbClr>
                    </a:solidFill>
                    <a:latin typeface="微软雅黑" panose="020B0503020204020204" pitchFamily="34" charset="-122"/>
                    <a:ea typeface="微软雅黑" panose="020B0503020204020204" pitchFamily="34" charset="-122"/>
                  </a:rPr>
                  <a:t>创业导师指导室</a:t>
                </a:r>
                <a:endParaRPr lang="en-US" altLang="zh-CN" sz="14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400" kern="0" dirty="0">
                    <a:solidFill>
                      <a:srgbClr val="D8D8D8">
                        <a:lumMod val="25000"/>
                      </a:srgbClr>
                    </a:solidFill>
                    <a:latin typeface="微软雅黑" panose="020B0503020204020204" pitchFamily="34" charset="-122"/>
                    <a:ea typeface="微软雅黑" panose="020B0503020204020204" pitchFamily="34" charset="-122"/>
                  </a:rPr>
                  <a:t>孵化办公区</a:t>
                </a:r>
                <a:endParaRPr lang="en-US" altLang="zh-CN" sz="14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400" kern="0" dirty="0">
                    <a:solidFill>
                      <a:srgbClr val="D8D8D8">
                        <a:lumMod val="25000"/>
                      </a:srgbClr>
                    </a:solidFill>
                    <a:latin typeface="微软雅黑" panose="020B0503020204020204" pitchFamily="34" charset="-122"/>
                    <a:ea typeface="微软雅黑" panose="020B0503020204020204" pitchFamily="34" charset="-122"/>
                  </a:rPr>
                  <a:t>项目路演区</a:t>
                </a:r>
                <a:endParaRPr lang="en-US" altLang="zh-CN" sz="14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400" kern="0" dirty="0">
                    <a:solidFill>
                      <a:srgbClr val="D8D8D8">
                        <a:lumMod val="25000"/>
                      </a:srgbClr>
                    </a:solidFill>
                    <a:latin typeface="微软雅黑" panose="020B0503020204020204" pitchFamily="34" charset="-122"/>
                    <a:ea typeface="微软雅黑" panose="020B0503020204020204" pitchFamily="34" charset="-122"/>
                  </a:rPr>
                  <a:t>投融资洽谈区</a:t>
                </a:r>
                <a:endParaRPr lang="en-US" altLang="zh-CN" sz="14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400" kern="0" dirty="0">
                    <a:solidFill>
                      <a:srgbClr val="D8D8D8">
                        <a:lumMod val="25000"/>
                      </a:srgbClr>
                    </a:solidFill>
                    <a:latin typeface="微软雅黑" panose="020B0503020204020204" pitchFamily="34" charset="-122"/>
                    <a:ea typeface="微软雅黑" panose="020B0503020204020204" pitchFamily="34" charset="-122"/>
                  </a:rPr>
                  <a:t>行政办公区</a:t>
                </a:r>
              </a:p>
            </p:txBody>
          </p:sp>
        </p:grpSp>
        <p:pic>
          <p:nvPicPr>
            <p:cNvPr id="15"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02968" y="701236"/>
              <a:ext cx="5389033" cy="2158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6" name="图示 15"/>
            <p:cNvGraphicFramePr/>
            <p:nvPr>
              <p:extLst>
                <p:ext uri="{D42A27DB-BD31-4B8C-83A1-F6EECF244321}">
                  <p14:modId xmlns:p14="http://schemas.microsoft.com/office/powerpoint/2010/main" val="1883870968"/>
                </p:ext>
              </p:extLst>
            </p:nvPr>
          </p:nvGraphicFramePr>
          <p:xfrm>
            <a:off x="847222" y="1559002"/>
            <a:ext cx="5969949" cy="129568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sp>
        <p:nvSpPr>
          <p:cNvPr id="47"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35</a:t>
            </a:r>
            <a:endParaRPr lang="zh-CN" altLang="en-US" sz="1600" b="1" dirty="0">
              <a:solidFill>
                <a:prstClr val="white"/>
              </a:solidFill>
            </a:endParaRPr>
          </a:p>
        </p:txBody>
      </p:sp>
    </p:spTree>
    <p:extLst>
      <p:ext uri="{BB962C8B-B14F-4D97-AF65-F5344CB8AC3E}">
        <p14:creationId xmlns:p14="http://schemas.microsoft.com/office/powerpoint/2010/main" val="22778528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7854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MH_Other_5"/>
          <p:cNvSpPr>
            <a:spLocks noChangeArrowheads="1"/>
          </p:cNvSpPr>
          <p:nvPr>
            <p:custDataLst>
              <p:tags r:id="rId1"/>
            </p:custDataLst>
          </p:nvPr>
        </p:nvSpPr>
        <p:spPr bwMode="auto">
          <a:xfrm>
            <a:off x="228926" y="756967"/>
            <a:ext cx="3371524" cy="531944"/>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a:solidFill>
                  <a:srgbClr val="FFFFFF"/>
                </a:solidFill>
                <a:ea typeface="微软雅黑" pitchFamily="34" charset="-122"/>
              </a:rPr>
              <a:t>（七）</a:t>
            </a:r>
            <a:r>
              <a:rPr lang="en-US" altLang="zh-CN" sz="2000" b="1" dirty="0">
                <a:solidFill>
                  <a:srgbClr val="FFFFFF"/>
                </a:solidFill>
                <a:ea typeface="微软雅黑" pitchFamily="34" charset="-122"/>
              </a:rPr>
              <a:t> </a:t>
            </a:r>
            <a:r>
              <a:rPr lang="zh-CN" altLang="en-US" sz="2000" b="1" dirty="0">
                <a:solidFill>
                  <a:srgbClr val="FFFFFF"/>
                </a:solidFill>
                <a:ea typeface="微软雅黑" pitchFamily="34" charset="-122"/>
              </a:rPr>
              <a:t>信息化建设工程</a:t>
            </a:r>
          </a:p>
        </p:txBody>
      </p:sp>
      <p:sp>
        <p:nvSpPr>
          <p:cNvPr id="9" name="矩形 8"/>
          <p:cNvSpPr/>
          <p:nvPr/>
        </p:nvSpPr>
        <p:spPr>
          <a:xfrm>
            <a:off x="228925" y="1303268"/>
            <a:ext cx="2352350" cy="369332"/>
          </a:xfrm>
          <a:prstGeom prst="rect">
            <a:avLst/>
          </a:prstGeom>
        </p:spPr>
        <p:txBody>
          <a:bodyPr wrap="square">
            <a:spAutoFit/>
          </a:bodyPr>
          <a:lstStyle/>
          <a:p>
            <a:r>
              <a:rPr lang="en-US" altLang="zh-CN" b="1" dirty="0" smtClean="0">
                <a:solidFill>
                  <a:srgbClr val="C00000"/>
                </a:solidFill>
                <a:latin typeface="微软雅黑" pitchFamily="34" charset="-122"/>
                <a:ea typeface="微软雅黑" pitchFamily="34" charset="-122"/>
              </a:rPr>
              <a:t>1. </a:t>
            </a:r>
            <a:r>
              <a:rPr lang="zh-CN" altLang="en-US" b="1" dirty="0" smtClean="0">
                <a:solidFill>
                  <a:srgbClr val="C00000"/>
                </a:solidFill>
                <a:latin typeface="微软雅黑" pitchFamily="34" charset="-122"/>
                <a:ea typeface="微软雅黑" pitchFamily="34" charset="-122"/>
              </a:rPr>
              <a:t>智慧校园建设</a:t>
            </a:r>
            <a:endParaRPr lang="zh-CN" altLang="en-US" dirty="0">
              <a:solidFill>
                <a:srgbClr val="C00000"/>
              </a:solidFill>
            </a:endParaRPr>
          </a:p>
        </p:txBody>
      </p:sp>
      <p:grpSp>
        <p:nvGrpSpPr>
          <p:cNvPr id="10" name="组合 9"/>
          <p:cNvGrpSpPr/>
          <p:nvPr/>
        </p:nvGrpSpPr>
        <p:grpSpPr>
          <a:xfrm>
            <a:off x="143339" y="1768484"/>
            <a:ext cx="10610729" cy="4509227"/>
            <a:chOff x="143339" y="1960581"/>
            <a:chExt cx="10610729" cy="4509227"/>
          </a:xfrm>
        </p:grpSpPr>
        <p:sp>
          <p:nvSpPr>
            <p:cNvPr id="11" name="矩形 10"/>
            <p:cNvSpPr/>
            <p:nvPr/>
          </p:nvSpPr>
          <p:spPr>
            <a:xfrm>
              <a:off x="143339" y="1960581"/>
              <a:ext cx="6528725" cy="1564931"/>
            </a:xfrm>
            <a:prstGeom prst="rect">
              <a:avLst/>
            </a:prstGeom>
          </p:spPr>
          <p:txBody>
            <a:bodyPr wrap="square" lIns="117235" tIns="58618" rIns="117235" bIns="58618">
              <a:spAutoFit/>
            </a:bodyPr>
            <a:lstStyle/>
            <a:p>
              <a:pPr marL="366360" indent="-366360" algn="ctr">
                <a:lnSpc>
                  <a:spcPct val="150000"/>
                </a:lnSpc>
                <a:buClr>
                  <a:schemeClr val="accent6">
                    <a:lumMod val="75000"/>
                  </a:schemeClr>
                </a:buClr>
                <a:buFont typeface="Wingdings" pitchFamily="2" charset="2"/>
                <a:buChar char="ü"/>
              </a:pPr>
              <a:r>
                <a:rPr lang="zh-CN" altLang="en-US" kern="100" dirty="0">
                  <a:solidFill>
                    <a:prstClr val="black"/>
                  </a:solidFill>
                  <a:latin typeface="微软雅黑" pitchFamily="34" charset="-122"/>
                  <a:ea typeface="微软雅黑" pitchFamily="34" charset="-122"/>
                </a:rPr>
                <a:t>易管理：智能管理与科学决策功能</a:t>
              </a:r>
              <a:endParaRPr lang="en-US" altLang="zh-CN" kern="100" dirty="0">
                <a:solidFill>
                  <a:prstClr val="black"/>
                </a:solidFill>
                <a:latin typeface="微软雅黑" pitchFamily="34" charset="-122"/>
                <a:ea typeface="微软雅黑" pitchFamily="34" charset="-122"/>
              </a:endParaRPr>
            </a:p>
            <a:p>
              <a:pPr marL="366360" indent="-366360" algn="ctr">
                <a:lnSpc>
                  <a:spcPct val="150000"/>
                </a:lnSpc>
                <a:buClr>
                  <a:schemeClr val="accent6">
                    <a:lumMod val="75000"/>
                  </a:schemeClr>
                </a:buClr>
                <a:buFont typeface="Wingdings" pitchFamily="2" charset="2"/>
                <a:buChar char="ü"/>
              </a:pPr>
              <a:r>
                <a:rPr lang="zh-CN" altLang="en-US" kern="100" dirty="0">
                  <a:solidFill>
                    <a:prstClr val="black"/>
                  </a:solidFill>
                  <a:latin typeface="微软雅黑" pitchFamily="34" charset="-122"/>
                  <a:ea typeface="微软雅黑" pitchFamily="34" charset="-122"/>
                </a:rPr>
                <a:t>易教学：智慧教学与人才培养功能</a:t>
              </a:r>
              <a:endParaRPr lang="en-US" altLang="zh-CN" kern="100" dirty="0">
                <a:solidFill>
                  <a:prstClr val="black"/>
                </a:solidFill>
                <a:latin typeface="微软雅黑" pitchFamily="34" charset="-122"/>
                <a:ea typeface="微软雅黑" pitchFamily="34" charset="-122"/>
              </a:endParaRPr>
            </a:p>
            <a:p>
              <a:pPr marL="366360" indent="-366360" algn="ctr">
                <a:lnSpc>
                  <a:spcPct val="150000"/>
                </a:lnSpc>
                <a:buClr>
                  <a:schemeClr val="accent6">
                    <a:lumMod val="75000"/>
                  </a:schemeClr>
                </a:buClr>
                <a:buFont typeface="Wingdings" pitchFamily="2" charset="2"/>
                <a:buChar char="ü"/>
              </a:pPr>
              <a:r>
                <a:rPr lang="zh-CN" altLang="en-US" kern="100" dirty="0">
                  <a:solidFill>
                    <a:prstClr val="black"/>
                  </a:solidFill>
                  <a:latin typeface="微软雅黑" pitchFamily="34" charset="-122"/>
                  <a:ea typeface="微软雅黑" pitchFamily="34" charset="-122"/>
                  <a:cs typeface="Times New Roman"/>
                </a:rPr>
                <a:t>易科研：协同科研与成果转换功能</a:t>
              </a:r>
              <a:endParaRPr lang="en-US" altLang="zh-CN" kern="100" dirty="0">
                <a:solidFill>
                  <a:prstClr val="black"/>
                </a:solidFill>
                <a:latin typeface="微软雅黑" pitchFamily="34" charset="-122"/>
                <a:ea typeface="微软雅黑" pitchFamily="34" charset="-122"/>
                <a:cs typeface="Times New Roman"/>
              </a:endParaRPr>
            </a:p>
            <a:p>
              <a:pPr lvl="0" algn="ctr"/>
              <a:endParaRPr lang="zh-CN" altLang="en-US" sz="1300" kern="100" dirty="0">
                <a:solidFill>
                  <a:prstClr val="black"/>
                </a:solidFill>
                <a:cs typeface="Times New Roman"/>
              </a:endParaRPr>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487" y="3257086"/>
              <a:ext cx="7186084" cy="3212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6684849" y="1960582"/>
              <a:ext cx="4069219" cy="1364876"/>
            </a:xfrm>
            <a:prstGeom prst="rect">
              <a:avLst/>
            </a:prstGeom>
            <a:noFill/>
          </p:spPr>
          <p:txBody>
            <a:bodyPr wrap="none" lIns="117235" tIns="58618" rIns="117235" bIns="58618" rtlCol="0">
              <a:spAutoFit/>
            </a:bodyPr>
            <a:lstStyle/>
            <a:p>
              <a:pPr marL="366360" indent="-366360" algn="ctr">
                <a:lnSpc>
                  <a:spcPct val="150000"/>
                </a:lnSpc>
                <a:buClr>
                  <a:schemeClr val="accent6">
                    <a:lumMod val="75000"/>
                  </a:schemeClr>
                </a:buClr>
                <a:buFont typeface="Wingdings" pitchFamily="2" charset="2"/>
                <a:buChar char="ü"/>
              </a:pPr>
              <a:r>
                <a:rPr lang="zh-CN" altLang="en-US" kern="100" dirty="0">
                  <a:solidFill>
                    <a:prstClr val="black"/>
                  </a:solidFill>
                  <a:latin typeface="微软雅黑" pitchFamily="34" charset="-122"/>
                  <a:ea typeface="微软雅黑" pitchFamily="34" charset="-122"/>
                </a:rPr>
                <a:t>易生活：智慧生活与信息服务功能</a:t>
              </a:r>
            </a:p>
            <a:p>
              <a:pPr marL="366360" indent="-366360" algn="ctr">
                <a:lnSpc>
                  <a:spcPct val="150000"/>
                </a:lnSpc>
                <a:buClr>
                  <a:schemeClr val="accent6">
                    <a:lumMod val="75000"/>
                  </a:schemeClr>
                </a:buClr>
                <a:buFont typeface="Wingdings" pitchFamily="2" charset="2"/>
                <a:buChar char="ü"/>
              </a:pPr>
              <a:r>
                <a:rPr lang="zh-CN" altLang="en-US" kern="100" dirty="0">
                  <a:solidFill>
                    <a:prstClr val="black"/>
                  </a:solidFill>
                  <a:latin typeface="微软雅黑" pitchFamily="34" charset="-122"/>
                  <a:ea typeface="微软雅黑" pitchFamily="34" charset="-122"/>
                </a:rPr>
                <a:t>易文化：校本特色文化传承与创新</a:t>
              </a:r>
            </a:p>
            <a:p>
              <a:pPr marL="366360" indent="-366360" algn="ctr">
                <a:lnSpc>
                  <a:spcPct val="150000"/>
                </a:lnSpc>
                <a:buClr>
                  <a:schemeClr val="accent6">
                    <a:lumMod val="75000"/>
                  </a:schemeClr>
                </a:buClr>
                <a:buFont typeface="Wingdings" pitchFamily="2" charset="2"/>
                <a:buChar char="ü"/>
              </a:pPr>
              <a:r>
                <a:rPr lang="zh-CN" altLang="en-US" kern="100" dirty="0">
                  <a:solidFill>
                    <a:prstClr val="black"/>
                  </a:solidFill>
                  <a:latin typeface="微软雅黑" pitchFamily="34" charset="-122"/>
                  <a:ea typeface="微软雅黑" pitchFamily="34" charset="-122"/>
                </a:rPr>
                <a:t>易服务：面向社会开放与服务功能</a:t>
              </a:r>
            </a:p>
          </p:txBody>
        </p:sp>
      </p:grpSp>
      <p:sp>
        <p:nvSpPr>
          <p:cNvPr id="14"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36</a:t>
            </a:r>
            <a:endParaRPr lang="zh-CN" altLang="en-US" sz="1600" b="1" dirty="0">
              <a:solidFill>
                <a:prstClr val="white"/>
              </a:solidFill>
            </a:endParaRPr>
          </a:p>
        </p:txBody>
      </p:sp>
    </p:spTree>
    <p:extLst>
      <p:ext uri="{BB962C8B-B14F-4D97-AF65-F5344CB8AC3E}">
        <p14:creationId xmlns:p14="http://schemas.microsoft.com/office/powerpoint/2010/main" val="4096620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7854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2"/>
          <p:cNvPicPr>
            <a:picLocks noChangeAspect="1" noChangeArrowheads="1"/>
          </p:cNvPicPr>
          <p:nvPr/>
        </p:nvPicPr>
        <p:blipFill>
          <a:blip r:embed="rId2" cstate="print"/>
          <a:srcRect/>
          <a:stretch>
            <a:fillRect/>
          </a:stretch>
        </p:blipFill>
        <p:spPr bwMode="auto">
          <a:xfrm>
            <a:off x="2084123" y="1481962"/>
            <a:ext cx="8352928" cy="4698521"/>
          </a:xfrm>
          <a:prstGeom prst="rect">
            <a:avLst/>
          </a:prstGeom>
          <a:noFill/>
          <a:ln>
            <a:noFill/>
          </a:ln>
          <a:effectLst>
            <a:prstShdw prst="shdw17" dist="17961" dir="2700000">
              <a:srgbClr val="4F81BD">
                <a:gamma/>
                <a:shade val="60000"/>
                <a:invGamma/>
              </a:srgbClr>
            </a:prstShdw>
          </a:effectLst>
          <a:extLst/>
        </p:spPr>
      </p:pic>
      <p:sp>
        <p:nvSpPr>
          <p:cNvPr id="11" name="矩形 10"/>
          <p:cNvSpPr/>
          <p:nvPr/>
        </p:nvSpPr>
        <p:spPr>
          <a:xfrm>
            <a:off x="191344" y="692696"/>
            <a:ext cx="3046362" cy="369332"/>
          </a:xfrm>
          <a:prstGeom prst="rect">
            <a:avLst/>
          </a:prstGeom>
        </p:spPr>
        <p:txBody>
          <a:bodyPr wrap="square">
            <a:spAutoFit/>
          </a:bodyPr>
          <a:lstStyle/>
          <a:p>
            <a:r>
              <a:rPr lang="en-US" altLang="zh-CN" b="1" dirty="0" smtClean="0">
                <a:solidFill>
                  <a:srgbClr val="C00000"/>
                </a:solidFill>
                <a:latin typeface="微软雅黑" pitchFamily="34" charset="-122"/>
                <a:ea typeface="微软雅黑" pitchFamily="34" charset="-122"/>
              </a:rPr>
              <a:t>2. </a:t>
            </a:r>
            <a:r>
              <a:rPr lang="zh-CN" altLang="en-US" b="1" dirty="0" smtClean="0">
                <a:solidFill>
                  <a:srgbClr val="C00000"/>
                </a:solidFill>
                <a:latin typeface="微软雅黑" pitchFamily="34" charset="-122"/>
                <a:ea typeface="微软雅黑" pitchFamily="34" charset="-122"/>
              </a:rPr>
              <a:t>校园</a:t>
            </a:r>
            <a:r>
              <a:rPr lang="zh-CN" altLang="en-US" b="1" dirty="0">
                <a:solidFill>
                  <a:srgbClr val="C00000"/>
                </a:solidFill>
                <a:latin typeface="微软雅黑" pitchFamily="34" charset="-122"/>
                <a:ea typeface="微软雅黑" pitchFamily="34" charset="-122"/>
              </a:rPr>
              <a:t>信息化平台建设</a:t>
            </a:r>
          </a:p>
        </p:txBody>
      </p:sp>
      <p:sp>
        <p:nvSpPr>
          <p:cNvPr id="9"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37</a:t>
            </a:r>
            <a:endParaRPr lang="zh-CN" altLang="en-US" sz="1600" b="1" dirty="0">
              <a:solidFill>
                <a:prstClr val="white"/>
              </a:solidFill>
            </a:endParaRPr>
          </a:p>
        </p:txBody>
      </p:sp>
    </p:spTree>
    <p:extLst>
      <p:ext uri="{BB962C8B-B14F-4D97-AF65-F5344CB8AC3E}">
        <p14:creationId xmlns:p14="http://schemas.microsoft.com/office/powerpoint/2010/main" val="22778528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51" name="MH_Other_5"/>
          <p:cNvSpPr>
            <a:spLocks noChangeArrowheads="1"/>
          </p:cNvSpPr>
          <p:nvPr>
            <p:custDataLst>
              <p:tags r:id="rId1"/>
            </p:custDataLst>
          </p:nvPr>
        </p:nvSpPr>
        <p:spPr bwMode="auto">
          <a:xfrm>
            <a:off x="178477" y="756127"/>
            <a:ext cx="2954541" cy="65769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latin typeface="微软雅黑" pitchFamily="34" charset="-122"/>
                <a:ea typeface="微软雅黑" pitchFamily="34" charset="-122"/>
              </a:rPr>
              <a:t>（</a:t>
            </a:r>
            <a:r>
              <a:rPr lang="zh-CN" altLang="en-US" sz="2000" b="1" dirty="0">
                <a:solidFill>
                  <a:srgbClr val="FFFFFF"/>
                </a:solidFill>
                <a:latin typeface="微软雅黑" pitchFamily="34" charset="-122"/>
                <a:ea typeface="微软雅黑" pitchFamily="34" charset="-122"/>
              </a:rPr>
              <a:t>二</a:t>
            </a:r>
            <a:r>
              <a:rPr lang="zh-CN" altLang="en-US" sz="2000" b="1" dirty="0" smtClean="0">
                <a:solidFill>
                  <a:srgbClr val="FFFFFF"/>
                </a:solidFill>
                <a:latin typeface="微软雅黑" pitchFamily="34" charset="-122"/>
                <a:ea typeface="微软雅黑" pitchFamily="34" charset="-122"/>
              </a:rPr>
              <a:t>） 示范建设新挑战</a:t>
            </a:r>
            <a:endParaRPr lang="zh-CN" altLang="en-US" sz="2000" b="1" dirty="0">
              <a:solidFill>
                <a:srgbClr val="FFFFFF"/>
              </a:solidFill>
              <a:latin typeface="微软雅黑" pitchFamily="34" charset="-122"/>
              <a:ea typeface="微软雅黑" pitchFamily="34" charset="-122"/>
            </a:endParaRPr>
          </a:p>
        </p:txBody>
      </p:sp>
      <p:cxnSp>
        <p:nvCxnSpPr>
          <p:cNvPr id="32" name="直接连接符 31"/>
          <p:cNvCxnSpPr/>
          <p:nvPr/>
        </p:nvCxnSpPr>
        <p:spPr>
          <a:xfrm>
            <a:off x="1768416" y="404813"/>
            <a:ext cx="98711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711201" y="1958271"/>
            <a:ext cx="10731498" cy="3312142"/>
            <a:chOff x="440888" y="1489348"/>
            <a:chExt cx="8245492" cy="2760118"/>
          </a:xfrm>
        </p:grpSpPr>
        <p:grpSp>
          <p:nvGrpSpPr>
            <p:cNvPr id="33" name="组合 32"/>
            <p:cNvGrpSpPr/>
            <p:nvPr/>
          </p:nvGrpSpPr>
          <p:grpSpPr>
            <a:xfrm>
              <a:off x="440888" y="1489348"/>
              <a:ext cx="3915088" cy="2760118"/>
              <a:chOff x="329584" y="1417340"/>
              <a:chExt cx="3915088" cy="2760118"/>
            </a:xfrm>
          </p:grpSpPr>
          <p:grpSp>
            <p:nvGrpSpPr>
              <p:cNvPr id="43" name="组合 29"/>
              <p:cNvGrpSpPr/>
              <p:nvPr/>
            </p:nvGrpSpPr>
            <p:grpSpPr>
              <a:xfrm>
                <a:off x="329584" y="1417340"/>
                <a:ext cx="3915088" cy="792236"/>
                <a:chOff x="329584" y="1417340"/>
                <a:chExt cx="3915088" cy="792236"/>
              </a:xfrm>
            </p:grpSpPr>
            <p:sp>
              <p:nvSpPr>
                <p:cNvPr id="52" name="MH_Text_1"/>
                <p:cNvSpPr>
                  <a:spLocks/>
                </p:cNvSpPr>
                <p:nvPr>
                  <p:custDataLst>
                    <p:tags r:id="rId12"/>
                  </p:custDataLst>
                </p:nvPr>
              </p:nvSpPr>
              <p:spPr bwMode="auto">
                <a:xfrm>
                  <a:off x="329584" y="1417340"/>
                  <a:ext cx="3151806" cy="792000"/>
                </a:xfrm>
                <a:custGeom>
                  <a:avLst/>
                  <a:gdLst>
                    <a:gd name="T0" fmla="*/ 0 w 3032344"/>
                    <a:gd name="T1" fmla="*/ 0 h 1104900"/>
                    <a:gd name="T2" fmla="*/ 6048903 w 3032344"/>
                    <a:gd name="T3" fmla="*/ 0 h 1104900"/>
                    <a:gd name="T4" fmla="*/ 5498247 w 3032344"/>
                    <a:gd name="T5" fmla="*/ 681347 h 1104900"/>
                    <a:gd name="T6" fmla="*/ 6049777 w 3032344"/>
                    <a:gd name="T7" fmla="*/ 1363776 h 1104900"/>
                    <a:gd name="T8" fmla="*/ 0 w 3032344"/>
                    <a:gd name="T9" fmla="*/ 1363776 h 1104900"/>
                    <a:gd name="T10" fmla="*/ 0 60000 65536"/>
                    <a:gd name="T11" fmla="*/ 0 60000 65536"/>
                    <a:gd name="T12" fmla="*/ 0 60000 65536"/>
                    <a:gd name="T13" fmla="*/ 0 60000 65536"/>
                    <a:gd name="T14" fmla="*/ 0 60000 65536"/>
                    <a:gd name="T15" fmla="*/ 0 w 3032344"/>
                    <a:gd name="T16" fmla="*/ 0 h 1104900"/>
                    <a:gd name="T17" fmla="*/ 3032344 w 3032344"/>
                    <a:gd name="T18" fmla="*/ 1104900 h 1104900"/>
                  </a:gdLst>
                  <a:ahLst/>
                  <a:cxnLst>
                    <a:cxn ang="T10">
                      <a:pos x="T0" y="T1"/>
                    </a:cxn>
                    <a:cxn ang="T11">
                      <a:pos x="T2" y="T3"/>
                    </a:cxn>
                    <a:cxn ang="T12">
                      <a:pos x="T4" y="T5"/>
                    </a:cxn>
                    <a:cxn ang="T13">
                      <a:pos x="T6" y="T7"/>
                    </a:cxn>
                    <a:cxn ang="T14">
                      <a:pos x="T8" y="T9"/>
                    </a:cxn>
                  </a:cxnLst>
                  <a:rect l="T15" t="T16" r="T17" b="T18"/>
                  <a:pathLst>
                    <a:path w="3032344" h="1104900">
                      <a:moveTo>
                        <a:pt x="0" y="0"/>
                      </a:moveTo>
                      <a:lnTo>
                        <a:pt x="3031906" y="0"/>
                      </a:lnTo>
                      <a:lnTo>
                        <a:pt x="2755900" y="552012"/>
                      </a:lnTo>
                      <a:lnTo>
                        <a:pt x="3032344" y="1104900"/>
                      </a:lnTo>
                      <a:lnTo>
                        <a:pt x="0" y="1104900"/>
                      </a:lnTo>
                      <a:lnTo>
                        <a:pt x="0" y="0"/>
                      </a:lnTo>
                      <a:close/>
                    </a:path>
                  </a:pathLst>
                </a:custGeom>
                <a:solidFill>
                  <a:srgbClr val="FFA93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rIns="288000" anchor="ctr"/>
                <a:lstStyle/>
                <a:p>
                  <a:pPr algn="ctr">
                    <a:lnSpc>
                      <a:spcPct val="130000"/>
                    </a:lnSpc>
                  </a:pPr>
                  <a:r>
                    <a:rPr lang="zh-CN" altLang="en-US" sz="2000" b="1" dirty="0">
                      <a:solidFill>
                        <a:srgbClr val="FFFFFF"/>
                      </a:solidFill>
                      <a:latin typeface="微软雅黑" pitchFamily="34" charset="-122"/>
                      <a:ea typeface="微软雅黑" pitchFamily="34" charset="-122"/>
                    </a:rPr>
                    <a:t>专业与产业脱节</a:t>
                  </a:r>
                  <a:endParaRPr lang="en-US" altLang="zh-CN" sz="2000" b="1" dirty="0">
                    <a:solidFill>
                      <a:srgbClr val="FFFFFF"/>
                    </a:solidFill>
                    <a:latin typeface="微软雅黑" pitchFamily="34" charset="-122"/>
                    <a:ea typeface="微软雅黑" pitchFamily="34" charset="-122"/>
                  </a:endParaRPr>
                </a:p>
                <a:p>
                  <a:pPr algn="ctr">
                    <a:lnSpc>
                      <a:spcPct val="130000"/>
                    </a:lnSpc>
                  </a:pPr>
                  <a:r>
                    <a:rPr lang="zh-CN" altLang="en-US" sz="2000" b="1" dirty="0">
                      <a:solidFill>
                        <a:srgbClr val="FFFFFF"/>
                      </a:solidFill>
                      <a:latin typeface="微软雅黑" pitchFamily="34" charset="-122"/>
                      <a:ea typeface="微软雅黑" pitchFamily="34" charset="-122"/>
                    </a:rPr>
                    <a:t>差异化特色没有形成</a:t>
                  </a:r>
                  <a:endParaRPr lang="da-DK" altLang="zh-CN" sz="2000" b="1" dirty="0">
                    <a:solidFill>
                      <a:srgbClr val="FFFFFF"/>
                    </a:solidFill>
                    <a:latin typeface="微软雅黑" pitchFamily="34" charset="-122"/>
                    <a:ea typeface="微软雅黑" pitchFamily="34" charset="-122"/>
                  </a:endParaRPr>
                </a:p>
              </p:txBody>
            </p:sp>
            <p:sp>
              <p:nvSpPr>
                <p:cNvPr id="53" name="MH_SubTitle_1"/>
                <p:cNvSpPr/>
                <p:nvPr>
                  <p:custDataLst>
                    <p:tags r:id="rId13"/>
                  </p:custDataLst>
                </p:nvPr>
              </p:nvSpPr>
              <p:spPr>
                <a:xfrm>
                  <a:off x="3164672" y="1417576"/>
                  <a:ext cx="1080000" cy="792000"/>
                </a:xfrm>
                <a:prstGeom prst="hexagon">
                  <a:avLst/>
                </a:prstGeom>
                <a:solidFill>
                  <a:srgbClr val="F3EFEF"/>
                </a:solidFill>
                <a:ln>
                  <a:noFill/>
                </a:ln>
                <a:effectLst>
                  <a:innerShdw blurRad="114300">
                    <a:srgbClr val="979A9C"/>
                  </a:innerShdw>
                </a:effectLst>
              </p:spPr>
              <p:txBody>
                <a:bodyPr lIns="0" tIns="0" rIns="0" bIns="0" anchor="ctr">
                  <a:noAutofit/>
                </a:bodyPr>
                <a:lstStyle/>
                <a:p>
                  <a:pPr algn="ctr">
                    <a:lnSpc>
                      <a:spcPct val="130000"/>
                    </a:lnSpc>
                    <a:defRPr/>
                  </a:pPr>
                  <a:r>
                    <a:rPr lang="zh-CN" altLang="en-US" sz="2000" b="1" dirty="0">
                      <a:solidFill>
                        <a:srgbClr val="333333"/>
                      </a:solidFill>
                      <a:latin typeface="微软雅黑" pitchFamily="34" charset="-122"/>
                      <a:ea typeface="微软雅黑" pitchFamily="34" charset="-122"/>
                    </a:rPr>
                    <a:t>专业建设问题</a:t>
                  </a:r>
                </a:p>
              </p:txBody>
            </p:sp>
          </p:grpSp>
          <p:grpSp>
            <p:nvGrpSpPr>
              <p:cNvPr id="44" name="组合 30"/>
              <p:cNvGrpSpPr/>
              <p:nvPr/>
            </p:nvGrpSpPr>
            <p:grpSpPr>
              <a:xfrm>
                <a:off x="329584" y="2401161"/>
                <a:ext cx="3915088" cy="792000"/>
                <a:chOff x="329584" y="2353893"/>
                <a:chExt cx="3915088" cy="792000"/>
              </a:xfrm>
            </p:grpSpPr>
            <p:sp>
              <p:nvSpPr>
                <p:cNvPr id="49" name="MH_Text_3"/>
                <p:cNvSpPr>
                  <a:spLocks/>
                </p:cNvSpPr>
                <p:nvPr>
                  <p:custDataLst>
                    <p:tags r:id="rId10"/>
                  </p:custDataLst>
                </p:nvPr>
              </p:nvSpPr>
              <p:spPr bwMode="auto">
                <a:xfrm>
                  <a:off x="329584" y="2353893"/>
                  <a:ext cx="3151806" cy="792000"/>
                </a:xfrm>
                <a:custGeom>
                  <a:avLst/>
                  <a:gdLst>
                    <a:gd name="T0" fmla="*/ 0 w 3032344"/>
                    <a:gd name="T1" fmla="*/ 0 h 1104900"/>
                    <a:gd name="T2" fmla="*/ 6048903 w 3032344"/>
                    <a:gd name="T3" fmla="*/ 0 h 1104900"/>
                    <a:gd name="T4" fmla="*/ 5498247 w 3032344"/>
                    <a:gd name="T5" fmla="*/ 677601 h 1104900"/>
                    <a:gd name="T6" fmla="*/ 6049777 w 3032344"/>
                    <a:gd name="T7" fmla="*/ 1356280 h 1104900"/>
                    <a:gd name="T8" fmla="*/ 0 w 3032344"/>
                    <a:gd name="T9" fmla="*/ 1356280 h 1104900"/>
                    <a:gd name="T10" fmla="*/ 0 60000 65536"/>
                    <a:gd name="T11" fmla="*/ 0 60000 65536"/>
                    <a:gd name="T12" fmla="*/ 0 60000 65536"/>
                    <a:gd name="T13" fmla="*/ 0 60000 65536"/>
                    <a:gd name="T14" fmla="*/ 0 60000 65536"/>
                    <a:gd name="T15" fmla="*/ 0 w 3032344"/>
                    <a:gd name="T16" fmla="*/ 0 h 1104900"/>
                    <a:gd name="T17" fmla="*/ 3032344 w 3032344"/>
                    <a:gd name="T18" fmla="*/ 1104900 h 1104900"/>
                  </a:gdLst>
                  <a:ahLst/>
                  <a:cxnLst>
                    <a:cxn ang="T10">
                      <a:pos x="T0" y="T1"/>
                    </a:cxn>
                    <a:cxn ang="T11">
                      <a:pos x="T2" y="T3"/>
                    </a:cxn>
                    <a:cxn ang="T12">
                      <a:pos x="T4" y="T5"/>
                    </a:cxn>
                    <a:cxn ang="T13">
                      <a:pos x="T6" y="T7"/>
                    </a:cxn>
                    <a:cxn ang="T14">
                      <a:pos x="T8" y="T9"/>
                    </a:cxn>
                  </a:cxnLst>
                  <a:rect l="T15" t="T16" r="T17" b="T18"/>
                  <a:pathLst>
                    <a:path w="3032344" h="1104900">
                      <a:moveTo>
                        <a:pt x="0" y="0"/>
                      </a:moveTo>
                      <a:lnTo>
                        <a:pt x="3031906" y="0"/>
                      </a:lnTo>
                      <a:lnTo>
                        <a:pt x="2755900" y="552012"/>
                      </a:lnTo>
                      <a:lnTo>
                        <a:pt x="3032344" y="1104900"/>
                      </a:lnTo>
                      <a:lnTo>
                        <a:pt x="0" y="1104900"/>
                      </a:lnTo>
                      <a:lnTo>
                        <a:pt x="0" y="0"/>
                      </a:lnTo>
                      <a:close/>
                    </a:path>
                  </a:pathLst>
                </a:custGeom>
                <a:solidFill>
                  <a:srgbClr val="FA6F4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rIns="288000" anchor="ctr"/>
                <a:lstStyle/>
                <a:p>
                  <a:pPr algn="ctr">
                    <a:lnSpc>
                      <a:spcPct val="130000"/>
                    </a:lnSpc>
                  </a:pPr>
                  <a:r>
                    <a:rPr lang="zh-CN" altLang="en-US" sz="2000" b="1" dirty="0">
                      <a:solidFill>
                        <a:srgbClr val="FFFFFF"/>
                      </a:solidFill>
                      <a:latin typeface="微软雅黑" pitchFamily="34" charset="-122"/>
                      <a:ea typeface="微软雅黑" pitchFamily="34" charset="-122"/>
                    </a:rPr>
                    <a:t>重硬件建设</a:t>
                  </a:r>
                  <a:endParaRPr lang="en-US" altLang="zh-CN" sz="2000" b="1" dirty="0">
                    <a:solidFill>
                      <a:srgbClr val="FFFFFF"/>
                    </a:solidFill>
                    <a:latin typeface="微软雅黑" pitchFamily="34" charset="-122"/>
                    <a:ea typeface="微软雅黑" pitchFamily="34" charset="-122"/>
                  </a:endParaRPr>
                </a:p>
                <a:p>
                  <a:pPr algn="ctr">
                    <a:lnSpc>
                      <a:spcPct val="130000"/>
                    </a:lnSpc>
                  </a:pPr>
                  <a:r>
                    <a:rPr lang="zh-CN" altLang="en-US" sz="2000" b="1" dirty="0">
                      <a:solidFill>
                        <a:srgbClr val="FFFFFF"/>
                      </a:solidFill>
                      <a:latin typeface="微软雅黑" pitchFamily="34" charset="-122"/>
                      <a:ea typeface="微软雅黑" pitchFamily="34" charset="-122"/>
                    </a:rPr>
                    <a:t>轻软</a:t>
                  </a:r>
                  <a:r>
                    <a:rPr lang="zh-CN" altLang="en-US" sz="2000" b="1" dirty="0" smtClean="0">
                      <a:solidFill>
                        <a:srgbClr val="FFFFFF"/>
                      </a:solidFill>
                      <a:latin typeface="微软雅黑" pitchFamily="34" charset="-122"/>
                      <a:ea typeface="微软雅黑" pitchFamily="34" charset="-122"/>
                    </a:rPr>
                    <a:t>件资源</a:t>
                  </a:r>
                  <a:r>
                    <a:rPr lang="zh-CN" altLang="en-US" sz="2000" b="1" dirty="0">
                      <a:solidFill>
                        <a:srgbClr val="FFFFFF"/>
                      </a:solidFill>
                      <a:latin typeface="微软雅黑" pitchFamily="34" charset="-122"/>
                      <a:ea typeface="微软雅黑" pitchFamily="34" charset="-122"/>
                    </a:rPr>
                    <a:t>建设</a:t>
                  </a:r>
                  <a:endParaRPr lang="da-DK" altLang="zh-CN" sz="2000" b="1" dirty="0">
                    <a:solidFill>
                      <a:srgbClr val="FFFFFF"/>
                    </a:solidFill>
                    <a:latin typeface="微软雅黑" pitchFamily="34" charset="-122"/>
                    <a:ea typeface="微软雅黑" pitchFamily="34" charset="-122"/>
                  </a:endParaRPr>
                </a:p>
              </p:txBody>
            </p:sp>
            <p:sp>
              <p:nvSpPr>
                <p:cNvPr id="50" name="MH_SubTitle_3"/>
                <p:cNvSpPr/>
                <p:nvPr>
                  <p:custDataLst>
                    <p:tags r:id="rId11"/>
                  </p:custDataLst>
                </p:nvPr>
              </p:nvSpPr>
              <p:spPr>
                <a:xfrm>
                  <a:off x="3164672" y="2353893"/>
                  <a:ext cx="1080000" cy="792000"/>
                </a:xfrm>
                <a:prstGeom prst="hexagon">
                  <a:avLst/>
                </a:prstGeom>
                <a:solidFill>
                  <a:srgbClr val="F3EFEF"/>
                </a:solidFill>
                <a:ln>
                  <a:noFill/>
                </a:ln>
                <a:effectLst>
                  <a:innerShdw blurRad="114300">
                    <a:srgbClr val="979A9C"/>
                  </a:innerShdw>
                </a:effectLst>
              </p:spPr>
              <p:txBody>
                <a:bodyPr lIns="0" tIns="0" rIns="0" bIns="0" anchor="ctr">
                  <a:noAutofit/>
                </a:bodyPr>
                <a:lstStyle/>
                <a:p>
                  <a:pPr algn="ctr">
                    <a:defRPr/>
                  </a:pPr>
                  <a:r>
                    <a:rPr lang="zh-CN" altLang="en-US" sz="2000" b="1" dirty="0" smtClean="0">
                      <a:solidFill>
                        <a:srgbClr val="333333"/>
                      </a:solidFill>
                      <a:latin typeface="微软雅黑" pitchFamily="34" charset="-122"/>
                      <a:ea typeface="微软雅黑" pitchFamily="34" charset="-122"/>
                    </a:rPr>
                    <a:t>资源利用问题</a:t>
                  </a:r>
                  <a:endParaRPr lang="zh-CN" altLang="en-US" sz="2000" b="1" dirty="0">
                    <a:solidFill>
                      <a:srgbClr val="333333"/>
                    </a:solidFill>
                    <a:latin typeface="微软雅黑" pitchFamily="34" charset="-122"/>
                    <a:ea typeface="微软雅黑" pitchFamily="34" charset="-122"/>
                  </a:endParaRPr>
                </a:p>
              </p:txBody>
            </p:sp>
          </p:grpSp>
          <p:grpSp>
            <p:nvGrpSpPr>
              <p:cNvPr id="46" name="组合 31"/>
              <p:cNvGrpSpPr/>
              <p:nvPr/>
            </p:nvGrpSpPr>
            <p:grpSpPr>
              <a:xfrm>
                <a:off x="329584" y="3384746"/>
                <a:ext cx="3915088" cy="792712"/>
                <a:chOff x="329584" y="3361556"/>
                <a:chExt cx="3915088" cy="792712"/>
              </a:xfrm>
            </p:grpSpPr>
            <p:sp>
              <p:nvSpPr>
                <p:cNvPr id="47" name="MH_Text_5"/>
                <p:cNvSpPr>
                  <a:spLocks/>
                </p:cNvSpPr>
                <p:nvPr>
                  <p:custDataLst>
                    <p:tags r:id="rId8"/>
                  </p:custDataLst>
                </p:nvPr>
              </p:nvSpPr>
              <p:spPr bwMode="auto">
                <a:xfrm>
                  <a:off x="329584" y="3362268"/>
                  <a:ext cx="3151806" cy="792000"/>
                </a:xfrm>
                <a:custGeom>
                  <a:avLst/>
                  <a:gdLst>
                    <a:gd name="T0" fmla="*/ 0 w 3032344"/>
                    <a:gd name="T1" fmla="*/ 0 h 1104900"/>
                    <a:gd name="T2" fmla="*/ 6048903 w 3032344"/>
                    <a:gd name="T3" fmla="*/ 0 h 1104900"/>
                    <a:gd name="T4" fmla="*/ 5498247 w 3032344"/>
                    <a:gd name="T5" fmla="*/ 677601 h 1104900"/>
                    <a:gd name="T6" fmla="*/ 6049777 w 3032344"/>
                    <a:gd name="T7" fmla="*/ 1356274 h 1104900"/>
                    <a:gd name="T8" fmla="*/ 0 w 3032344"/>
                    <a:gd name="T9" fmla="*/ 1356274 h 1104900"/>
                    <a:gd name="T10" fmla="*/ 0 60000 65536"/>
                    <a:gd name="T11" fmla="*/ 0 60000 65536"/>
                    <a:gd name="T12" fmla="*/ 0 60000 65536"/>
                    <a:gd name="T13" fmla="*/ 0 60000 65536"/>
                    <a:gd name="T14" fmla="*/ 0 60000 65536"/>
                    <a:gd name="T15" fmla="*/ 0 w 3032344"/>
                    <a:gd name="T16" fmla="*/ 0 h 1104900"/>
                    <a:gd name="T17" fmla="*/ 3032344 w 3032344"/>
                    <a:gd name="T18" fmla="*/ 1104900 h 1104900"/>
                  </a:gdLst>
                  <a:ahLst/>
                  <a:cxnLst>
                    <a:cxn ang="T10">
                      <a:pos x="T0" y="T1"/>
                    </a:cxn>
                    <a:cxn ang="T11">
                      <a:pos x="T2" y="T3"/>
                    </a:cxn>
                    <a:cxn ang="T12">
                      <a:pos x="T4" y="T5"/>
                    </a:cxn>
                    <a:cxn ang="T13">
                      <a:pos x="T6" y="T7"/>
                    </a:cxn>
                    <a:cxn ang="T14">
                      <a:pos x="T8" y="T9"/>
                    </a:cxn>
                  </a:cxnLst>
                  <a:rect l="T15" t="T16" r="T17" b="T18"/>
                  <a:pathLst>
                    <a:path w="3032344" h="1104900">
                      <a:moveTo>
                        <a:pt x="0" y="0"/>
                      </a:moveTo>
                      <a:lnTo>
                        <a:pt x="3031906" y="0"/>
                      </a:lnTo>
                      <a:lnTo>
                        <a:pt x="2755900" y="552012"/>
                      </a:lnTo>
                      <a:lnTo>
                        <a:pt x="3032344" y="1104900"/>
                      </a:lnTo>
                      <a:lnTo>
                        <a:pt x="0" y="1104900"/>
                      </a:lnTo>
                      <a:lnTo>
                        <a:pt x="0" y="0"/>
                      </a:lnTo>
                      <a:close/>
                    </a:path>
                  </a:pathLst>
                </a:cu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rIns="288000" anchor="ctr"/>
                <a:lstStyle/>
                <a:p>
                  <a:pPr algn="ctr">
                    <a:lnSpc>
                      <a:spcPct val="130000"/>
                    </a:lnSpc>
                  </a:pPr>
                  <a:r>
                    <a:rPr lang="zh-CN" altLang="en-US" sz="2000" b="1" dirty="0">
                      <a:solidFill>
                        <a:srgbClr val="FFFFFF"/>
                      </a:solidFill>
                      <a:latin typeface="微软雅黑" pitchFamily="34" charset="-122"/>
                      <a:ea typeface="微软雅黑" pitchFamily="34" charset="-122"/>
                    </a:rPr>
                    <a:t>师资力量薄弱</a:t>
                  </a:r>
                  <a:endParaRPr lang="en-US" altLang="zh-CN" sz="2000" b="1" dirty="0">
                    <a:solidFill>
                      <a:srgbClr val="FFFFFF"/>
                    </a:solidFill>
                    <a:latin typeface="微软雅黑" pitchFamily="34" charset="-122"/>
                    <a:ea typeface="微软雅黑" pitchFamily="34" charset="-122"/>
                  </a:endParaRPr>
                </a:p>
                <a:p>
                  <a:pPr algn="ctr">
                    <a:lnSpc>
                      <a:spcPct val="130000"/>
                    </a:lnSpc>
                  </a:pPr>
                  <a:r>
                    <a:rPr lang="zh-CN" altLang="en-US" sz="2000" b="1" dirty="0">
                      <a:solidFill>
                        <a:srgbClr val="FFFFFF"/>
                      </a:solidFill>
                      <a:latin typeface="微软雅黑" pitchFamily="34" charset="-122"/>
                      <a:ea typeface="微软雅黑" pitchFamily="34" charset="-122"/>
                    </a:rPr>
                    <a:t>培训提升滞后</a:t>
                  </a:r>
                  <a:endParaRPr lang="da-DK" altLang="zh-CN" sz="2000" b="1" dirty="0">
                    <a:solidFill>
                      <a:srgbClr val="FFFFFF"/>
                    </a:solidFill>
                    <a:latin typeface="微软雅黑" pitchFamily="34" charset="-122"/>
                    <a:ea typeface="微软雅黑" pitchFamily="34" charset="-122"/>
                  </a:endParaRPr>
                </a:p>
              </p:txBody>
            </p:sp>
            <p:sp>
              <p:nvSpPr>
                <p:cNvPr id="48" name="MH_SubTitle_5"/>
                <p:cNvSpPr/>
                <p:nvPr>
                  <p:custDataLst>
                    <p:tags r:id="rId9"/>
                  </p:custDataLst>
                </p:nvPr>
              </p:nvSpPr>
              <p:spPr>
                <a:xfrm>
                  <a:off x="3164672" y="3361556"/>
                  <a:ext cx="1080000" cy="792000"/>
                </a:xfrm>
                <a:prstGeom prst="hexagon">
                  <a:avLst/>
                </a:prstGeom>
                <a:solidFill>
                  <a:srgbClr val="F3EFEF"/>
                </a:solidFill>
                <a:ln>
                  <a:noFill/>
                </a:ln>
                <a:effectLst>
                  <a:innerShdw blurRad="114300">
                    <a:srgbClr val="979A9C"/>
                  </a:innerShdw>
                </a:effectLst>
              </p:spPr>
              <p:txBody>
                <a:bodyPr lIns="0" tIns="0" rIns="0" bIns="0" anchor="ctr">
                  <a:noAutofit/>
                </a:bodyPr>
                <a:lstStyle/>
                <a:p>
                  <a:pPr algn="ctr">
                    <a:lnSpc>
                      <a:spcPct val="150000"/>
                    </a:lnSpc>
                    <a:defRPr/>
                  </a:pPr>
                  <a:r>
                    <a:rPr lang="zh-CN" altLang="en-US" sz="2000" b="1" dirty="0">
                      <a:solidFill>
                        <a:srgbClr val="333333"/>
                      </a:solidFill>
                      <a:latin typeface="微软雅黑" pitchFamily="34" charset="-122"/>
                      <a:ea typeface="微软雅黑" pitchFamily="34" charset="-122"/>
                    </a:rPr>
                    <a:t>师资建设问题</a:t>
                  </a:r>
                </a:p>
              </p:txBody>
            </p:sp>
          </p:grpSp>
        </p:grpSp>
        <p:grpSp>
          <p:nvGrpSpPr>
            <p:cNvPr id="34" name="组合 26"/>
            <p:cNvGrpSpPr/>
            <p:nvPr/>
          </p:nvGrpSpPr>
          <p:grpSpPr>
            <a:xfrm>
              <a:off x="4788024" y="2425452"/>
              <a:ext cx="3898356" cy="792331"/>
              <a:chOff x="4932160" y="2713241"/>
              <a:chExt cx="3898356" cy="792331"/>
            </a:xfrm>
          </p:grpSpPr>
          <p:sp>
            <p:nvSpPr>
              <p:cNvPr id="41" name="MH_Text_2"/>
              <p:cNvSpPr>
                <a:spLocks/>
              </p:cNvSpPr>
              <p:nvPr>
                <p:custDataLst>
                  <p:tags r:id="rId6"/>
                </p:custDataLst>
              </p:nvPr>
            </p:nvSpPr>
            <p:spPr bwMode="auto">
              <a:xfrm flipH="1">
                <a:off x="5662615" y="2713572"/>
                <a:ext cx="3167901" cy="792000"/>
              </a:xfrm>
              <a:custGeom>
                <a:avLst/>
                <a:gdLst>
                  <a:gd name="T0" fmla="*/ 0 w 3032344"/>
                  <a:gd name="T1" fmla="*/ 0 h 1104900"/>
                  <a:gd name="T2" fmla="*/ 6048895 w 3032344"/>
                  <a:gd name="T3" fmla="*/ 0 h 1104900"/>
                  <a:gd name="T4" fmla="*/ 5498240 w 3032344"/>
                  <a:gd name="T5" fmla="*/ 681347 h 1104900"/>
                  <a:gd name="T6" fmla="*/ 6049770 w 3032344"/>
                  <a:gd name="T7" fmla="*/ 1363776 h 1104900"/>
                  <a:gd name="T8" fmla="*/ 0 w 3032344"/>
                  <a:gd name="T9" fmla="*/ 1363776 h 1104900"/>
                  <a:gd name="T10" fmla="*/ 0 60000 65536"/>
                  <a:gd name="T11" fmla="*/ 0 60000 65536"/>
                  <a:gd name="T12" fmla="*/ 0 60000 65536"/>
                  <a:gd name="T13" fmla="*/ 0 60000 65536"/>
                  <a:gd name="T14" fmla="*/ 0 60000 65536"/>
                  <a:gd name="T15" fmla="*/ 0 w 3032344"/>
                  <a:gd name="T16" fmla="*/ 0 h 1104900"/>
                  <a:gd name="T17" fmla="*/ 3032344 w 3032344"/>
                  <a:gd name="T18" fmla="*/ 1104900 h 1104900"/>
                </a:gdLst>
                <a:ahLst/>
                <a:cxnLst>
                  <a:cxn ang="T10">
                    <a:pos x="T0" y="T1"/>
                  </a:cxn>
                  <a:cxn ang="T11">
                    <a:pos x="T2" y="T3"/>
                  </a:cxn>
                  <a:cxn ang="T12">
                    <a:pos x="T4" y="T5"/>
                  </a:cxn>
                  <a:cxn ang="T13">
                    <a:pos x="T6" y="T7"/>
                  </a:cxn>
                  <a:cxn ang="T14">
                    <a:pos x="T8" y="T9"/>
                  </a:cxn>
                </a:cxnLst>
                <a:rect l="T15" t="T16" r="T17" b="T18"/>
                <a:pathLst>
                  <a:path w="3032344" h="1104900">
                    <a:moveTo>
                      <a:pt x="0" y="0"/>
                    </a:moveTo>
                    <a:lnTo>
                      <a:pt x="3031906" y="0"/>
                    </a:lnTo>
                    <a:lnTo>
                      <a:pt x="2755900" y="552012"/>
                    </a:lnTo>
                    <a:lnTo>
                      <a:pt x="3032344" y="1104900"/>
                    </a:lnTo>
                    <a:lnTo>
                      <a:pt x="0" y="1104900"/>
                    </a:lnTo>
                    <a:lnTo>
                      <a:pt x="0" y="0"/>
                    </a:lnTo>
                    <a:close/>
                  </a:path>
                </a:pathLst>
              </a:custGeom>
              <a:solidFill>
                <a:srgbClr val="2AC4D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88000" rIns="144000" anchor="ctr"/>
              <a:lstStyle/>
              <a:p>
                <a:pPr algn="ctr">
                  <a:lnSpc>
                    <a:spcPct val="130000"/>
                  </a:lnSpc>
                </a:pPr>
                <a:r>
                  <a:rPr lang="zh-CN" altLang="en-US" sz="2000" b="1" dirty="0">
                    <a:solidFill>
                      <a:srgbClr val="FFFFFF"/>
                    </a:solidFill>
                    <a:latin typeface="微软雅黑" pitchFamily="34" charset="-122"/>
                    <a:ea typeface="微软雅黑" pitchFamily="34" charset="-122"/>
                  </a:rPr>
                  <a:t>课程体系不完备</a:t>
                </a:r>
                <a:endParaRPr lang="en-US" altLang="zh-CN" sz="2000" b="1" dirty="0">
                  <a:solidFill>
                    <a:srgbClr val="FFFFFF"/>
                  </a:solidFill>
                  <a:latin typeface="微软雅黑" pitchFamily="34" charset="-122"/>
                  <a:ea typeface="微软雅黑" pitchFamily="34" charset="-122"/>
                </a:endParaRPr>
              </a:p>
              <a:p>
                <a:pPr algn="ctr">
                  <a:lnSpc>
                    <a:spcPct val="130000"/>
                  </a:lnSpc>
                </a:pPr>
                <a:r>
                  <a:rPr lang="zh-CN" altLang="en-US" sz="2000" b="1" dirty="0" smtClean="0">
                    <a:solidFill>
                      <a:srgbClr val="FFFFFF"/>
                    </a:solidFill>
                    <a:latin typeface="微软雅黑" pitchFamily="34" charset="-122"/>
                    <a:ea typeface="微软雅黑" pitchFamily="34" charset="-122"/>
                  </a:rPr>
                  <a:t>创新能力培养不够</a:t>
                </a:r>
                <a:endParaRPr lang="da-DK" altLang="zh-CN" sz="2000" b="1" dirty="0">
                  <a:solidFill>
                    <a:srgbClr val="FFFFFF"/>
                  </a:solidFill>
                  <a:latin typeface="微软雅黑" pitchFamily="34" charset="-122"/>
                  <a:ea typeface="微软雅黑" pitchFamily="34" charset="-122"/>
                </a:endParaRPr>
              </a:p>
            </p:txBody>
          </p:sp>
          <p:sp>
            <p:nvSpPr>
              <p:cNvPr id="42" name="MH_SubTitle_2"/>
              <p:cNvSpPr/>
              <p:nvPr>
                <p:custDataLst>
                  <p:tags r:id="rId7"/>
                </p:custDataLst>
              </p:nvPr>
            </p:nvSpPr>
            <p:spPr>
              <a:xfrm flipH="1">
                <a:off x="4932160" y="2713241"/>
                <a:ext cx="1080000" cy="792000"/>
              </a:xfrm>
              <a:prstGeom prst="hexagon">
                <a:avLst/>
              </a:prstGeom>
              <a:solidFill>
                <a:srgbClr val="F3EFEF"/>
              </a:solidFill>
              <a:ln>
                <a:noFill/>
              </a:ln>
              <a:effectLst>
                <a:innerShdw blurRad="114300">
                  <a:srgbClr val="979A9C"/>
                </a:innerShdw>
              </a:effectLst>
            </p:spPr>
            <p:txBody>
              <a:bodyPr lIns="0" tIns="0" rIns="0" bIns="0" anchor="ctr">
                <a:noAutofit/>
              </a:bodyPr>
              <a:lstStyle/>
              <a:p>
                <a:pPr algn="ctr">
                  <a:lnSpc>
                    <a:spcPct val="150000"/>
                  </a:lnSpc>
                  <a:defRPr/>
                </a:pPr>
                <a:r>
                  <a:rPr lang="zh-CN" altLang="en-US" sz="2000" b="1" dirty="0">
                    <a:solidFill>
                      <a:srgbClr val="333333"/>
                    </a:solidFill>
                    <a:latin typeface="微软雅黑" pitchFamily="34" charset="-122"/>
                    <a:ea typeface="微软雅黑" pitchFamily="34" charset="-122"/>
                  </a:rPr>
                  <a:t>双创教育问题</a:t>
                </a:r>
              </a:p>
            </p:txBody>
          </p:sp>
        </p:grpSp>
        <p:grpSp>
          <p:nvGrpSpPr>
            <p:cNvPr id="35" name="组合 27"/>
            <p:cNvGrpSpPr/>
            <p:nvPr/>
          </p:nvGrpSpPr>
          <p:grpSpPr>
            <a:xfrm>
              <a:off x="4716016" y="3433564"/>
              <a:ext cx="3970364" cy="792144"/>
              <a:chOff x="4932160" y="3721596"/>
              <a:chExt cx="3970364" cy="792144"/>
            </a:xfrm>
          </p:grpSpPr>
          <p:sp>
            <p:nvSpPr>
              <p:cNvPr id="39" name="MH_Text_4"/>
              <p:cNvSpPr>
                <a:spLocks/>
              </p:cNvSpPr>
              <p:nvPr>
                <p:custDataLst>
                  <p:tags r:id="rId4"/>
                </p:custDataLst>
              </p:nvPr>
            </p:nvSpPr>
            <p:spPr bwMode="auto">
              <a:xfrm flipH="1">
                <a:off x="5662615" y="3721740"/>
                <a:ext cx="3239909" cy="792000"/>
              </a:xfrm>
              <a:custGeom>
                <a:avLst/>
                <a:gdLst>
                  <a:gd name="T0" fmla="*/ 0 w 3032344"/>
                  <a:gd name="T1" fmla="*/ 0 h 1104900"/>
                  <a:gd name="T2" fmla="*/ 6048895 w 3032344"/>
                  <a:gd name="T3" fmla="*/ 0 h 1104900"/>
                  <a:gd name="T4" fmla="*/ 5498240 w 3032344"/>
                  <a:gd name="T5" fmla="*/ 681347 h 1104900"/>
                  <a:gd name="T6" fmla="*/ 6049770 w 3032344"/>
                  <a:gd name="T7" fmla="*/ 1363776 h 1104900"/>
                  <a:gd name="T8" fmla="*/ 0 w 3032344"/>
                  <a:gd name="T9" fmla="*/ 1363776 h 1104900"/>
                  <a:gd name="T10" fmla="*/ 0 60000 65536"/>
                  <a:gd name="T11" fmla="*/ 0 60000 65536"/>
                  <a:gd name="T12" fmla="*/ 0 60000 65536"/>
                  <a:gd name="T13" fmla="*/ 0 60000 65536"/>
                  <a:gd name="T14" fmla="*/ 0 60000 65536"/>
                  <a:gd name="T15" fmla="*/ 0 w 3032344"/>
                  <a:gd name="T16" fmla="*/ 0 h 1104900"/>
                  <a:gd name="T17" fmla="*/ 3032344 w 3032344"/>
                  <a:gd name="T18" fmla="*/ 1104900 h 1104900"/>
                </a:gdLst>
                <a:ahLst/>
                <a:cxnLst>
                  <a:cxn ang="T10">
                    <a:pos x="T0" y="T1"/>
                  </a:cxn>
                  <a:cxn ang="T11">
                    <a:pos x="T2" y="T3"/>
                  </a:cxn>
                  <a:cxn ang="T12">
                    <a:pos x="T4" y="T5"/>
                  </a:cxn>
                  <a:cxn ang="T13">
                    <a:pos x="T6" y="T7"/>
                  </a:cxn>
                  <a:cxn ang="T14">
                    <a:pos x="T8" y="T9"/>
                  </a:cxn>
                </a:cxnLst>
                <a:rect l="T15" t="T16" r="T17" b="T18"/>
                <a:pathLst>
                  <a:path w="3032344" h="1104900">
                    <a:moveTo>
                      <a:pt x="0" y="0"/>
                    </a:moveTo>
                    <a:lnTo>
                      <a:pt x="3031906" y="0"/>
                    </a:lnTo>
                    <a:lnTo>
                      <a:pt x="2755900" y="552012"/>
                    </a:lnTo>
                    <a:lnTo>
                      <a:pt x="3032344" y="1104900"/>
                    </a:lnTo>
                    <a:lnTo>
                      <a:pt x="0" y="1104900"/>
                    </a:lnTo>
                    <a:lnTo>
                      <a:pt x="0" y="0"/>
                    </a:lnTo>
                    <a:close/>
                  </a:path>
                </a:pathLst>
              </a:cu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88000" rIns="144000" anchor="ctr"/>
              <a:lstStyle/>
              <a:p>
                <a:pPr algn="ctr">
                  <a:lnSpc>
                    <a:spcPct val="130000"/>
                  </a:lnSpc>
                </a:pPr>
                <a:r>
                  <a:rPr lang="zh-CN" altLang="en-US" sz="2000" b="1" dirty="0">
                    <a:solidFill>
                      <a:srgbClr val="FFFFFF"/>
                    </a:solidFill>
                    <a:latin typeface="微软雅黑" pitchFamily="34" charset="-122"/>
                    <a:ea typeface="微软雅黑" pitchFamily="34" charset="-122"/>
                  </a:rPr>
                  <a:t>服务能力较弱</a:t>
                </a:r>
                <a:endParaRPr lang="en-US" altLang="zh-CN" sz="2000" b="1" dirty="0">
                  <a:solidFill>
                    <a:srgbClr val="FFFFFF"/>
                  </a:solidFill>
                  <a:latin typeface="微软雅黑" pitchFamily="34" charset="-122"/>
                  <a:ea typeface="微软雅黑" pitchFamily="34" charset="-122"/>
                </a:endParaRPr>
              </a:p>
              <a:p>
                <a:pPr algn="ctr">
                  <a:lnSpc>
                    <a:spcPct val="130000"/>
                  </a:lnSpc>
                </a:pPr>
                <a:r>
                  <a:rPr lang="zh-CN" altLang="en-US" sz="2000" b="1" dirty="0">
                    <a:solidFill>
                      <a:srgbClr val="FFFFFF"/>
                    </a:solidFill>
                    <a:latin typeface="微软雅黑" pitchFamily="34" charset="-122"/>
                    <a:ea typeface="微软雅黑" pitchFamily="34" charset="-122"/>
                  </a:rPr>
                  <a:t>辐射带动不强</a:t>
                </a:r>
                <a:endParaRPr lang="da-DK" altLang="zh-CN" sz="2000" b="1" dirty="0">
                  <a:solidFill>
                    <a:srgbClr val="FFFFFF"/>
                  </a:solidFill>
                  <a:latin typeface="微软雅黑" pitchFamily="34" charset="-122"/>
                  <a:ea typeface="微软雅黑" pitchFamily="34" charset="-122"/>
                </a:endParaRPr>
              </a:p>
            </p:txBody>
          </p:sp>
          <p:sp>
            <p:nvSpPr>
              <p:cNvPr id="40" name="MH_SubTitle_4"/>
              <p:cNvSpPr/>
              <p:nvPr>
                <p:custDataLst>
                  <p:tags r:id="rId5"/>
                </p:custDataLst>
              </p:nvPr>
            </p:nvSpPr>
            <p:spPr>
              <a:xfrm flipH="1">
                <a:off x="4932160" y="3721596"/>
                <a:ext cx="1080000" cy="792000"/>
              </a:xfrm>
              <a:prstGeom prst="hexagon">
                <a:avLst/>
              </a:prstGeom>
              <a:solidFill>
                <a:srgbClr val="F3EFEF"/>
              </a:solidFill>
              <a:ln>
                <a:noFill/>
              </a:ln>
              <a:effectLst>
                <a:innerShdw blurRad="114300">
                  <a:srgbClr val="979A9C"/>
                </a:innerShdw>
              </a:effectLst>
            </p:spPr>
            <p:txBody>
              <a:bodyPr lIns="0" tIns="0" rIns="0" bIns="0" anchor="ctr">
                <a:noAutofit/>
              </a:bodyPr>
              <a:lstStyle/>
              <a:p>
                <a:pPr algn="ctr">
                  <a:lnSpc>
                    <a:spcPct val="150000"/>
                  </a:lnSpc>
                  <a:defRPr/>
                </a:pPr>
                <a:r>
                  <a:rPr lang="zh-CN" altLang="en-US" sz="2000" b="1" dirty="0">
                    <a:solidFill>
                      <a:srgbClr val="333333"/>
                    </a:solidFill>
                    <a:latin typeface="微软雅黑" pitchFamily="34" charset="-122"/>
                    <a:ea typeface="微软雅黑" pitchFamily="34" charset="-122"/>
                  </a:rPr>
                  <a:t>社会服务问题</a:t>
                </a:r>
              </a:p>
            </p:txBody>
          </p:sp>
        </p:grpSp>
        <p:grpSp>
          <p:nvGrpSpPr>
            <p:cNvPr id="36" name="组合 25"/>
            <p:cNvGrpSpPr/>
            <p:nvPr/>
          </p:nvGrpSpPr>
          <p:grpSpPr>
            <a:xfrm>
              <a:off x="4788024" y="1489348"/>
              <a:ext cx="3898356" cy="792331"/>
              <a:chOff x="4932040" y="1705372"/>
              <a:chExt cx="3898356" cy="792331"/>
            </a:xfrm>
          </p:grpSpPr>
          <p:sp>
            <p:nvSpPr>
              <p:cNvPr id="37" name="MH_Text_2"/>
              <p:cNvSpPr>
                <a:spLocks/>
              </p:cNvSpPr>
              <p:nvPr>
                <p:custDataLst>
                  <p:tags r:id="rId2"/>
                </p:custDataLst>
              </p:nvPr>
            </p:nvSpPr>
            <p:spPr bwMode="auto">
              <a:xfrm flipH="1">
                <a:off x="5662495" y="1705703"/>
                <a:ext cx="3167901" cy="792000"/>
              </a:xfrm>
              <a:custGeom>
                <a:avLst/>
                <a:gdLst>
                  <a:gd name="T0" fmla="*/ 0 w 3032344"/>
                  <a:gd name="T1" fmla="*/ 0 h 1104900"/>
                  <a:gd name="T2" fmla="*/ 6048895 w 3032344"/>
                  <a:gd name="T3" fmla="*/ 0 h 1104900"/>
                  <a:gd name="T4" fmla="*/ 5498240 w 3032344"/>
                  <a:gd name="T5" fmla="*/ 681347 h 1104900"/>
                  <a:gd name="T6" fmla="*/ 6049770 w 3032344"/>
                  <a:gd name="T7" fmla="*/ 1363776 h 1104900"/>
                  <a:gd name="T8" fmla="*/ 0 w 3032344"/>
                  <a:gd name="T9" fmla="*/ 1363776 h 1104900"/>
                  <a:gd name="T10" fmla="*/ 0 60000 65536"/>
                  <a:gd name="T11" fmla="*/ 0 60000 65536"/>
                  <a:gd name="T12" fmla="*/ 0 60000 65536"/>
                  <a:gd name="T13" fmla="*/ 0 60000 65536"/>
                  <a:gd name="T14" fmla="*/ 0 60000 65536"/>
                  <a:gd name="T15" fmla="*/ 0 w 3032344"/>
                  <a:gd name="T16" fmla="*/ 0 h 1104900"/>
                  <a:gd name="T17" fmla="*/ 3032344 w 3032344"/>
                  <a:gd name="T18" fmla="*/ 1104900 h 1104900"/>
                </a:gdLst>
                <a:ahLst/>
                <a:cxnLst>
                  <a:cxn ang="T10">
                    <a:pos x="T0" y="T1"/>
                  </a:cxn>
                  <a:cxn ang="T11">
                    <a:pos x="T2" y="T3"/>
                  </a:cxn>
                  <a:cxn ang="T12">
                    <a:pos x="T4" y="T5"/>
                  </a:cxn>
                  <a:cxn ang="T13">
                    <a:pos x="T6" y="T7"/>
                  </a:cxn>
                  <a:cxn ang="T14">
                    <a:pos x="T8" y="T9"/>
                  </a:cxn>
                </a:cxnLst>
                <a:rect l="T15" t="T16" r="T17" b="T18"/>
                <a:pathLst>
                  <a:path w="3032344" h="1104900">
                    <a:moveTo>
                      <a:pt x="0" y="0"/>
                    </a:moveTo>
                    <a:lnTo>
                      <a:pt x="3031906" y="0"/>
                    </a:lnTo>
                    <a:lnTo>
                      <a:pt x="2755900" y="552012"/>
                    </a:lnTo>
                    <a:lnTo>
                      <a:pt x="3032344" y="1104900"/>
                    </a:lnTo>
                    <a:lnTo>
                      <a:pt x="0" y="1104900"/>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88000" rIns="144000" anchor="ctr"/>
              <a:lstStyle/>
              <a:p>
                <a:pPr algn="ctr">
                  <a:lnSpc>
                    <a:spcPct val="130000"/>
                  </a:lnSpc>
                </a:pPr>
                <a:r>
                  <a:rPr lang="zh-CN" altLang="en-US" sz="2000" b="1" dirty="0">
                    <a:solidFill>
                      <a:srgbClr val="FFFFFF"/>
                    </a:solidFill>
                    <a:latin typeface="微软雅黑" pitchFamily="34" charset="-122"/>
                    <a:ea typeface="微软雅黑" pitchFamily="34" charset="-122"/>
                  </a:rPr>
                  <a:t>校企“两层皮”</a:t>
                </a:r>
                <a:endParaRPr lang="en-US" altLang="zh-CN" sz="2000" b="1" dirty="0">
                  <a:solidFill>
                    <a:srgbClr val="FFFFFF"/>
                  </a:solidFill>
                  <a:latin typeface="微软雅黑" pitchFamily="34" charset="-122"/>
                  <a:ea typeface="微软雅黑" pitchFamily="34" charset="-122"/>
                </a:endParaRPr>
              </a:p>
              <a:p>
                <a:pPr algn="ctr">
                  <a:lnSpc>
                    <a:spcPct val="130000"/>
                  </a:lnSpc>
                </a:pPr>
                <a:r>
                  <a:rPr lang="zh-CN" altLang="en-US" sz="2000" b="1" dirty="0">
                    <a:solidFill>
                      <a:srgbClr val="FFFFFF"/>
                    </a:solidFill>
                    <a:latin typeface="微软雅黑" pitchFamily="34" charset="-122"/>
                    <a:ea typeface="微软雅黑" pitchFamily="34" charset="-122"/>
                  </a:rPr>
                  <a:t>深度合作难以推进</a:t>
                </a:r>
                <a:endParaRPr lang="da-DK" altLang="zh-CN" sz="2000" b="1" dirty="0">
                  <a:solidFill>
                    <a:srgbClr val="FFFFFF"/>
                  </a:solidFill>
                  <a:latin typeface="微软雅黑" pitchFamily="34" charset="-122"/>
                  <a:ea typeface="微软雅黑" pitchFamily="34" charset="-122"/>
                </a:endParaRPr>
              </a:p>
            </p:txBody>
          </p:sp>
          <p:sp>
            <p:nvSpPr>
              <p:cNvPr id="38" name="MH_SubTitle_2"/>
              <p:cNvSpPr/>
              <p:nvPr>
                <p:custDataLst>
                  <p:tags r:id="rId3"/>
                </p:custDataLst>
              </p:nvPr>
            </p:nvSpPr>
            <p:spPr>
              <a:xfrm flipH="1">
                <a:off x="4932040" y="1705372"/>
                <a:ext cx="1080000" cy="792000"/>
              </a:xfrm>
              <a:prstGeom prst="hexagon">
                <a:avLst/>
              </a:prstGeom>
              <a:solidFill>
                <a:srgbClr val="F3EFEF"/>
              </a:solidFill>
              <a:ln>
                <a:noFill/>
              </a:ln>
              <a:effectLst>
                <a:innerShdw blurRad="114300">
                  <a:srgbClr val="979A9C"/>
                </a:innerShdw>
              </a:effectLst>
            </p:spPr>
            <p:txBody>
              <a:bodyPr lIns="0" tIns="0" rIns="0" bIns="0" anchor="ctr">
                <a:noAutofit/>
              </a:bodyPr>
              <a:lstStyle/>
              <a:p>
                <a:pPr algn="ctr">
                  <a:lnSpc>
                    <a:spcPct val="150000"/>
                  </a:lnSpc>
                  <a:defRPr/>
                </a:pPr>
                <a:r>
                  <a:rPr lang="zh-CN" altLang="en-US" sz="2000" b="1" dirty="0">
                    <a:solidFill>
                      <a:srgbClr val="333333"/>
                    </a:solidFill>
                    <a:latin typeface="微软雅黑" pitchFamily="34" charset="-122"/>
                    <a:ea typeface="微软雅黑" pitchFamily="34" charset="-122"/>
                  </a:rPr>
                  <a:t>校企合作问题</a:t>
                </a:r>
              </a:p>
            </p:txBody>
          </p:sp>
        </p:grpSp>
      </p:grpSp>
      <p:sp>
        <p:nvSpPr>
          <p:cNvPr id="29"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02</a:t>
            </a:r>
            <a:endParaRPr lang="zh-CN" altLang="en-US" sz="1600" b="1" dirty="0">
              <a:solidFill>
                <a:prstClr val="white"/>
              </a:solidFill>
            </a:endParaRPr>
          </a:p>
        </p:txBody>
      </p:sp>
    </p:spTree>
    <p:extLst>
      <p:ext uri="{BB962C8B-B14F-4D97-AF65-F5344CB8AC3E}">
        <p14:creationId xmlns:p14="http://schemas.microsoft.com/office/powerpoint/2010/main" val="701885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7854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886001" y="1675105"/>
            <a:ext cx="9884568" cy="3804032"/>
            <a:chOff x="911424" y="2046062"/>
            <a:chExt cx="9884568" cy="3804032"/>
          </a:xfrm>
        </p:grpSpPr>
        <p:sp>
          <p:nvSpPr>
            <p:cNvPr id="10" name="矩形 9"/>
            <p:cNvSpPr/>
            <p:nvPr/>
          </p:nvSpPr>
          <p:spPr>
            <a:xfrm>
              <a:off x="911424" y="2631585"/>
              <a:ext cx="5472608" cy="2195873"/>
            </a:xfrm>
            <a:prstGeom prst="rect">
              <a:avLst/>
            </a:prstGeom>
          </p:spPr>
          <p:txBody>
            <a:bodyPr wrap="square" lIns="117235" tIns="58618" rIns="117235" bIns="58618">
              <a:spAutoFit/>
            </a:bodyPr>
            <a:lstStyle/>
            <a:p>
              <a:pPr marL="366360" indent="-366360">
                <a:lnSpc>
                  <a:spcPct val="150000"/>
                </a:lnSpc>
                <a:buClr>
                  <a:schemeClr val="accent4">
                    <a:lumMod val="75000"/>
                  </a:schemeClr>
                </a:buClr>
                <a:buFont typeface="Wingdings" pitchFamily="2" charset="2"/>
                <a:buChar char="n"/>
              </a:pPr>
              <a:r>
                <a:rPr lang="zh-CN" altLang="en-US" dirty="0">
                  <a:latin typeface="微软雅黑" pitchFamily="34" charset="-122"/>
                  <a:ea typeface="微软雅黑" pitchFamily="34" charset="-122"/>
                </a:rPr>
                <a:t>合作成立大数据分析中心，对结构化和非结构数据进行存储、分析和挖掘，并施加有效的管理，充分利用数据价值，逐步发挥大数据在学院管理诊断和改进中的作用，提高管理信息化水平和效能</a:t>
              </a:r>
            </a:p>
          </p:txBody>
        </p:sp>
        <p:pic>
          <p:nvPicPr>
            <p:cNvPr id="11" name="图片 10"/>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80043" y="2046062"/>
              <a:ext cx="4315949" cy="3804032"/>
            </a:xfrm>
            <a:prstGeom prst="rect">
              <a:avLst/>
            </a:prstGeom>
            <a:noFill/>
          </p:spPr>
        </p:pic>
      </p:grpSp>
      <p:sp>
        <p:nvSpPr>
          <p:cNvPr id="12" name="矩形 11"/>
          <p:cNvSpPr/>
          <p:nvPr/>
        </p:nvSpPr>
        <p:spPr>
          <a:xfrm>
            <a:off x="228925" y="734943"/>
            <a:ext cx="3046362" cy="369332"/>
          </a:xfrm>
          <a:prstGeom prst="rect">
            <a:avLst/>
          </a:prstGeom>
        </p:spPr>
        <p:txBody>
          <a:bodyPr wrap="square">
            <a:spAutoFit/>
          </a:bodyPr>
          <a:lstStyle/>
          <a:p>
            <a:r>
              <a:rPr lang="en-US" altLang="zh-CN" b="1" dirty="0" smtClean="0">
                <a:solidFill>
                  <a:srgbClr val="C00000"/>
                </a:solidFill>
                <a:latin typeface="微软雅黑" pitchFamily="34" charset="-122"/>
                <a:ea typeface="微软雅黑" pitchFamily="34" charset="-122"/>
              </a:rPr>
              <a:t>3. </a:t>
            </a:r>
            <a:r>
              <a:rPr lang="zh-CN" altLang="en-US" b="1" dirty="0" smtClean="0">
                <a:solidFill>
                  <a:srgbClr val="C00000"/>
                </a:solidFill>
                <a:latin typeface="微软雅黑" pitchFamily="34" charset="-122"/>
                <a:ea typeface="微软雅黑" pitchFamily="34" charset="-122"/>
              </a:rPr>
              <a:t>大</a:t>
            </a:r>
            <a:r>
              <a:rPr lang="zh-CN" altLang="en-US" b="1" dirty="0">
                <a:solidFill>
                  <a:srgbClr val="C00000"/>
                </a:solidFill>
                <a:latin typeface="微软雅黑" pitchFamily="34" charset="-122"/>
                <a:ea typeface="微软雅黑" pitchFamily="34" charset="-122"/>
              </a:rPr>
              <a:t>数据分析中心建设</a:t>
            </a:r>
          </a:p>
        </p:txBody>
      </p:sp>
      <p:sp>
        <p:nvSpPr>
          <p:cNvPr id="13"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38</a:t>
            </a:r>
            <a:endParaRPr lang="zh-CN" altLang="en-US" sz="1600" b="1" dirty="0">
              <a:solidFill>
                <a:prstClr val="white"/>
              </a:solidFill>
            </a:endParaRPr>
          </a:p>
        </p:txBody>
      </p:sp>
    </p:spTree>
    <p:extLst>
      <p:ext uri="{BB962C8B-B14F-4D97-AF65-F5344CB8AC3E}">
        <p14:creationId xmlns:p14="http://schemas.microsoft.com/office/powerpoint/2010/main" val="2870058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7854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30068" y="1291207"/>
            <a:ext cx="3914451" cy="369332"/>
          </a:xfrm>
          <a:prstGeom prst="rect">
            <a:avLst/>
          </a:prstGeom>
        </p:spPr>
        <p:txBody>
          <a:bodyPr wrap="square">
            <a:spAutoFit/>
          </a:bodyPr>
          <a:lstStyle/>
          <a:p>
            <a:r>
              <a:rPr lang="en-US" altLang="zh-CN" b="1" dirty="0" smtClean="0">
                <a:solidFill>
                  <a:srgbClr val="C00000"/>
                </a:solidFill>
                <a:latin typeface="微软雅黑" pitchFamily="34" charset="-122"/>
                <a:ea typeface="微软雅黑" pitchFamily="34" charset="-122"/>
              </a:rPr>
              <a:t>1. </a:t>
            </a:r>
            <a:r>
              <a:rPr lang="zh-CN" altLang="en-US" b="1" dirty="0" smtClean="0">
                <a:solidFill>
                  <a:srgbClr val="C00000"/>
                </a:solidFill>
                <a:latin typeface="微软雅黑" pitchFamily="34" charset="-122"/>
                <a:ea typeface="微软雅黑" pitchFamily="34" charset="-122"/>
              </a:rPr>
              <a:t>共同</a:t>
            </a:r>
            <a:r>
              <a:rPr lang="zh-CN" altLang="en-US" b="1" dirty="0">
                <a:solidFill>
                  <a:srgbClr val="C00000"/>
                </a:solidFill>
                <a:latin typeface="微软雅黑" pitchFamily="34" charset="-122"/>
                <a:ea typeface="微软雅黑" pitchFamily="34" charset="-122"/>
              </a:rPr>
              <a:t>开展职业技能鉴定认证</a:t>
            </a:r>
          </a:p>
        </p:txBody>
      </p:sp>
      <p:grpSp>
        <p:nvGrpSpPr>
          <p:cNvPr id="10" name="组合 9"/>
          <p:cNvGrpSpPr/>
          <p:nvPr/>
        </p:nvGrpSpPr>
        <p:grpSpPr>
          <a:xfrm>
            <a:off x="475823" y="2046306"/>
            <a:ext cx="10572176" cy="4048949"/>
            <a:chOff x="475823" y="2090977"/>
            <a:chExt cx="10572176" cy="4048949"/>
          </a:xfrm>
        </p:grpSpPr>
        <p:sp>
          <p:nvSpPr>
            <p:cNvPr id="11" name="TextBox 10"/>
            <p:cNvSpPr txBox="1"/>
            <p:nvPr/>
          </p:nvSpPr>
          <p:spPr>
            <a:xfrm>
              <a:off x="6701566" y="2511609"/>
              <a:ext cx="4346433" cy="1364876"/>
            </a:xfrm>
            <a:prstGeom prst="rect">
              <a:avLst/>
            </a:prstGeom>
            <a:noFill/>
          </p:spPr>
          <p:txBody>
            <a:bodyPr wrap="square" lIns="117235" tIns="58618" rIns="117235" bIns="58618" rtlCol="0">
              <a:spAutoFit/>
            </a:bodyPr>
            <a:lstStyle/>
            <a:p>
              <a:pPr fontAlgn="base">
                <a:lnSpc>
                  <a:spcPct val="150000"/>
                </a:lnSpc>
                <a:spcBef>
                  <a:spcPct val="0"/>
                </a:spcBef>
                <a:spcAft>
                  <a:spcPct val="0"/>
                </a:spcAft>
              </a:pPr>
              <a:r>
                <a:rPr lang="zh-CN" altLang="zh-CN" dirty="0">
                  <a:solidFill>
                    <a:srgbClr val="000000"/>
                  </a:solidFill>
                  <a:latin typeface="微软雅黑" panose="020B0503020204020204" pitchFamily="34" charset="-122"/>
                  <a:ea typeface="微软雅黑" panose="020B0503020204020204" pitchFamily="34" charset="-122"/>
                  <a:cs typeface="Arial"/>
                </a:rPr>
                <a:t>国泰安已取得</a:t>
              </a:r>
              <a:r>
                <a:rPr lang="zh-CN" altLang="zh-CN" b="1" dirty="0">
                  <a:solidFill>
                    <a:srgbClr val="FC9341"/>
                  </a:solidFill>
                  <a:latin typeface="微软雅黑" panose="020B0503020204020204" pitchFamily="34" charset="-122"/>
                  <a:ea typeface="微软雅黑" panose="020B0503020204020204" pitchFamily="34" charset="-122"/>
                  <a:cs typeface="Arial"/>
                </a:rPr>
                <a:t>国家部委认可</a:t>
              </a:r>
              <a:r>
                <a:rPr lang="zh-CN" altLang="zh-CN" dirty="0">
                  <a:solidFill>
                    <a:srgbClr val="000000"/>
                  </a:solidFill>
                  <a:latin typeface="微软雅黑" panose="020B0503020204020204" pitchFamily="34" charset="-122"/>
                  <a:ea typeface="微软雅黑" panose="020B0503020204020204" pitchFamily="34" charset="-122"/>
                  <a:cs typeface="Arial"/>
                </a:rPr>
                <a:t>的</a:t>
              </a:r>
              <a:r>
                <a:rPr lang="zh-CN" altLang="zh-CN" b="1" dirty="0">
                  <a:solidFill>
                    <a:srgbClr val="FC9341"/>
                  </a:solidFill>
                  <a:latin typeface="微软雅黑" panose="020B0503020204020204" pitchFamily="34" charset="-122"/>
                  <a:ea typeface="微软雅黑" panose="020B0503020204020204" pitchFamily="34" charset="-122"/>
                  <a:cs typeface="Arial"/>
                </a:rPr>
                <a:t>百余项</a:t>
              </a:r>
              <a:r>
                <a:rPr lang="zh-CN" altLang="zh-CN" dirty="0">
                  <a:solidFill>
                    <a:srgbClr val="000000"/>
                  </a:solidFill>
                  <a:latin typeface="微软雅黑" panose="020B0503020204020204" pitchFamily="34" charset="-122"/>
                  <a:ea typeface="微软雅黑" panose="020B0503020204020204" pitchFamily="34" charset="-122"/>
                  <a:cs typeface="Arial"/>
                </a:rPr>
                <a:t>各行业职业资质，提供全方位的</a:t>
              </a:r>
              <a:r>
                <a:rPr lang="zh-CN" altLang="zh-CN" b="1" dirty="0">
                  <a:solidFill>
                    <a:srgbClr val="FC9341"/>
                  </a:solidFill>
                  <a:latin typeface="微软雅黑" panose="020B0503020204020204" pitchFamily="34" charset="-122"/>
                  <a:ea typeface="微软雅黑" panose="020B0503020204020204" pitchFamily="34" charset="-122"/>
                  <a:cs typeface="Arial"/>
                </a:rPr>
                <a:t>初、中、高级阶梯型资格认证服务</a:t>
              </a:r>
              <a:r>
                <a:rPr lang="zh-CN" altLang="zh-CN" dirty="0">
                  <a:solidFill>
                    <a:srgbClr val="000000"/>
                  </a:solidFill>
                  <a:latin typeface="微软雅黑" panose="020B0503020204020204" pitchFamily="34" charset="-122"/>
                  <a:ea typeface="微软雅黑" panose="020B0503020204020204" pitchFamily="34" charset="-122"/>
                  <a:cs typeface="Arial"/>
                </a:rPr>
                <a:t>。</a:t>
              </a:r>
              <a:endParaRPr lang="zh-CN" altLang="en-US" dirty="0">
                <a:solidFill>
                  <a:srgbClr val="000000"/>
                </a:solidFill>
                <a:latin typeface="微软雅黑" panose="020B0503020204020204" pitchFamily="34" charset="-122"/>
                <a:ea typeface="微软雅黑" panose="020B0503020204020204" pitchFamily="34" charset="-122"/>
                <a:cs typeface="Arial"/>
              </a:endParaRPr>
            </a:p>
          </p:txBody>
        </p:sp>
        <p:sp>
          <p:nvSpPr>
            <p:cNvPr id="12" name="TextBox 11"/>
            <p:cNvSpPr txBox="1"/>
            <p:nvPr/>
          </p:nvSpPr>
          <p:spPr>
            <a:xfrm>
              <a:off x="6697641" y="4359552"/>
              <a:ext cx="4290951" cy="1780374"/>
            </a:xfrm>
            <a:prstGeom prst="rect">
              <a:avLst/>
            </a:prstGeom>
            <a:noFill/>
          </p:spPr>
          <p:txBody>
            <a:bodyPr wrap="square" lIns="117235" tIns="58618" rIns="117235" bIns="58618" rtlCol="0">
              <a:spAutoFit/>
            </a:bodyPr>
            <a:lstStyle/>
            <a:p>
              <a:pPr fontAlgn="base">
                <a:lnSpc>
                  <a:spcPct val="150000"/>
                </a:lnSpc>
                <a:spcBef>
                  <a:spcPct val="0"/>
                </a:spcBef>
                <a:spcAft>
                  <a:spcPct val="0"/>
                </a:spcAft>
              </a:pPr>
              <a:r>
                <a:rPr lang="zh-CN" altLang="zh-CN" dirty="0">
                  <a:solidFill>
                    <a:srgbClr val="000000"/>
                  </a:solidFill>
                  <a:latin typeface="微软雅黑" panose="020B0503020204020204" pitchFamily="34" charset="-122"/>
                  <a:ea typeface="微软雅黑" panose="020B0503020204020204" pitchFamily="34" charset="-122"/>
                  <a:cs typeface="Arial"/>
                </a:rPr>
                <a:t>依托国泰安在国外资源优势和国际职业领域认证体系，提供</a:t>
              </a:r>
              <a:r>
                <a:rPr lang="zh-CN" altLang="zh-CN" b="1" dirty="0">
                  <a:solidFill>
                    <a:srgbClr val="FC9341"/>
                  </a:solidFill>
                  <a:latin typeface="微软雅黑" panose="020B0503020204020204" pitchFamily="34" charset="-122"/>
                  <a:ea typeface="微软雅黑" panose="020B0503020204020204" pitchFamily="34" charset="-122"/>
                  <a:cs typeface="Arial"/>
                </a:rPr>
                <a:t>国际通用的职业资格认证</a:t>
              </a:r>
              <a:r>
                <a:rPr lang="zh-CN" altLang="en-US" dirty="0">
                  <a:solidFill>
                    <a:srgbClr val="000000"/>
                  </a:solidFill>
                  <a:latin typeface="微软雅黑" panose="020B0503020204020204" pitchFamily="34" charset="-122"/>
                  <a:ea typeface="微软雅黑" panose="020B0503020204020204" pitchFamily="34" charset="-122"/>
                  <a:cs typeface="Arial"/>
                </a:rPr>
                <a:t>。</a:t>
              </a:r>
              <a:r>
                <a:rPr lang="zh-CN" altLang="zh-CN" dirty="0">
                  <a:solidFill>
                    <a:srgbClr val="000000"/>
                  </a:solidFill>
                  <a:latin typeface="微软雅黑" panose="020B0503020204020204" pitchFamily="34" charset="-122"/>
                  <a:ea typeface="微软雅黑" panose="020B0503020204020204" pitchFamily="34" charset="-122"/>
                  <a:cs typeface="Arial"/>
                </a:rPr>
                <a:t>全力协助基地、学校或专业顺利</a:t>
              </a:r>
              <a:r>
                <a:rPr lang="zh-CN" altLang="zh-CN" b="1" dirty="0">
                  <a:solidFill>
                    <a:srgbClr val="FC9341"/>
                  </a:solidFill>
                  <a:latin typeface="微软雅黑" panose="020B0503020204020204" pitchFamily="34" charset="-122"/>
                  <a:ea typeface="微软雅黑" panose="020B0503020204020204" pitchFamily="34" charset="-122"/>
                  <a:cs typeface="Arial"/>
                </a:rPr>
                <a:t>通过权威体系认证</a:t>
              </a:r>
              <a:r>
                <a:rPr lang="zh-CN" altLang="en-US" dirty="0">
                  <a:solidFill>
                    <a:srgbClr val="000000"/>
                  </a:solidFill>
                  <a:latin typeface="微软雅黑" panose="020B0503020204020204" pitchFamily="34" charset="-122"/>
                  <a:ea typeface="微软雅黑" panose="020B0503020204020204" pitchFamily="34" charset="-122"/>
                  <a:cs typeface="Arial"/>
                </a:rPr>
                <a:t>。</a:t>
              </a:r>
            </a:p>
          </p:txBody>
        </p:sp>
        <p:sp>
          <p:nvSpPr>
            <p:cNvPr id="13" name="TextBox 12"/>
            <p:cNvSpPr txBox="1"/>
            <p:nvPr/>
          </p:nvSpPr>
          <p:spPr>
            <a:xfrm>
              <a:off x="6757049" y="4063509"/>
              <a:ext cx="1225492" cy="441546"/>
            </a:xfrm>
            <a:prstGeom prst="rect">
              <a:avLst/>
            </a:prstGeom>
            <a:noFill/>
          </p:spPr>
          <p:txBody>
            <a:bodyPr wrap="none" lIns="117235" tIns="58618" rIns="117235" bIns="58618" rtlCol="0">
              <a:spAutoFit/>
            </a:bodyPr>
            <a:lstStyle/>
            <a:p>
              <a:pPr marL="366360" indent="-366360" fontAlgn="base">
                <a:spcBef>
                  <a:spcPct val="0"/>
                </a:spcBef>
                <a:spcAft>
                  <a:spcPct val="0"/>
                </a:spcAft>
                <a:buFont typeface="Wingdings" panose="05000000000000000000" pitchFamily="2" charset="2"/>
                <a:buChar char="l"/>
              </a:pPr>
              <a:r>
                <a:rPr lang="zh-CN" altLang="en-US" sz="2100" b="1" dirty="0">
                  <a:solidFill>
                    <a:srgbClr val="000000"/>
                  </a:solidFill>
                  <a:latin typeface="微软雅黑" panose="020B0503020204020204" pitchFamily="34" charset="-122"/>
                  <a:ea typeface="微软雅黑" panose="020B0503020204020204" pitchFamily="34" charset="-122"/>
                  <a:cs typeface="Arial"/>
                </a:rPr>
                <a:t>国 际</a:t>
              </a:r>
            </a:p>
          </p:txBody>
        </p:sp>
        <p:sp>
          <p:nvSpPr>
            <p:cNvPr id="14" name="TextBox 13"/>
            <p:cNvSpPr txBox="1"/>
            <p:nvPr/>
          </p:nvSpPr>
          <p:spPr>
            <a:xfrm>
              <a:off x="6788715" y="2090977"/>
              <a:ext cx="1225492" cy="441546"/>
            </a:xfrm>
            <a:prstGeom prst="rect">
              <a:avLst/>
            </a:prstGeom>
            <a:noFill/>
          </p:spPr>
          <p:txBody>
            <a:bodyPr wrap="none" lIns="117235" tIns="58618" rIns="117235" bIns="58618" rtlCol="0">
              <a:spAutoFit/>
            </a:bodyPr>
            <a:lstStyle/>
            <a:p>
              <a:pPr marL="366360" indent="-366360" fontAlgn="base">
                <a:spcBef>
                  <a:spcPct val="0"/>
                </a:spcBef>
                <a:spcAft>
                  <a:spcPct val="0"/>
                </a:spcAft>
                <a:buFont typeface="Wingdings" panose="05000000000000000000" pitchFamily="2" charset="2"/>
                <a:buChar char="l"/>
              </a:pPr>
              <a:r>
                <a:rPr lang="zh-CN" altLang="en-US" sz="2100" b="1" dirty="0">
                  <a:solidFill>
                    <a:srgbClr val="000000"/>
                  </a:solidFill>
                  <a:latin typeface="微软雅黑" panose="020B0503020204020204" pitchFamily="34" charset="-122"/>
                  <a:ea typeface="微软雅黑" panose="020B0503020204020204" pitchFamily="34" charset="-122"/>
                  <a:cs typeface="Arial"/>
                </a:rPr>
                <a:t>国 内</a:t>
              </a:r>
            </a:p>
          </p:txBody>
        </p:sp>
        <p:sp>
          <p:nvSpPr>
            <p:cNvPr id="15" name="Text Box 55"/>
            <p:cNvSpPr txBox="1">
              <a:spLocks noChangeArrowheads="1"/>
            </p:cNvSpPr>
            <p:nvPr/>
          </p:nvSpPr>
          <p:spPr bwMode="auto">
            <a:xfrm>
              <a:off x="475823" y="4359552"/>
              <a:ext cx="5662084" cy="855686"/>
            </a:xfrm>
            <a:prstGeom prst="rect">
              <a:avLst/>
            </a:prstGeom>
            <a:noFill/>
            <a:ln w="9525" algn="ctr">
              <a:noFill/>
              <a:miter lim="800000"/>
              <a:headEnd/>
              <a:tailEnd/>
            </a:ln>
            <a:effectLst>
              <a:prstShdw prst="shdw17" dist="17961" dir="2700000">
                <a:srgbClr val="4F81BD">
                  <a:gamma/>
                  <a:shade val="60000"/>
                  <a:invGamma/>
                </a:srgbClr>
              </a:prstShdw>
            </a:effectLst>
          </p:spPr>
          <p:txBody>
            <a:bodyPr lIns="117222" tIns="58612" rIns="117222" bIns="58612">
              <a:spAutoFit/>
            </a:bodyPr>
            <a:lstStyle/>
            <a:p>
              <a:pPr defTabSz="1172352" eaLnBrk="0" hangingPunct="0">
                <a:lnSpc>
                  <a:spcPts val="3000"/>
                </a:lnSpc>
                <a:defRPr/>
              </a:pPr>
              <a:r>
                <a:rPr lang="zh-CN" altLang="en-US" sz="3100" kern="0" dirty="0">
                  <a:solidFill>
                    <a:prstClr val="black"/>
                  </a:solidFill>
                  <a:latin typeface="微软雅黑" pitchFamily="34" charset="-122"/>
                  <a:ea typeface="微软雅黑" pitchFamily="34" charset="-122"/>
                </a:rPr>
                <a:t>     </a:t>
              </a:r>
              <a:r>
                <a:rPr lang="zh-CN" altLang="en-US" sz="2100" kern="0" dirty="0">
                  <a:solidFill>
                    <a:prstClr val="black"/>
                  </a:solidFill>
                  <a:latin typeface="微软雅黑" pitchFamily="34" charset="-122"/>
                  <a:ea typeface="微软雅黑" pitchFamily="34" charset="-122"/>
                </a:rPr>
                <a:t>工业和信息化部授权国泰安公司：</a:t>
              </a:r>
              <a:endParaRPr lang="en-US" altLang="zh-CN" sz="2100" kern="0" dirty="0">
                <a:solidFill>
                  <a:prstClr val="black"/>
                </a:solidFill>
                <a:latin typeface="微软雅黑" pitchFamily="34" charset="-122"/>
                <a:ea typeface="微软雅黑" pitchFamily="34" charset="-122"/>
              </a:endParaRPr>
            </a:p>
            <a:p>
              <a:pPr defTabSz="1172352" eaLnBrk="0" hangingPunct="0">
                <a:lnSpc>
                  <a:spcPts val="3000"/>
                </a:lnSpc>
                <a:defRPr/>
              </a:pPr>
              <a:r>
                <a:rPr lang="en-US" altLang="zh-CN" sz="2100" kern="0" dirty="0">
                  <a:solidFill>
                    <a:srgbClr val="8E0000"/>
                  </a:solidFill>
                  <a:latin typeface="微软雅黑" pitchFamily="34" charset="-122"/>
                  <a:ea typeface="微软雅黑" pitchFamily="34" charset="-122"/>
                </a:rPr>
                <a:t>  </a:t>
              </a:r>
              <a:r>
                <a:rPr lang="en-US" altLang="zh-CN" sz="2100" kern="0" dirty="0">
                  <a:solidFill>
                    <a:srgbClr val="993300"/>
                  </a:solidFill>
                  <a:latin typeface="微软雅黑" pitchFamily="34" charset="-122"/>
                  <a:ea typeface="微软雅黑" pitchFamily="34" charset="-122"/>
                </a:rPr>
                <a:t>“</a:t>
              </a:r>
              <a:r>
                <a:rPr lang="zh-CN" altLang="en-US" sz="2100" kern="0" dirty="0">
                  <a:solidFill>
                    <a:srgbClr val="993300"/>
                  </a:solidFill>
                  <a:latin typeface="微软雅黑" pitchFamily="34" charset="-122"/>
                  <a:ea typeface="微软雅黑" pitchFamily="34" charset="-122"/>
                </a:rPr>
                <a:t>通信行业职业技能专项技术培训机构</a:t>
              </a:r>
              <a:r>
                <a:rPr lang="en-US" altLang="zh-CN" sz="2100" kern="0" dirty="0">
                  <a:solidFill>
                    <a:srgbClr val="993300"/>
                  </a:solidFill>
                  <a:latin typeface="微软雅黑" pitchFamily="34" charset="-122"/>
                  <a:ea typeface="微软雅黑" pitchFamily="34" charset="-122"/>
                </a:rPr>
                <a:t>”</a:t>
              </a:r>
            </a:p>
          </p:txBody>
        </p:sp>
        <p:sp>
          <p:nvSpPr>
            <p:cNvPr id="16" name="Text Box 55"/>
            <p:cNvSpPr txBox="1">
              <a:spLocks noChangeArrowheads="1"/>
            </p:cNvSpPr>
            <p:nvPr/>
          </p:nvSpPr>
          <p:spPr bwMode="auto">
            <a:xfrm>
              <a:off x="475823" y="3026748"/>
              <a:ext cx="5998633" cy="855686"/>
            </a:xfrm>
            <a:prstGeom prst="rect">
              <a:avLst/>
            </a:prstGeom>
            <a:noFill/>
            <a:ln w="9525" algn="ctr">
              <a:noFill/>
              <a:miter lim="800000"/>
              <a:headEnd/>
              <a:tailEnd/>
            </a:ln>
            <a:effectLst>
              <a:prstShdw prst="shdw17" dist="17961" dir="2700000">
                <a:srgbClr val="4F81BD">
                  <a:gamma/>
                  <a:shade val="60000"/>
                  <a:invGamma/>
                </a:srgbClr>
              </a:prstShdw>
            </a:effectLst>
          </p:spPr>
          <p:txBody>
            <a:bodyPr lIns="117222" tIns="58612" rIns="117222" bIns="58612">
              <a:spAutoFit/>
            </a:bodyPr>
            <a:lstStyle/>
            <a:p>
              <a:pPr defTabSz="1172352" eaLnBrk="0" hangingPunct="0">
                <a:lnSpc>
                  <a:spcPts val="3000"/>
                </a:lnSpc>
                <a:defRPr/>
              </a:pPr>
              <a:r>
                <a:rPr lang="zh-CN" altLang="en-US" sz="2100" kern="0" dirty="0">
                  <a:solidFill>
                    <a:prstClr val="black"/>
                  </a:solidFill>
                  <a:latin typeface="微软雅黑" pitchFamily="34" charset="-122"/>
                  <a:ea typeface="微软雅黑" pitchFamily="34" charset="-122"/>
                </a:rPr>
                <a:t>   人力资源与社会劳动保障部授予国泰安公司：</a:t>
              </a:r>
              <a:endParaRPr lang="en-US" altLang="zh-CN" sz="2100" kern="0" dirty="0">
                <a:solidFill>
                  <a:prstClr val="black"/>
                </a:solidFill>
                <a:latin typeface="微软雅黑" pitchFamily="34" charset="-122"/>
                <a:ea typeface="微软雅黑" pitchFamily="34" charset="-122"/>
              </a:endParaRPr>
            </a:p>
            <a:p>
              <a:pPr defTabSz="1172352" eaLnBrk="0" hangingPunct="0">
                <a:lnSpc>
                  <a:spcPts val="3000"/>
                </a:lnSpc>
                <a:defRPr/>
              </a:pPr>
              <a:r>
                <a:rPr lang="zh-CN" altLang="en-US" sz="2100" kern="0" dirty="0">
                  <a:solidFill>
                    <a:srgbClr val="993300"/>
                  </a:solidFill>
                  <a:latin typeface="微软雅黑" pitchFamily="34" charset="-122"/>
                  <a:ea typeface="微软雅黑" pitchFamily="34" charset="-122"/>
                </a:rPr>
                <a:t>“国家职业核心能力培训认证全国推广服务部”</a:t>
              </a:r>
            </a:p>
          </p:txBody>
        </p:sp>
        <p:sp>
          <p:nvSpPr>
            <p:cNvPr id="17" name="矩形 16"/>
            <p:cNvSpPr/>
            <p:nvPr/>
          </p:nvSpPr>
          <p:spPr>
            <a:xfrm>
              <a:off x="719403" y="2090977"/>
              <a:ext cx="5472608" cy="857045"/>
            </a:xfrm>
            <a:prstGeom prst="rect">
              <a:avLst/>
            </a:prstGeom>
          </p:spPr>
          <p:txBody>
            <a:bodyPr wrap="square" lIns="117235" tIns="58618" rIns="117235" bIns="58618">
              <a:spAutoFit/>
            </a:bodyPr>
            <a:lstStyle/>
            <a:p>
              <a:pPr defTabSz="1172352">
                <a:defRPr/>
              </a:pPr>
              <a:r>
                <a:rPr lang="zh-CN" altLang="en-US" sz="2400" b="1" kern="0" dirty="0">
                  <a:solidFill>
                    <a:prstClr val="black"/>
                  </a:solidFill>
                  <a:latin typeface="微软雅黑" pitchFamily="34" charset="-122"/>
                  <a:ea typeface="微软雅黑" pitchFamily="34" charset="-122"/>
                </a:rPr>
                <a:t>人社部、工信部及行业协会授权的</a:t>
              </a:r>
              <a:r>
                <a:rPr lang="en-US" altLang="zh-CN" sz="2400" b="1" kern="0" dirty="0">
                  <a:solidFill>
                    <a:prstClr val="black"/>
                  </a:solidFill>
                  <a:latin typeface="微软雅黑" pitchFamily="34" charset="-122"/>
                  <a:ea typeface="微软雅黑" pitchFamily="34" charset="-122"/>
                </a:rPr>
                <a:t>130</a:t>
              </a:r>
              <a:r>
                <a:rPr lang="zh-CN" altLang="en-US" sz="2400" b="1" kern="0" dirty="0">
                  <a:solidFill>
                    <a:prstClr val="black"/>
                  </a:solidFill>
                  <a:latin typeface="微软雅黑" pitchFamily="34" charset="-122"/>
                  <a:ea typeface="微软雅黑" pitchFamily="34" charset="-122"/>
                </a:rPr>
                <a:t>个专业职业资格认证。</a:t>
              </a:r>
              <a:endParaRPr lang="zh-CN" altLang="en-US" sz="2400" b="1" kern="0" dirty="0">
                <a:solidFill>
                  <a:prstClr val="black"/>
                </a:solidFill>
              </a:endParaRPr>
            </a:p>
          </p:txBody>
        </p:sp>
      </p:grpSp>
      <p:sp>
        <p:nvSpPr>
          <p:cNvPr id="18" name="MH_Other_5"/>
          <p:cNvSpPr>
            <a:spLocks noChangeArrowheads="1"/>
          </p:cNvSpPr>
          <p:nvPr>
            <p:custDataLst>
              <p:tags r:id="rId1"/>
            </p:custDataLst>
          </p:nvPr>
        </p:nvSpPr>
        <p:spPr bwMode="auto">
          <a:xfrm>
            <a:off x="220277" y="734549"/>
            <a:ext cx="3136574" cy="531944"/>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a:solidFill>
                  <a:srgbClr val="FFFFFF"/>
                </a:solidFill>
                <a:ea typeface="微软雅黑" pitchFamily="34" charset="-122"/>
              </a:rPr>
              <a:t>（八） 服务能力工程</a:t>
            </a:r>
          </a:p>
        </p:txBody>
      </p:sp>
      <p:sp>
        <p:nvSpPr>
          <p:cNvPr id="19"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39</a:t>
            </a:r>
            <a:endParaRPr lang="zh-CN" altLang="en-US" sz="1600" b="1" dirty="0">
              <a:solidFill>
                <a:prstClr val="white"/>
              </a:solidFill>
            </a:endParaRPr>
          </a:p>
        </p:txBody>
      </p:sp>
    </p:spTree>
    <p:extLst>
      <p:ext uri="{BB962C8B-B14F-4D97-AF65-F5344CB8AC3E}">
        <p14:creationId xmlns:p14="http://schemas.microsoft.com/office/powerpoint/2010/main" val="24337810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7854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41435" y="698743"/>
            <a:ext cx="3611415" cy="369332"/>
          </a:xfrm>
          <a:prstGeom prst="rect">
            <a:avLst/>
          </a:prstGeom>
        </p:spPr>
        <p:txBody>
          <a:bodyPr wrap="square">
            <a:spAutoFit/>
          </a:bodyPr>
          <a:lstStyle/>
          <a:p>
            <a:r>
              <a:rPr lang="en-US" altLang="zh-CN" b="1" dirty="0" smtClean="0">
                <a:solidFill>
                  <a:srgbClr val="C00000"/>
                </a:solidFill>
                <a:latin typeface="微软雅黑" pitchFamily="34" charset="-122"/>
                <a:ea typeface="微软雅黑" pitchFamily="34" charset="-122"/>
              </a:rPr>
              <a:t>2. </a:t>
            </a:r>
            <a:r>
              <a:rPr lang="zh-CN" altLang="en-US" b="1" dirty="0" smtClean="0">
                <a:solidFill>
                  <a:srgbClr val="C00000"/>
                </a:solidFill>
                <a:latin typeface="微软雅黑" pitchFamily="34" charset="-122"/>
                <a:ea typeface="微软雅黑" pitchFamily="34" charset="-122"/>
              </a:rPr>
              <a:t>共同</a:t>
            </a:r>
            <a:r>
              <a:rPr lang="zh-CN" altLang="en-US" b="1" dirty="0">
                <a:solidFill>
                  <a:srgbClr val="C00000"/>
                </a:solidFill>
                <a:latin typeface="微软雅黑" pitchFamily="34" charset="-122"/>
                <a:ea typeface="微软雅黑" pitchFamily="34" charset="-122"/>
              </a:rPr>
              <a:t>开展社会化培训服务</a:t>
            </a:r>
          </a:p>
        </p:txBody>
      </p:sp>
      <p:grpSp>
        <p:nvGrpSpPr>
          <p:cNvPr id="18" name="组合 17"/>
          <p:cNvGrpSpPr/>
          <p:nvPr/>
        </p:nvGrpSpPr>
        <p:grpSpPr>
          <a:xfrm>
            <a:off x="362413" y="1749370"/>
            <a:ext cx="11488288" cy="4255025"/>
            <a:chOff x="362413" y="1873195"/>
            <a:chExt cx="12429881" cy="4255025"/>
          </a:xfrm>
        </p:grpSpPr>
        <p:graphicFrame>
          <p:nvGraphicFramePr>
            <p:cNvPr id="19" name="图示 18"/>
            <p:cNvGraphicFramePr/>
            <p:nvPr>
              <p:extLst>
                <p:ext uri="{D42A27DB-BD31-4B8C-83A1-F6EECF244321}">
                  <p14:modId xmlns:p14="http://schemas.microsoft.com/office/powerpoint/2010/main" val="1768587695"/>
                </p:ext>
              </p:extLst>
            </p:nvPr>
          </p:nvGraphicFramePr>
          <p:xfrm>
            <a:off x="362413" y="1873195"/>
            <a:ext cx="6021619" cy="36929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0" name="图示 19"/>
            <p:cNvGraphicFramePr/>
            <p:nvPr>
              <p:extLst>
                <p:ext uri="{D42A27DB-BD31-4B8C-83A1-F6EECF244321}">
                  <p14:modId xmlns:p14="http://schemas.microsoft.com/office/powerpoint/2010/main" val="2730850544"/>
                </p:ext>
              </p:extLst>
            </p:nvPr>
          </p:nvGraphicFramePr>
          <p:xfrm>
            <a:off x="5615947" y="2132496"/>
            <a:ext cx="7176347" cy="33133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1" name="矩形 20"/>
            <p:cNvSpPr/>
            <p:nvPr/>
          </p:nvSpPr>
          <p:spPr>
            <a:xfrm>
              <a:off x="7632171" y="5702063"/>
              <a:ext cx="3308686" cy="426157"/>
            </a:xfrm>
            <a:prstGeom prst="rect">
              <a:avLst/>
            </a:prstGeom>
          </p:spPr>
          <p:txBody>
            <a:bodyPr wrap="none" lIns="117235" tIns="58618" rIns="117235" bIns="58618">
              <a:spAutoFit/>
            </a:bodyPr>
            <a:lstStyle/>
            <a:p>
              <a:r>
                <a:rPr lang="zh-CN" altLang="zh-CN" sz="2000" b="1" dirty="0">
                  <a:latin typeface="微软雅黑" panose="020B0503020204020204" pitchFamily="34" charset="-122"/>
                  <a:ea typeface="微软雅黑" panose="020B0503020204020204" pitchFamily="34" charset="-122"/>
                </a:rPr>
                <a:t>实训基地社会化培训体系</a:t>
              </a:r>
              <a:endParaRPr lang="zh-CN" altLang="en-US" sz="2000" b="1" dirty="0">
                <a:latin typeface="微软雅黑" panose="020B0503020204020204" pitchFamily="34" charset="-122"/>
                <a:ea typeface="微软雅黑" panose="020B0503020204020204" pitchFamily="34" charset="-122"/>
              </a:endParaRPr>
            </a:p>
          </p:txBody>
        </p:sp>
        <p:sp>
          <p:nvSpPr>
            <p:cNvPr id="22" name="矩形 21"/>
            <p:cNvSpPr/>
            <p:nvPr/>
          </p:nvSpPr>
          <p:spPr>
            <a:xfrm>
              <a:off x="1679510" y="5676273"/>
              <a:ext cx="3031183" cy="426157"/>
            </a:xfrm>
            <a:prstGeom prst="rect">
              <a:avLst/>
            </a:prstGeom>
          </p:spPr>
          <p:txBody>
            <a:bodyPr wrap="none" lIns="117235" tIns="58618" rIns="117235" bIns="58618">
              <a:spAutoFit/>
            </a:bodyPr>
            <a:lstStyle/>
            <a:p>
              <a:r>
                <a:rPr lang="zh-CN" altLang="zh-CN" sz="2000" b="1" dirty="0">
                  <a:latin typeface="微软雅黑" panose="020B0503020204020204" pitchFamily="34" charset="-122"/>
                  <a:ea typeface="微软雅黑" panose="020B0503020204020204" pitchFamily="34" charset="-122"/>
                </a:rPr>
                <a:t>公共实训基地规划架构</a:t>
              </a:r>
              <a:endParaRPr lang="zh-CN" altLang="en-US" sz="2000" b="1" dirty="0">
                <a:latin typeface="微软雅黑" panose="020B0503020204020204" pitchFamily="34" charset="-122"/>
                <a:ea typeface="微软雅黑" panose="020B0503020204020204" pitchFamily="34" charset="-122"/>
              </a:endParaRPr>
            </a:p>
          </p:txBody>
        </p:sp>
      </p:grpSp>
      <p:sp>
        <p:nvSpPr>
          <p:cNvPr id="13"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40</a:t>
            </a:r>
            <a:endParaRPr lang="zh-CN" altLang="en-US" sz="1600" b="1" dirty="0">
              <a:solidFill>
                <a:prstClr val="white"/>
              </a:solidFill>
            </a:endParaRPr>
          </a:p>
        </p:txBody>
      </p:sp>
    </p:spTree>
    <p:extLst>
      <p:ext uri="{BB962C8B-B14F-4D97-AF65-F5344CB8AC3E}">
        <p14:creationId xmlns:p14="http://schemas.microsoft.com/office/powerpoint/2010/main" val="2191527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7854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41434" y="677620"/>
            <a:ext cx="3914451" cy="369332"/>
          </a:xfrm>
          <a:prstGeom prst="rect">
            <a:avLst/>
          </a:prstGeom>
        </p:spPr>
        <p:txBody>
          <a:bodyPr wrap="square">
            <a:spAutoFit/>
          </a:bodyPr>
          <a:lstStyle/>
          <a:p>
            <a:r>
              <a:rPr lang="en-US" altLang="zh-CN" b="1" dirty="0" smtClean="0">
                <a:solidFill>
                  <a:srgbClr val="C00000"/>
                </a:solidFill>
                <a:latin typeface="微软雅黑" pitchFamily="34" charset="-122"/>
                <a:ea typeface="微软雅黑" pitchFamily="34" charset="-122"/>
              </a:rPr>
              <a:t>3. </a:t>
            </a:r>
            <a:r>
              <a:rPr lang="zh-CN" altLang="en-US" b="1" dirty="0" smtClean="0">
                <a:solidFill>
                  <a:srgbClr val="C00000"/>
                </a:solidFill>
                <a:latin typeface="微软雅黑" pitchFamily="34" charset="-122"/>
                <a:ea typeface="微软雅黑" pitchFamily="34" charset="-122"/>
              </a:rPr>
              <a:t>共建</a:t>
            </a:r>
            <a:r>
              <a:rPr lang="zh-CN" altLang="en-US" b="1" dirty="0">
                <a:solidFill>
                  <a:srgbClr val="C00000"/>
                </a:solidFill>
                <a:latin typeface="微软雅黑" pitchFamily="34" charset="-122"/>
                <a:ea typeface="微软雅黑" pitchFamily="34" charset="-122"/>
              </a:rPr>
              <a:t>应用技术协同创新</a:t>
            </a:r>
            <a:r>
              <a:rPr lang="zh-CN" altLang="en-US" b="1" dirty="0" smtClean="0">
                <a:solidFill>
                  <a:srgbClr val="C00000"/>
                </a:solidFill>
                <a:latin typeface="微软雅黑" pitchFamily="34" charset="-122"/>
                <a:ea typeface="微软雅黑" pitchFamily="34" charset="-122"/>
              </a:rPr>
              <a:t>中心</a:t>
            </a:r>
            <a:endParaRPr lang="zh-CN" altLang="en-US" b="1" dirty="0">
              <a:solidFill>
                <a:srgbClr val="C00000"/>
              </a:solidFill>
              <a:latin typeface="微软雅黑" pitchFamily="34" charset="-122"/>
              <a:ea typeface="微软雅黑" pitchFamily="34" charset="-122"/>
            </a:endParaRPr>
          </a:p>
        </p:txBody>
      </p:sp>
      <p:sp>
        <p:nvSpPr>
          <p:cNvPr id="10" name="矩形 9"/>
          <p:cNvSpPr/>
          <p:nvPr/>
        </p:nvSpPr>
        <p:spPr>
          <a:xfrm>
            <a:off x="274455" y="2222324"/>
            <a:ext cx="3648408" cy="3580867"/>
          </a:xfrm>
          <a:prstGeom prst="rect">
            <a:avLst/>
          </a:prstGeom>
        </p:spPr>
        <p:txBody>
          <a:bodyPr wrap="square" lIns="117235" tIns="58618" rIns="117235" bIns="58618">
            <a:spAutoFit/>
          </a:bodyPr>
          <a:lstStyle/>
          <a:p>
            <a:pPr>
              <a:lnSpc>
                <a:spcPct val="150000"/>
              </a:lnSpc>
            </a:pPr>
            <a:r>
              <a:rPr lang="zh-CN" altLang="en-US" dirty="0" smtClean="0">
                <a:solidFill>
                  <a:srgbClr val="000000"/>
                </a:solidFill>
                <a:latin typeface="微软雅黑" pitchFamily="34" charset="-122"/>
                <a:ea typeface="微软雅黑" pitchFamily="34" charset="-122"/>
              </a:rPr>
              <a:t>     国</a:t>
            </a:r>
            <a:r>
              <a:rPr lang="zh-CN" altLang="en-US" dirty="0">
                <a:solidFill>
                  <a:srgbClr val="000000"/>
                </a:solidFill>
                <a:latin typeface="微软雅黑" pitchFamily="34" charset="-122"/>
                <a:ea typeface="微软雅黑" pitchFamily="34" charset="-122"/>
              </a:rPr>
              <a:t>泰安将协助学校以专业群为依托，共建行业企业“</a:t>
            </a:r>
            <a:r>
              <a:rPr lang="zh-CN" altLang="en-US" sz="2100" b="1" dirty="0">
                <a:solidFill>
                  <a:srgbClr val="C00000"/>
                </a:solidFill>
                <a:latin typeface="微软雅黑" pitchFamily="34" charset="-122"/>
                <a:ea typeface="微软雅黑" pitchFamily="34" charset="-122"/>
              </a:rPr>
              <a:t>应用技术协同创新中心”</a:t>
            </a:r>
            <a:r>
              <a:rPr lang="zh-CN" altLang="en-US" dirty="0">
                <a:solidFill>
                  <a:srgbClr val="000000"/>
                </a:solidFill>
                <a:latin typeface="微软雅黑" pitchFamily="34" charset="-122"/>
                <a:ea typeface="微软雅黑" pitchFamily="34" charset="-122"/>
              </a:rPr>
              <a:t>，成立校企合作服务企业并对外承接项目，并为学校的学生提供实习就业平台，提升院校学生实践学习的有效性，也可进一步培养学生的综合素质能力。</a:t>
            </a:r>
          </a:p>
        </p:txBody>
      </p:sp>
      <p:graphicFrame>
        <p:nvGraphicFramePr>
          <p:cNvPr id="11" name="表格 10"/>
          <p:cNvGraphicFramePr>
            <a:graphicFrameLocks noGrp="1"/>
          </p:cNvGraphicFramePr>
          <p:nvPr>
            <p:extLst>
              <p:ext uri="{D42A27DB-BD31-4B8C-83A1-F6EECF244321}">
                <p14:modId xmlns:p14="http://schemas.microsoft.com/office/powerpoint/2010/main" val="4055030261"/>
              </p:ext>
            </p:extLst>
          </p:nvPr>
        </p:nvGraphicFramePr>
        <p:xfrm>
          <a:off x="4108761" y="2096656"/>
          <a:ext cx="7776865" cy="3725498"/>
        </p:xfrm>
        <a:graphic>
          <a:graphicData uri="http://schemas.openxmlformats.org/drawingml/2006/table">
            <a:tbl>
              <a:tblPr firstRow="1" firstCol="1" bandRow="1"/>
              <a:tblGrid>
                <a:gridCol w="1388421">
                  <a:extLst>
                    <a:ext uri="{9D8B030D-6E8A-4147-A177-3AD203B41FA5}">
                      <a16:colId xmlns="" xmlns:a16="http://schemas.microsoft.com/office/drawing/2014/main" val="20000"/>
                    </a:ext>
                  </a:extLst>
                </a:gridCol>
                <a:gridCol w="6388444">
                  <a:extLst>
                    <a:ext uri="{9D8B030D-6E8A-4147-A177-3AD203B41FA5}">
                      <a16:colId xmlns="" xmlns:a16="http://schemas.microsoft.com/office/drawing/2014/main" val="20001"/>
                    </a:ext>
                  </a:extLst>
                </a:gridCol>
              </a:tblGrid>
              <a:tr h="385303">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spcAft>
                          <a:spcPts val="0"/>
                        </a:spcAft>
                      </a:pPr>
                      <a:r>
                        <a:rPr lang="zh-CN" sz="1800" kern="100" dirty="0">
                          <a:effectLst/>
                          <a:latin typeface="微软雅黑" pitchFamily="34" charset="-122"/>
                          <a:ea typeface="微软雅黑" pitchFamily="34" charset="-122"/>
                        </a:rPr>
                        <a:t>公司类型</a:t>
                      </a:r>
                      <a:endParaRPr lang="zh-CN" sz="1800" kern="100" dirty="0">
                        <a:effectLst/>
                        <a:latin typeface="微软雅黑" pitchFamily="34" charset="-122"/>
                        <a:ea typeface="微软雅黑" pitchFamily="34" charset="-122"/>
                        <a:cs typeface="Times New Roman"/>
                      </a:endParaRPr>
                    </a:p>
                  </a:txBody>
                  <a:tcPr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spcAft>
                          <a:spcPts val="0"/>
                        </a:spcAft>
                      </a:pPr>
                      <a:r>
                        <a:rPr lang="zh-CN" sz="1800" kern="100" dirty="0">
                          <a:effectLst/>
                          <a:latin typeface="微软雅黑" pitchFamily="34" charset="-122"/>
                          <a:ea typeface="微软雅黑" pitchFamily="34" charset="-122"/>
                        </a:rPr>
                        <a:t>服务内容</a:t>
                      </a:r>
                      <a:endParaRPr lang="zh-CN" sz="1800" kern="100" dirty="0">
                        <a:effectLst/>
                        <a:latin typeface="微软雅黑" pitchFamily="34" charset="-122"/>
                        <a:ea typeface="微软雅黑" pitchFamily="34" charset="-122"/>
                        <a:cs typeface="Times New Roman"/>
                      </a:endParaRPr>
                    </a:p>
                  </a:txBody>
                  <a:tcPr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extLst>
                  <a:ext uri="{0D108BD9-81ED-4DB2-BD59-A6C34878D82A}">
                    <a16:rowId xmlns="" xmlns:a16="http://schemas.microsoft.com/office/drawing/2014/main" val="10000"/>
                  </a:ext>
                </a:extLst>
              </a:tr>
              <a:tr h="686679">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spcAft>
                          <a:spcPts val="0"/>
                        </a:spcAft>
                      </a:pPr>
                      <a:r>
                        <a:rPr lang="en-US" sz="1400" kern="100" dirty="0">
                          <a:effectLst/>
                          <a:latin typeface="微软雅黑" pitchFamily="34" charset="-122"/>
                          <a:ea typeface="微软雅黑" pitchFamily="34" charset="-122"/>
                        </a:rPr>
                        <a:t>IT</a:t>
                      </a:r>
                      <a:r>
                        <a:rPr lang="zh-CN" sz="1400" kern="100" dirty="0">
                          <a:effectLst/>
                          <a:latin typeface="微软雅黑" pitchFamily="34" charset="-122"/>
                          <a:ea typeface="微软雅黑" pitchFamily="34" charset="-122"/>
                        </a:rPr>
                        <a:t>服务公司</a:t>
                      </a:r>
                      <a:endParaRPr lang="zh-CN" sz="1400" kern="100" dirty="0">
                        <a:effectLst/>
                        <a:latin typeface="微软雅黑" pitchFamily="34" charset="-122"/>
                        <a:ea typeface="微软雅黑" pitchFamily="34" charset="-122"/>
                        <a:cs typeface="Times New Roman"/>
                      </a:endParaRPr>
                    </a:p>
                  </a:txBody>
                  <a:tcPr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79646"/>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spcAft>
                          <a:spcPts val="0"/>
                        </a:spcAft>
                      </a:pPr>
                      <a:r>
                        <a:rPr lang="zh-CN" sz="1400" kern="100" dirty="0">
                          <a:effectLst/>
                          <a:latin typeface="微软雅黑" pitchFamily="34" charset="-122"/>
                          <a:ea typeface="微软雅黑" pitchFamily="34" charset="-122"/>
                        </a:rPr>
                        <a:t>提供</a:t>
                      </a:r>
                      <a:r>
                        <a:rPr lang="en-US" sz="1400" kern="100" dirty="0">
                          <a:effectLst/>
                          <a:latin typeface="微软雅黑" pitchFamily="34" charset="-122"/>
                          <a:ea typeface="微软雅黑" pitchFamily="34" charset="-122"/>
                        </a:rPr>
                        <a:t>IT</a:t>
                      </a:r>
                      <a:r>
                        <a:rPr lang="zh-CN" sz="1400" kern="100" dirty="0">
                          <a:effectLst/>
                          <a:latin typeface="微软雅黑" pitchFamily="34" charset="-122"/>
                          <a:ea typeface="微软雅黑" pitchFamily="34" charset="-122"/>
                        </a:rPr>
                        <a:t>基础设施运维服务、</a:t>
                      </a:r>
                      <a:r>
                        <a:rPr lang="en-US" sz="1400" kern="100" dirty="0">
                          <a:effectLst/>
                          <a:latin typeface="微软雅黑" pitchFamily="34" charset="-122"/>
                          <a:ea typeface="微软雅黑" pitchFamily="34" charset="-122"/>
                        </a:rPr>
                        <a:t>IT</a:t>
                      </a:r>
                      <a:r>
                        <a:rPr lang="zh-CN" sz="1400" kern="100" dirty="0">
                          <a:effectLst/>
                          <a:latin typeface="微软雅黑" pitchFamily="34" charset="-122"/>
                          <a:ea typeface="微软雅黑" pitchFamily="34" charset="-122"/>
                        </a:rPr>
                        <a:t>应用系统运维服务、安全管理服务、网络接入服务、内容信息服务及综合管理服务等，为学生实习就业、教师下企业实践搭建平台</a:t>
                      </a:r>
                      <a:endParaRPr lang="zh-CN" sz="1400" kern="100" dirty="0">
                        <a:effectLst/>
                        <a:latin typeface="微软雅黑" pitchFamily="34" charset="-122"/>
                        <a:ea typeface="微软雅黑" pitchFamily="34" charset="-122"/>
                        <a:cs typeface="Times New Roman"/>
                      </a:endParaRPr>
                    </a:p>
                  </a:txBody>
                  <a:tcPr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79646">
                        <a:tint val="40000"/>
                      </a:srgbClr>
                    </a:solidFill>
                  </a:tcPr>
                </a:tc>
                <a:extLst>
                  <a:ext uri="{0D108BD9-81ED-4DB2-BD59-A6C34878D82A}">
                    <a16:rowId xmlns="" xmlns:a16="http://schemas.microsoft.com/office/drawing/2014/main" val="10001"/>
                  </a:ext>
                </a:extLst>
              </a:tr>
              <a:tr h="1271308">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spcAft>
                          <a:spcPts val="0"/>
                        </a:spcAft>
                      </a:pPr>
                      <a:r>
                        <a:rPr lang="zh-CN" sz="1400" kern="100" dirty="0">
                          <a:effectLst/>
                          <a:latin typeface="微软雅黑" pitchFamily="34" charset="-122"/>
                          <a:ea typeface="微软雅黑" pitchFamily="34" charset="-122"/>
                        </a:rPr>
                        <a:t>财务管理公司</a:t>
                      </a:r>
                      <a:endParaRPr lang="zh-CN" sz="1400" kern="100" dirty="0">
                        <a:effectLst/>
                        <a:latin typeface="微软雅黑" pitchFamily="34" charset="-122"/>
                        <a:ea typeface="微软雅黑" pitchFamily="34" charset="-122"/>
                        <a:cs typeface="Times New Roman"/>
                      </a:endParaRPr>
                    </a:p>
                  </a:txBody>
                  <a:tcPr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79646"/>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spcAft>
                          <a:spcPts val="0"/>
                        </a:spcAft>
                      </a:pPr>
                      <a:r>
                        <a:rPr lang="zh-CN" sz="1400" kern="100" dirty="0">
                          <a:effectLst/>
                          <a:latin typeface="微软雅黑" pitchFamily="34" charset="-122"/>
                          <a:ea typeface="微软雅黑" pitchFamily="34" charset="-122"/>
                        </a:rPr>
                        <a:t>承接企业的代理记账工作，学院提供会计专业的教师与财务处人员共同负责处理公司日常业务，同时可安排会计专业学生进入公司实训实习，使学生通过相关记账工作的实习，基本了解企业真实的工作业务及岗位职责。将企业引进校园，成为名副其实的“校中企”，通过学校、学生和企业方面的共同努力，共建一个和谐的就业新体系，达到校企共商、校企共建、校企共享、校企共赢的全新局面</a:t>
                      </a:r>
                      <a:endParaRPr lang="zh-CN" sz="1400" kern="100" dirty="0">
                        <a:effectLst/>
                        <a:latin typeface="微软雅黑" pitchFamily="34" charset="-122"/>
                        <a:ea typeface="微软雅黑" pitchFamily="34" charset="-122"/>
                        <a:cs typeface="Times New Roman"/>
                      </a:endParaRPr>
                    </a:p>
                  </a:txBody>
                  <a:tcPr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79646">
                        <a:tint val="20000"/>
                      </a:srgbClr>
                    </a:solidFill>
                  </a:tcPr>
                </a:tc>
                <a:extLst>
                  <a:ext uri="{0D108BD9-81ED-4DB2-BD59-A6C34878D82A}">
                    <a16:rowId xmlns="" xmlns:a16="http://schemas.microsoft.com/office/drawing/2014/main" val="10002"/>
                  </a:ext>
                </a:extLst>
              </a:tr>
              <a:tr h="91557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spcAft>
                          <a:spcPts val="0"/>
                        </a:spcAft>
                      </a:pPr>
                      <a:r>
                        <a:rPr lang="zh-CN" sz="1400" kern="100">
                          <a:effectLst/>
                          <a:latin typeface="微软雅黑" pitchFamily="34" charset="-122"/>
                          <a:ea typeface="微软雅黑" pitchFamily="34" charset="-122"/>
                        </a:rPr>
                        <a:t>法律服务公司</a:t>
                      </a:r>
                      <a:endParaRPr lang="zh-CN" sz="1400" kern="100">
                        <a:effectLst/>
                        <a:latin typeface="微软雅黑" pitchFamily="34" charset="-122"/>
                        <a:ea typeface="微软雅黑" pitchFamily="34" charset="-122"/>
                        <a:cs typeface="Times New Roman"/>
                      </a:endParaRPr>
                    </a:p>
                  </a:txBody>
                  <a:tcPr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79646"/>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spcAft>
                          <a:spcPts val="0"/>
                        </a:spcAft>
                      </a:pPr>
                      <a:r>
                        <a:rPr lang="zh-CN" sz="1400" kern="100" dirty="0">
                          <a:effectLst/>
                          <a:latin typeface="微软雅黑" pitchFamily="34" charset="-122"/>
                          <a:ea typeface="微软雅黑" pitchFamily="34" charset="-122"/>
                        </a:rPr>
                        <a:t>向当地企业、学校、各类机构提供专业、高效、经济的法律服务，为学生就业创业提供法律咨询，并搭建供法学类专业学生自主实习、创业、就业的平台，引导他们树立起正确的创就业理念，在营利的同时服务于社会</a:t>
                      </a:r>
                      <a:endParaRPr lang="zh-CN" sz="1400" kern="100" dirty="0">
                        <a:effectLst/>
                        <a:latin typeface="微软雅黑" pitchFamily="34" charset="-122"/>
                        <a:ea typeface="微软雅黑" pitchFamily="34" charset="-122"/>
                        <a:cs typeface="Times New Roman"/>
                      </a:endParaRPr>
                    </a:p>
                  </a:txBody>
                  <a:tcPr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79646">
                        <a:tint val="40000"/>
                      </a:srgbClr>
                    </a:solidFill>
                  </a:tcPr>
                </a:tc>
                <a:extLst>
                  <a:ext uri="{0D108BD9-81ED-4DB2-BD59-A6C34878D82A}">
                    <a16:rowId xmlns="" xmlns:a16="http://schemas.microsoft.com/office/drawing/2014/main" val="10003"/>
                  </a:ext>
                </a:extLst>
              </a:tr>
              <a:tr h="457786">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spcAft>
                          <a:spcPts val="0"/>
                        </a:spcAft>
                      </a:pPr>
                      <a:r>
                        <a:rPr lang="zh-CN" sz="1400" kern="100" dirty="0">
                          <a:effectLst/>
                          <a:latin typeface="微软雅黑" pitchFamily="34" charset="-122"/>
                          <a:ea typeface="微软雅黑" pitchFamily="34" charset="-122"/>
                        </a:rPr>
                        <a:t>旅游服务公司</a:t>
                      </a:r>
                      <a:endParaRPr lang="zh-CN" sz="1400" kern="100" dirty="0">
                        <a:effectLst/>
                        <a:latin typeface="微软雅黑" pitchFamily="34" charset="-122"/>
                        <a:ea typeface="微软雅黑" pitchFamily="34" charset="-122"/>
                        <a:cs typeface="Times New Roman"/>
                      </a:endParaRPr>
                    </a:p>
                  </a:txBody>
                  <a:tcPr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79646"/>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just">
                        <a:spcAft>
                          <a:spcPts val="0"/>
                        </a:spcAft>
                      </a:pPr>
                      <a:r>
                        <a:rPr lang="zh-CN" sz="1400" kern="100" dirty="0">
                          <a:effectLst/>
                          <a:latin typeface="微软雅黑" pitchFamily="34" charset="-122"/>
                          <a:ea typeface="微软雅黑" pitchFamily="34" charset="-122"/>
                        </a:rPr>
                        <a:t>结合</a:t>
                      </a:r>
                      <a:r>
                        <a:rPr lang="zh-CN" altLang="en-US" sz="1400" kern="100" dirty="0">
                          <a:effectLst/>
                          <a:latin typeface="微软雅黑" pitchFamily="34" charset="-122"/>
                          <a:ea typeface="微软雅黑" pitchFamily="34" charset="-122"/>
                        </a:rPr>
                        <a:t>地方</a:t>
                      </a:r>
                      <a:r>
                        <a:rPr lang="zh-CN" sz="1400" kern="100" dirty="0">
                          <a:effectLst/>
                          <a:latin typeface="微软雅黑" pitchFamily="34" charset="-122"/>
                          <a:ea typeface="微软雅黑" pitchFamily="34" charset="-122"/>
                        </a:rPr>
                        <a:t>特色旅游资源，提供旅游相关服务，并为学院学生提供创业和就业平台</a:t>
                      </a:r>
                      <a:endParaRPr lang="zh-CN" sz="1400" kern="100" dirty="0">
                        <a:effectLst/>
                        <a:latin typeface="微软雅黑" pitchFamily="34" charset="-122"/>
                        <a:ea typeface="微软雅黑" pitchFamily="34" charset="-122"/>
                        <a:cs typeface="Times New Roman"/>
                      </a:endParaRPr>
                    </a:p>
                  </a:txBody>
                  <a:tcPr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79646">
                        <a:tint val="20000"/>
                      </a:srgbClr>
                    </a:solidFill>
                  </a:tcPr>
                </a:tc>
                <a:extLst>
                  <a:ext uri="{0D108BD9-81ED-4DB2-BD59-A6C34878D82A}">
                    <a16:rowId xmlns="" xmlns:a16="http://schemas.microsoft.com/office/drawing/2014/main" val="10004"/>
                  </a:ext>
                </a:extLst>
              </a:tr>
            </a:tbl>
          </a:graphicData>
        </a:graphic>
      </p:graphicFrame>
      <p:sp>
        <p:nvSpPr>
          <p:cNvPr id="12" name="矩形 11"/>
          <p:cNvSpPr/>
          <p:nvPr/>
        </p:nvSpPr>
        <p:spPr>
          <a:xfrm>
            <a:off x="6080125" y="1584017"/>
            <a:ext cx="4007023" cy="441546"/>
          </a:xfrm>
          <a:prstGeom prst="rect">
            <a:avLst/>
          </a:prstGeom>
        </p:spPr>
        <p:txBody>
          <a:bodyPr wrap="none" lIns="117235" tIns="58618" rIns="117235" bIns="58618">
            <a:spAutoFit/>
          </a:bodyPr>
          <a:lstStyle/>
          <a:p>
            <a:r>
              <a:rPr lang="zh-CN" altLang="en-US" sz="2100" b="1" dirty="0">
                <a:solidFill>
                  <a:srgbClr val="000000"/>
                </a:solidFill>
                <a:latin typeface="微软雅黑" pitchFamily="34" charset="-122"/>
                <a:ea typeface="微软雅黑" pitchFamily="34" charset="-122"/>
              </a:rPr>
              <a:t>校企合作创新服务企业（部分）</a:t>
            </a:r>
          </a:p>
        </p:txBody>
      </p:sp>
      <p:sp>
        <p:nvSpPr>
          <p:cNvPr id="13"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41</a:t>
            </a:r>
            <a:endParaRPr lang="zh-CN" altLang="en-US" sz="1600" b="1" dirty="0">
              <a:solidFill>
                <a:prstClr val="white"/>
              </a:solidFill>
            </a:endParaRPr>
          </a:p>
        </p:txBody>
      </p:sp>
    </p:spTree>
    <p:extLst>
      <p:ext uri="{BB962C8B-B14F-4D97-AF65-F5344CB8AC3E}">
        <p14:creationId xmlns:p14="http://schemas.microsoft.com/office/powerpoint/2010/main" val="28337203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7854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586092" y="1333500"/>
            <a:ext cx="11013582" cy="5130799"/>
            <a:chOff x="686235" y="1866900"/>
            <a:chExt cx="11013582" cy="5130799"/>
          </a:xfrm>
        </p:grpSpPr>
        <p:sp>
          <p:nvSpPr>
            <p:cNvPr id="11" name="内容占位符 2"/>
            <p:cNvSpPr>
              <a:spLocks noChangeArrowheads="1"/>
            </p:cNvSpPr>
            <p:nvPr/>
          </p:nvSpPr>
          <p:spPr bwMode="auto">
            <a:xfrm>
              <a:off x="7248129" y="3083266"/>
              <a:ext cx="4405839" cy="596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7235" tIns="58618" rIns="117235" bIns="58618"/>
            <a:lstStyle>
              <a:lvl1pPr marL="180975" indent="-180975">
                <a:defRPr sz="2000">
                  <a:solidFill>
                    <a:schemeClr val="tx1"/>
                  </a:solidFill>
                  <a:latin typeface="Arial" pitchFamily="34" charset="0"/>
                </a:defRPr>
              </a:lvl1pPr>
              <a:lvl2pPr marL="444500" indent="-261938">
                <a:defRPr sz="2000">
                  <a:solidFill>
                    <a:schemeClr val="tx1"/>
                  </a:solidFill>
                  <a:latin typeface="Arial" pitchFamily="34" charset="0"/>
                </a:defRPr>
              </a:lvl2pPr>
              <a:lvl3pPr marL="720725" indent="-274638">
                <a:defRPr sz="2000">
                  <a:solidFill>
                    <a:schemeClr val="tx1"/>
                  </a:solidFill>
                  <a:latin typeface="Arial" pitchFamily="34" charset="0"/>
                </a:defRPr>
              </a:lvl3pPr>
              <a:lvl4pPr marL="987425" indent="-265113">
                <a:defRPr sz="2000">
                  <a:solidFill>
                    <a:schemeClr val="tx1"/>
                  </a:solidFill>
                  <a:latin typeface="Arial" pitchFamily="34" charset="0"/>
                </a:defRPr>
              </a:lvl4pPr>
              <a:lvl5pPr marL="1254125" indent="-265113">
                <a:defRPr sz="2000">
                  <a:solidFill>
                    <a:schemeClr val="tx1"/>
                  </a:solidFill>
                  <a:latin typeface="Arial" pitchFamily="34" charset="0"/>
                </a:defRPr>
              </a:lvl5pPr>
              <a:lvl6pPr marL="1711325" indent="-265113" eaLnBrk="0" fontAlgn="base" hangingPunct="0">
                <a:spcBef>
                  <a:spcPct val="0"/>
                </a:spcBef>
                <a:spcAft>
                  <a:spcPct val="0"/>
                </a:spcAft>
                <a:buFont typeface="Arial" pitchFamily="34" charset="0"/>
                <a:defRPr sz="2000">
                  <a:solidFill>
                    <a:schemeClr val="tx1"/>
                  </a:solidFill>
                  <a:latin typeface="Arial" pitchFamily="34" charset="0"/>
                </a:defRPr>
              </a:lvl6pPr>
              <a:lvl7pPr marL="2168525" indent="-265113" eaLnBrk="0" fontAlgn="base" hangingPunct="0">
                <a:spcBef>
                  <a:spcPct val="0"/>
                </a:spcBef>
                <a:spcAft>
                  <a:spcPct val="0"/>
                </a:spcAft>
                <a:buFont typeface="Arial" pitchFamily="34" charset="0"/>
                <a:defRPr sz="2000">
                  <a:solidFill>
                    <a:schemeClr val="tx1"/>
                  </a:solidFill>
                  <a:latin typeface="Arial" pitchFamily="34" charset="0"/>
                </a:defRPr>
              </a:lvl7pPr>
              <a:lvl8pPr marL="2625725" indent="-265113" eaLnBrk="0" fontAlgn="base" hangingPunct="0">
                <a:spcBef>
                  <a:spcPct val="0"/>
                </a:spcBef>
                <a:spcAft>
                  <a:spcPct val="0"/>
                </a:spcAft>
                <a:buFont typeface="Arial" pitchFamily="34" charset="0"/>
                <a:defRPr sz="2000">
                  <a:solidFill>
                    <a:schemeClr val="tx1"/>
                  </a:solidFill>
                  <a:latin typeface="Arial" pitchFamily="34" charset="0"/>
                </a:defRPr>
              </a:lvl8pPr>
              <a:lvl9pPr marL="3082925" indent="-265113" eaLnBrk="0" fontAlgn="base" hangingPunct="0">
                <a:spcBef>
                  <a:spcPct val="0"/>
                </a:spcBef>
                <a:spcAft>
                  <a:spcPct val="0"/>
                </a:spcAft>
                <a:buFont typeface="Arial" pitchFamily="34" charset="0"/>
                <a:defRPr sz="2000">
                  <a:solidFill>
                    <a:schemeClr val="tx1"/>
                  </a:solidFill>
                  <a:latin typeface="Arial" pitchFamily="34" charset="0"/>
                </a:defRPr>
              </a:lvl9pPr>
            </a:lstStyle>
            <a:p>
              <a:pPr marL="0" indent="0">
                <a:spcAft>
                  <a:spcPct val="40000"/>
                </a:spcAft>
              </a:pPr>
              <a:r>
                <a:rPr lang="zh-CN" altLang="en-US" b="1" dirty="0" smtClean="0">
                  <a:solidFill>
                    <a:srgbClr val="000000"/>
                  </a:solidFill>
                  <a:latin typeface="微软雅黑" panose="020B0503020204020204" pitchFamily="34" charset="-122"/>
                  <a:ea typeface="微软雅黑" panose="020B0503020204020204" pitchFamily="34" charset="-122"/>
                  <a:cs typeface="Arial" pitchFamily="34" charset="0"/>
                  <a:sym typeface="Arial" pitchFamily="34" charset="0"/>
                </a:rPr>
                <a:t>技能</a:t>
              </a:r>
              <a:r>
                <a:rPr lang="zh-CN" altLang="en-US" b="1" dirty="0">
                  <a:solidFill>
                    <a:srgbClr val="000000"/>
                  </a:solidFill>
                  <a:latin typeface="微软雅黑" panose="020B0503020204020204" pitchFamily="34" charset="-122"/>
                  <a:ea typeface="微软雅黑" panose="020B0503020204020204" pitchFamily="34" charset="-122"/>
                  <a:cs typeface="Arial" pitchFamily="34" charset="0"/>
                  <a:sym typeface="Arial" pitchFamily="34" charset="0"/>
                </a:rPr>
                <a:t>大赛活动流程</a:t>
              </a:r>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1204" y="4409200"/>
              <a:ext cx="7728613" cy="258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图片 12"/>
            <p:cNvPicPr/>
            <p:nvPr/>
          </p:nvPicPr>
          <p:blipFill>
            <a:blip r:embed="rId3" cstate="print"/>
            <a:srcRect/>
            <a:stretch>
              <a:fillRect/>
            </a:stretch>
          </p:blipFill>
          <p:spPr bwMode="auto">
            <a:xfrm>
              <a:off x="686235" y="1866900"/>
              <a:ext cx="6310008" cy="2567013"/>
            </a:xfrm>
            <a:prstGeom prst="rect">
              <a:avLst/>
            </a:prstGeom>
            <a:noFill/>
            <a:ln w="9525">
              <a:noFill/>
              <a:miter lim="800000"/>
              <a:headEnd/>
              <a:tailEnd/>
            </a:ln>
          </p:spPr>
        </p:pic>
      </p:grpSp>
      <p:sp>
        <p:nvSpPr>
          <p:cNvPr id="14" name="矩形 13"/>
          <p:cNvSpPr/>
          <p:nvPr/>
        </p:nvSpPr>
        <p:spPr>
          <a:xfrm>
            <a:off x="117202" y="678205"/>
            <a:ext cx="3914451" cy="400110"/>
          </a:xfrm>
          <a:prstGeom prst="rect">
            <a:avLst/>
          </a:prstGeom>
        </p:spPr>
        <p:txBody>
          <a:bodyPr wrap="square">
            <a:spAutoFit/>
          </a:bodyPr>
          <a:lstStyle/>
          <a:p>
            <a:r>
              <a:rPr lang="en-US" altLang="zh-CN" sz="2000" b="1" dirty="0" smtClean="0">
                <a:solidFill>
                  <a:srgbClr val="C00000"/>
                </a:solidFill>
                <a:latin typeface="微软雅黑" pitchFamily="34" charset="-122"/>
                <a:ea typeface="微软雅黑" pitchFamily="34" charset="-122"/>
              </a:rPr>
              <a:t>4. </a:t>
            </a:r>
            <a:r>
              <a:rPr lang="zh-CN" altLang="en-US" sz="2000" b="1" dirty="0" smtClean="0">
                <a:solidFill>
                  <a:srgbClr val="C00000"/>
                </a:solidFill>
                <a:latin typeface="微软雅黑" pitchFamily="34" charset="-122"/>
                <a:ea typeface="微软雅黑" pitchFamily="34" charset="-122"/>
              </a:rPr>
              <a:t>职业</a:t>
            </a:r>
            <a:r>
              <a:rPr lang="zh-CN" altLang="en-US" sz="2000" b="1" dirty="0">
                <a:solidFill>
                  <a:srgbClr val="C00000"/>
                </a:solidFill>
                <a:latin typeface="微软雅黑" pitchFamily="34" charset="-122"/>
                <a:ea typeface="微软雅黑" pitchFamily="34" charset="-122"/>
              </a:rPr>
              <a:t>技能赛事活动承办</a:t>
            </a:r>
          </a:p>
        </p:txBody>
      </p:sp>
      <p:sp>
        <p:nvSpPr>
          <p:cNvPr id="1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42</a:t>
            </a:r>
            <a:endParaRPr lang="zh-CN" altLang="en-US" sz="1600" b="1" dirty="0">
              <a:solidFill>
                <a:prstClr val="white"/>
              </a:solidFill>
            </a:endParaRPr>
          </a:p>
        </p:txBody>
      </p:sp>
    </p:spTree>
    <p:extLst>
      <p:ext uri="{BB962C8B-B14F-4D97-AF65-F5344CB8AC3E}">
        <p14:creationId xmlns:p14="http://schemas.microsoft.com/office/powerpoint/2010/main" val="28337203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37" name="直接连接符 36"/>
          <p:cNvCxnSpPr>
            <a:endCxn id="76" idx="1"/>
          </p:cNvCxnSpPr>
          <p:nvPr/>
        </p:nvCxnSpPr>
        <p:spPr>
          <a:xfrm>
            <a:off x="1768416" y="404813"/>
            <a:ext cx="718707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矩形 3"/>
          <p:cNvSpPr/>
          <p:nvPr/>
        </p:nvSpPr>
        <p:spPr>
          <a:xfrm>
            <a:off x="2030750" y="1749838"/>
            <a:ext cx="1080194" cy="601476"/>
          </a:xfrm>
          <a:custGeom>
            <a:avLst/>
            <a:gdLst/>
            <a:ahLst/>
            <a:cxnLst/>
            <a:rect l="l" t="t" r="r" b="b"/>
            <a:pathLst>
              <a:path w="1197112" h="619200">
                <a:moveTo>
                  <a:pt x="0" y="0"/>
                </a:moveTo>
                <a:lnTo>
                  <a:pt x="1016931" y="0"/>
                </a:lnTo>
                <a:lnTo>
                  <a:pt x="1056619" y="0"/>
                </a:lnTo>
                <a:lnTo>
                  <a:pt x="1057942" y="0"/>
                </a:lnTo>
                <a:lnTo>
                  <a:pt x="1057942" y="208232"/>
                </a:lnTo>
                <a:lnTo>
                  <a:pt x="1197112" y="313718"/>
                </a:lnTo>
                <a:lnTo>
                  <a:pt x="1057942" y="419204"/>
                </a:lnTo>
                <a:lnTo>
                  <a:pt x="1057942" y="619200"/>
                </a:lnTo>
                <a:lnTo>
                  <a:pt x="0" y="619200"/>
                </a:lnTo>
                <a:close/>
              </a:path>
            </a:pathLst>
          </a:custGeom>
          <a:solidFill>
            <a:srgbClr val="FFB329"/>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lnSpc>
                <a:spcPct val="120000"/>
              </a:lnSpc>
              <a:defRPr/>
            </a:pPr>
            <a:r>
              <a:rPr lang="zh-CN" altLang="en-US" sz="1600" b="1" kern="0" dirty="0">
                <a:solidFill>
                  <a:srgbClr val="F9F9F9"/>
                </a:solidFill>
                <a:latin typeface="Impact" pitchFamily="34" charset="0"/>
                <a:ea typeface="微软雅黑" pitchFamily="34" charset="-122"/>
              </a:rPr>
              <a:t>前期接洽</a:t>
            </a:r>
          </a:p>
        </p:txBody>
      </p:sp>
      <p:sp>
        <p:nvSpPr>
          <p:cNvPr id="35" name="Rectangle 5"/>
          <p:cNvSpPr>
            <a:spLocks noChangeArrowheads="1"/>
          </p:cNvSpPr>
          <p:nvPr/>
        </p:nvSpPr>
        <p:spPr bwMode="gray">
          <a:xfrm>
            <a:off x="3017195" y="1749838"/>
            <a:ext cx="1080194" cy="601476"/>
          </a:xfrm>
          <a:custGeom>
            <a:avLst/>
            <a:gdLst/>
            <a:ahLst/>
            <a:cxnLst/>
            <a:rect l="l" t="t" r="r" b="b"/>
            <a:pathLst>
              <a:path w="1197029" h="619200">
                <a:moveTo>
                  <a:pt x="0" y="0"/>
                </a:moveTo>
                <a:lnTo>
                  <a:pt x="188254" y="0"/>
                </a:lnTo>
                <a:lnTo>
                  <a:pt x="228452" y="0"/>
                </a:lnTo>
                <a:lnTo>
                  <a:pt x="1057942" y="0"/>
                </a:lnTo>
                <a:lnTo>
                  <a:pt x="1057942" y="208296"/>
                </a:lnTo>
                <a:lnTo>
                  <a:pt x="1197029" y="313719"/>
                </a:lnTo>
                <a:lnTo>
                  <a:pt x="1057942" y="419143"/>
                </a:lnTo>
                <a:lnTo>
                  <a:pt x="1057942" y="619200"/>
                </a:lnTo>
                <a:lnTo>
                  <a:pt x="188254" y="619200"/>
                </a:lnTo>
                <a:lnTo>
                  <a:pt x="188254" y="619125"/>
                </a:lnTo>
                <a:lnTo>
                  <a:pt x="0" y="619125"/>
                </a:lnTo>
                <a:lnTo>
                  <a:pt x="0" y="438859"/>
                </a:lnTo>
                <a:lnTo>
                  <a:pt x="165100" y="313718"/>
                </a:lnTo>
                <a:lnTo>
                  <a:pt x="0" y="188578"/>
                </a:lnTo>
                <a:close/>
              </a:path>
            </a:pathLst>
          </a:custGeom>
          <a:solidFill>
            <a:schemeClr val="accent6"/>
          </a:solidFill>
          <a:ln>
            <a:noFill/>
          </a:ln>
        </p:spPr>
        <p:style>
          <a:lnRef idx="1">
            <a:schemeClr val="accent6"/>
          </a:lnRef>
          <a:fillRef idx="3">
            <a:schemeClr val="accent6"/>
          </a:fillRef>
          <a:effectRef idx="2">
            <a:schemeClr val="accent6"/>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defRPr/>
            </a:pPr>
            <a:r>
              <a:rPr lang="zh-CN" altLang="en-US" sz="1600" b="1" kern="0" dirty="0">
                <a:solidFill>
                  <a:schemeClr val="bg1"/>
                </a:solidFill>
                <a:latin typeface="Impact" pitchFamily="34" charset="0"/>
                <a:ea typeface="微软雅黑" pitchFamily="34" charset="-122"/>
              </a:rPr>
              <a:t>项目立项</a:t>
            </a:r>
          </a:p>
        </p:txBody>
      </p:sp>
      <p:sp>
        <p:nvSpPr>
          <p:cNvPr id="36" name="Rectangle 5"/>
          <p:cNvSpPr>
            <a:spLocks noChangeArrowheads="1"/>
          </p:cNvSpPr>
          <p:nvPr/>
        </p:nvSpPr>
        <p:spPr bwMode="gray">
          <a:xfrm>
            <a:off x="3979904" y="1749838"/>
            <a:ext cx="1080194" cy="601476"/>
          </a:xfrm>
          <a:custGeom>
            <a:avLst/>
            <a:gdLst/>
            <a:ahLst/>
            <a:cxnLst/>
            <a:rect l="l" t="t" r="r" b="b"/>
            <a:pathLst>
              <a:path w="1197029" h="619200">
                <a:moveTo>
                  <a:pt x="0" y="0"/>
                </a:moveTo>
                <a:lnTo>
                  <a:pt x="188254" y="0"/>
                </a:lnTo>
                <a:lnTo>
                  <a:pt x="228452" y="0"/>
                </a:lnTo>
                <a:lnTo>
                  <a:pt x="1057942" y="0"/>
                </a:lnTo>
                <a:lnTo>
                  <a:pt x="1057942" y="208296"/>
                </a:lnTo>
                <a:lnTo>
                  <a:pt x="1197029" y="313719"/>
                </a:lnTo>
                <a:lnTo>
                  <a:pt x="1057942" y="419143"/>
                </a:lnTo>
                <a:lnTo>
                  <a:pt x="1057942" y="619200"/>
                </a:lnTo>
                <a:lnTo>
                  <a:pt x="188254" y="619200"/>
                </a:lnTo>
                <a:lnTo>
                  <a:pt x="188254" y="619125"/>
                </a:lnTo>
                <a:lnTo>
                  <a:pt x="0" y="619125"/>
                </a:lnTo>
                <a:lnTo>
                  <a:pt x="0" y="438859"/>
                </a:lnTo>
                <a:lnTo>
                  <a:pt x="165100" y="313718"/>
                </a:lnTo>
                <a:lnTo>
                  <a:pt x="0" y="188578"/>
                </a:lnTo>
                <a:close/>
              </a:path>
            </a:pathLst>
          </a:custGeom>
          <a:solidFill>
            <a:srgbClr val="FFB329"/>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defRPr/>
            </a:pPr>
            <a:r>
              <a:rPr lang="zh-CN" altLang="en-US" sz="1600" b="1" kern="0" dirty="0">
                <a:solidFill>
                  <a:srgbClr val="F9F9F9"/>
                </a:solidFill>
                <a:latin typeface="Impact" pitchFamily="34" charset="0"/>
                <a:ea typeface="微软雅黑" pitchFamily="34" charset="-122"/>
              </a:rPr>
              <a:t>现场调研</a:t>
            </a:r>
          </a:p>
        </p:txBody>
      </p:sp>
      <p:sp>
        <p:nvSpPr>
          <p:cNvPr id="39" name="Rectangle 5"/>
          <p:cNvSpPr>
            <a:spLocks noChangeArrowheads="1"/>
          </p:cNvSpPr>
          <p:nvPr/>
        </p:nvSpPr>
        <p:spPr bwMode="gray">
          <a:xfrm>
            <a:off x="4954480" y="1749838"/>
            <a:ext cx="1080194" cy="601476"/>
          </a:xfrm>
          <a:custGeom>
            <a:avLst/>
            <a:gdLst/>
            <a:ahLst/>
            <a:cxnLst/>
            <a:rect l="l" t="t" r="r" b="b"/>
            <a:pathLst>
              <a:path w="1197029" h="619200">
                <a:moveTo>
                  <a:pt x="0" y="0"/>
                </a:moveTo>
                <a:lnTo>
                  <a:pt x="188254" y="0"/>
                </a:lnTo>
                <a:lnTo>
                  <a:pt x="228452" y="0"/>
                </a:lnTo>
                <a:lnTo>
                  <a:pt x="1057942" y="0"/>
                </a:lnTo>
                <a:lnTo>
                  <a:pt x="1057942" y="208296"/>
                </a:lnTo>
                <a:lnTo>
                  <a:pt x="1197029" y="313719"/>
                </a:lnTo>
                <a:lnTo>
                  <a:pt x="1057942" y="419143"/>
                </a:lnTo>
                <a:lnTo>
                  <a:pt x="1057942" y="619200"/>
                </a:lnTo>
                <a:lnTo>
                  <a:pt x="188254" y="619200"/>
                </a:lnTo>
                <a:lnTo>
                  <a:pt x="188254" y="619125"/>
                </a:lnTo>
                <a:lnTo>
                  <a:pt x="0" y="619125"/>
                </a:lnTo>
                <a:lnTo>
                  <a:pt x="0" y="438859"/>
                </a:lnTo>
                <a:lnTo>
                  <a:pt x="165100" y="313718"/>
                </a:lnTo>
                <a:lnTo>
                  <a:pt x="0" y="188578"/>
                </a:lnTo>
                <a:close/>
              </a:path>
            </a:pathLst>
          </a:custGeom>
          <a:solidFill>
            <a:schemeClr val="accent6"/>
          </a:solidFill>
          <a:ln>
            <a:noFill/>
          </a:ln>
        </p:spPr>
        <p:style>
          <a:lnRef idx="1">
            <a:schemeClr val="accent6"/>
          </a:lnRef>
          <a:fillRef idx="3">
            <a:schemeClr val="accent6"/>
          </a:fillRef>
          <a:effectRef idx="2">
            <a:schemeClr val="accent6"/>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zh-CN" altLang="en-US" sz="1600" b="1" kern="0" dirty="0">
                <a:solidFill>
                  <a:schemeClr val="bg1"/>
                </a:solidFill>
                <a:latin typeface="Impact" pitchFamily="34" charset="0"/>
                <a:ea typeface="微软雅黑" pitchFamily="34" charset="-122"/>
              </a:rPr>
              <a:t>分析诊断</a:t>
            </a:r>
          </a:p>
        </p:txBody>
      </p:sp>
      <p:sp>
        <p:nvSpPr>
          <p:cNvPr id="40" name="Rectangle 5"/>
          <p:cNvSpPr>
            <a:spLocks noChangeArrowheads="1"/>
          </p:cNvSpPr>
          <p:nvPr/>
        </p:nvSpPr>
        <p:spPr bwMode="gray">
          <a:xfrm>
            <a:off x="5917188" y="1749838"/>
            <a:ext cx="1080194" cy="601476"/>
          </a:xfrm>
          <a:custGeom>
            <a:avLst/>
            <a:gdLst/>
            <a:ahLst/>
            <a:cxnLst/>
            <a:rect l="l" t="t" r="r" b="b"/>
            <a:pathLst>
              <a:path w="1197029" h="619200">
                <a:moveTo>
                  <a:pt x="0" y="0"/>
                </a:moveTo>
                <a:lnTo>
                  <a:pt x="188254" y="0"/>
                </a:lnTo>
                <a:lnTo>
                  <a:pt x="228452" y="0"/>
                </a:lnTo>
                <a:lnTo>
                  <a:pt x="1057942" y="0"/>
                </a:lnTo>
                <a:lnTo>
                  <a:pt x="1057942" y="208296"/>
                </a:lnTo>
                <a:lnTo>
                  <a:pt x="1197029" y="313719"/>
                </a:lnTo>
                <a:lnTo>
                  <a:pt x="1057942" y="419143"/>
                </a:lnTo>
                <a:lnTo>
                  <a:pt x="1057942" y="619200"/>
                </a:lnTo>
                <a:lnTo>
                  <a:pt x="188254" y="619200"/>
                </a:lnTo>
                <a:lnTo>
                  <a:pt x="188254" y="619125"/>
                </a:lnTo>
                <a:lnTo>
                  <a:pt x="0" y="619125"/>
                </a:lnTo>
                <a:lnTo>
                  <a:pt x="0" y="438859"/>
                </a:lnTo>
                <a:lnTo>
                  <a:pt x="165100" y="313718"/>
                </a:lnTo>
                <a:lnTo>
                  <a:pt x="0" y="188578"/>
                </a:lnTo>
                <a:close/>
              </a:path>
            </a:pathLst>
          </a:custGeom>
          <a:solidFill>
            <a:srgbClr val="FFB329"/>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defRPr/>
            </a:pPr>
            <a:r>
              <a:rPr lang="zh-CN" altLang="en-US" sz="1600" b="1" kern="0" dirty="0">
                <a:solidFill>
                  <a:srgbClr val="F9F9F9"/>
                </a:solidFill>
                <a:latin typeface="Impact" pitchFamily="34" charset="0"/>
                <a:ea typeface="微软雅黑" pitchFamily="34" charset="-122"/>
              </a:rPr>
              <a:t>整体规划</a:t>
            </a:r>
          </a:p>
        </p:txBody>
      </p:sp>
      <p:sp>
        <p:nvSpPr>
          <p:cNvPr id="41" name="Rectangle 5"/>
          <p:cNvSpPr>
            <a:spLocks noChangeArrowheads="1"/>
          </p:cNvSpPr>
          <p:nvPr/>
        </p:nvSpPr>
        <p:spPr bwMode="gray">
          <a:xfrm>
            <a:off x="7854460" y="1749838"/>
            <a:ext cx="1080194" cy="601476"/>
          </a:xfrm>
          <a:custGeom>
            <a:avLst/>
            <a:gdLst/>
            <a:ahLst/>
            <a:cxnLst/>
            <a:rect l="l" t="t" r="r" b="b"/>
            <a:pathLst>
              <a:path w="1197029" h="619200">
                <a:moveTo>
                  <a:pt x="0" y="0"/>
                </a:moveTo>
                <a:lnTo>
                  <a:pt x="188254" y="0"/>
                </a:lnTo>
                <a:lnTo>
                  <a:pt x="228452" y="0"/>
                </a:lnTo>
                <a:lnTo>
                  <a:pt x="1057942" y="0"/>
                </a:lnTo>
                <a:lnTo>
                  <a:pt x="1057942" y="208296"/>
                </a:lnTo>
                <a:lnTo>
                  <a:pt x="1197029" y="313719"/>
                </a:lnTo>
                <a:lnTo>
                  <a:pt x="1057942" y="419143"/>
                </a:lnTo>
                <a:lnTo>
                  <a:pt x="1057942" y="619200"/>
                </a:lnTo>
                <a:lnTo>
                  <a:pt x="188254" y="619200"/>
                </a:lnTo>
                <a:lnTo>
                  <a:pt x="188254" y="619125"/>
                </a:lnTo>
                <a:lnTo>
                  <a:pt x="0" y="619125"/>
                </a:lnTo>
                <a:lnTo>
                  <a:pt x="0" y="438859"/>
                </a:lnTo>
                <a:lnTo>
                  <a:pt x="165100" y="313718"/>
                </a:lnTo>
                <a:lnTo>
                  <a:pt x="0" y="188578"/>
                </a:lnTo>
                <a:close/>
              </a:path>
            </a:pathLst>
          </a:custGeom>
          <a:solidFill>
            <a:srgbClr val="FFB329"/>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defRPr/>
            </a:pPr>
            <a:r>
              <a:rPr lang="zh-CN" altLang="en-US" sz="1600" b="1" kern="0" dirty="0" smtClean="0">
                <a:solidFill>
                  <a:srgbClr val="F9F9F9"/>
                </a:solidFill>
                <a:latin typeface="Impact" pitchFamily="34" charset="0"/>
                <a:ea typeface="微软雅黑" pitchFamily="34" charset="-122"/>
              </a:rPr>
              <a:t>细化文件</a:t>
            </a:r>
            <a:endParaRPr lang="zh-CN" altLang="en-US" sz="1600" b="1" kern="0" dirty="0">
              <a:solidFill>
                <a:srgbClr val="F9F9F9"/>
              </a:solidFill>
              <a:latin typeface="Impact" pitchFamily="34" charset="0"/>
              <a:ea typeface="微软雅黑" pitchFamily="34" charset="-122"/>
            </a:endParaRPr>
          </a:p>
        </p:txBody>
      </p:sp>
      <p:sp>
        <p:nvSpPr>
          <p:cNvPr id="42" name="Rectangle 5"/>
          <p:cNvSpPr>
            <a:spLocks noChangeArrowheads="1"/>
          </p:cNvSpPr>
          <p:nvPr/>
        </p:nvSpPr>
        <p:spPr bwMode="gray">
          <a:xfrm>
            <a:off x="8829037" y="1749838"/>
            <a:ext cx="1080194" cy="601476"/>
          </a:xfrm>
          <a:custGeom>
            <a:avLst/>
            <a:gdLst/>
            <a:ahLst/>
            <a:cxnLst/>
            <a:rect l="l" t="t" r="r" b="b"/>
            <a:pathLst>
              <a:path w="1197029" h="619200">
                <a:moveTo>
                  <a:pt x="0" y="0"/>
                </a:moveTo>
                <a:lnTo>
                  <a:pt x="188254" y="0"/>
                </a:lnTo>
                <a:lnTo>
                  <a:pt x="228452" y="0"/>
                </a:lnTo>
                <a:lnTo>
                  <a:pt x="1057942" y="0"/>
                </a:lnTo>
                <a:lnTo>
                  <a:pt x="1057942" y="208296"/>
                </a:lnTo>
                <a:lnTo>
                  <a:pt x="1197029" y="313719"/>
                </a:lnTo>
                <a:lnTo>
                  <a:pt x="1057942" y="419143"/>
                </a:lnTo>
                <a:lnTo>
                  <a:pt x="1057942" y="619200"/>
                </a:lnTo>
                <a:lnTo>
                  <a:pt x="188254" y="619200"/>
                </a:lnTo>
                <a:lnTo>
                  <a:pt x="188254" y="619125"/>
                </a:lnTo>
                <a:lnTo>
                  <a:pt x="0" y="619125"/>
                </a:lnTo>
                <a:lnTo>
                  <a:pt x="0" y="438859"/>
                </a:lnTo>
                <a:lnTo>
                  <a:pt x="165100" y="313718"/>
                </a:lnTo>
                <a:lnTo>
                  <a:pt x="0" y="188578"/>
                </a:lnTo>
                <a:close/>
              </a:path>
            </a:pathLst>
          </a:custGeom>
          <a:solidFill>
            <a:schemeClr val="accent6"/>
          </a:solidFill>
          <a:ln>
            <a:noFill/>
          </a:ln>
        </p:spPr>
        <p:style>
          <a:lnRef idx="1">
            <a:schemeClr val="accent6"/>
          </a:lnRef>
          <a:fillRef idx="3">
            <a:schemeClr val="accent6"/>
          </a:fillRef>
          <a:effectRef idx="2">
            <a:schemeClr val="accent6"/>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zh-CN" altLang="en-US" sz="1600" b="1" kern="0" dirty="0" smtClean="0">
                <a:solidFill>
                  <a:schemeClr val="bg1"/>
                </a:solidFill>
                <a:latin typeface="Impact" pitchFamily="34" charset="0"/>
                <a:ea typeface="微软雅黑" pitchFamily="34" charset="-122"/>
              </a:rPr>
              <a:t>建立机制</a:t>
            </a:r>
            <a:endParaRPr lang="zh-CN" altLang="en-US" sz="1600" b="1" kern="0" dirty="0">
              <a:solidFill>
                <a:schemeClr val="bg1"/>
              </a:solidFill>
              <a:latin typeface="Impact" pitchFamily="34" charset="0"/>
              <a:ea typeface="微软雅黑" pitchFamily="34" charset="-122"/>
            </a:endParaRPr>
          </a:p>
        </p:txBody>
      </p:sp>
      <p:sp>
        <p:nvSpPr>
          <p:cNvPr id="43" name="Rectangle 5"/>
          <p:cNvSpPr>
            <a:spLocks noChangeArrowheads="1"/>
          </p:cNvSpPr>
          <p:nvPr/>
        </p:nvSpPr>
        <p:spPr bwMode="gray">
          <a:xfrm>
            <a:off x="9779873" y="1749838"/>
            <a:ext cx="1080194" cy="601476"/>
          </a:xfrm>
          <a:custGeom>
            <a:avLst/>
            <a:gdLst/>
            <a:ahLst/>
            <a:cxnLst/>
            <a:rect l="l" t="t" r="r" b="b"/>
            <a:pathLst>
              <a:path w="1197029" h="619200">
                <a:moveTo>
                  <a:pt x="0" y="0"/>
                </a:moveTo>
                <a:lnTo>
                  <a:pt x="188254" y="0"/>
                </a:lnTo>
                <a:lnTo>
                  <a:pt x="228452" y="0"/>
                </a:lnTo>
                <a:lnTo>
                  <a:pt x="1057942" y="0"/>
                </a:lnTo>
                <a:lnTo>
                  <a:pt x="1057942" y="208296"/>
                </a:lnTo>
                <a:lnTo>
                  <a:pt x="1197029" y="313719"/>
                </a:lnTo>
                <a:lnTo>
                  <a:pt x="1057942" y="419143"/>
                </a:lnTo>
                <a:lnTo>
                  <a:pt x="1057942" y="619200"/>
                </a:lnTo>
                <a:lnTo>
                  <a:pt x="188254" y="619200"/>
                </a:lnTo>
                <a:lnTo>
                  <a:pt x="188254" y="619125"/>
                </a:lnTo>
                <a:lnTo>
                  <a:pt x="0" y="619125"/>
                </a:lnTo>
                <a:lnTo>
                  <a:pt x="0" y="438859"/>
                </a:lnTo>
                <a:lnTo>
                  <a:pt x="165100" y="313718"/>
                </a:lnTo>
                <a:lnTo>
                  <a:pt x="0" y="188578"/>
                </a:lnTo>
                <a:close/>
              </a:path>
            </a:pathLst>
          </a:custGeom>
          <a:solidFill>
            <a:srgbClr val="FFB329"/>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defRPr/>
            </a:pPr>
            <a:r>
              <a:rPr lang="zh-CN" altLang="en-US" sz="1600" b="1" kern="0" dirty="0" smtClean="0">
                <a:solidFill>
                  <a:srgbClr val="F9F9F9"/>
                </a:solidFill>
                <a:latin typeface="Impact" pitchFamily="34" charset="0"/>
                <a:ea typeface="微软雅黑" pitchFamily="34" charset="-122"/>
              </a:rPr>
              <a:t>动员培训</a:t>
            </a:r>
            <a:endParaRPr lang="zh-CN" altLang="en-US" sz="1600" b="1" kern="0" dirty="0">
              <a:solidFill>
                <a:srgbClr val="F9F9F9"/>
              </a:solidFill>
              <a:latin typeface="Impact" pitchFamily="34" charset="0"/>
              <a:ea typeface="微软雅黑" pitchFamily="34" charset="-122"/>
            </a:endParaRPr>
          </a:p>
        </p:txBody>
      </p:sp>
      <p:sp>
        <p:nvSpPr>
          <p:cNvPr id="44" name="Rectangle 5"/>
          <p:cNvSpPr>
            <a:spLocks noChangeArrowheads="1"/>
          </p:cNvSpPr>
          <p:nvPr/>
        </p:nvSpPr>
        <p:spPr bwMode="gray">
          <a:xfrm>
            <a:off x="6891758" y="1749838"/>
            <a:ext cx="1080194" cy="601476"/>
          </a:xfrm>
          <a:custGeom>
            <a:avLst/>
            <a:gdLst/>
            <a:ahLst/>
            <a:cxnLst/>
            <a:rect l="l" t="t" r="r" b="b"/>
            <a:pathLst>
              <a:path w="1197029" h="619200">
                <a:moveTo>
                  <a:pt x="0" y="0"/>
                </a:moveTo>
                <a:lnTo>
                  <a:pt x="188254" y="0"/>
                </a:lnTo>
                <a:lnTo>
                  <a:pt x="228452" y="0"/>
                </a:lnTo>
                <a:lnTo>
                  <a:pt x="1057942" y="0"/>
                </a:lnTo>
                <a:lnTo>
                  <a:pt x="1057942" y="208296"/>
                </a:lnTo>
                <a:lnTo>
                  <a:pt x="1197029" y="313719"/>
                </a:lnTo>
                <a:lnTo>
                  <a:pt x="1057942" y="419143"/>
                </a:lnTo>
                <a:lnTo>
                  <a:pt x="1057942" y="619200"/>
                </a:lnTo>
                <a:lnTo>
                  <a:pt x="188254" y="619200"/>
                </a:lnTo>
                <a:lnTo>
                  <a:pt x="188254" y="619125"/>
                </a:lnTo>
                <a:lnTo>
                  <a:pt x="0" y="619125"/>
                </a:lnTo>
                <a:lnTo>
                  <a:pt x="0" y="438859"/>
                </a:lnTo>
                <a:lnTo>
                  <a:pt x="165100" y="313718"/>
                </a:lnTo>
                <a:lnTo>
                  <a:pt x="0" y="188578"/>
                </a:lnTo>
                <a:close/>
              </a:path>
            </a:pathLst>
          </a:custGeom>
          <a:solidFill>
            <a:schemeClr val="accent6"/>
          </a:solidFill>
          <a:ln>
            <a:noFill/>
          </a:ln>
        </p:spPr>
        <p:style>
          <a:lnRef idx="1">
            <a:schemeClr val="accent6"/>
          </a:lnRef>
          <a:fillRef idx="3">
            <a:schemeClr val="accent6"/>
          </a:fillRef>
          <a:effectRef idx="2">
            <a:schemeClr val="accent6"/>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zh-CN" altLang="en-US" sz="1600" b="1" kern="0" dirty="0" smtClean="0">
                <a:solidFill>
                  <a:schemeClr val="bg1"/>
                </a:solidFill>
                <a:latin typeface="Impact" pitchFamily="34" charset="0"/>
                <a:ea typeface="微软雅黑" pitchFamily="34" charset="-122"/>
              </a:rPr>
              <a:t>申报立项</a:t>
            </a:r>
            <a:endParaRPr lang="zh-CN" altLang="en-US" sz="1600" b="1" kern="0" dirty="0">
              <a:solidFill>
                <a:schemeClr val="bg1"/>
              </a:solidFill>
              <a:latin typeface="Impact" pitchFamily="34" charset="0"/>
              <a:ea typeface="微软雅黑" pitchFamily="34" charset="-122"/>
            </a:endParaRPr>
          </a:p>
        </p:txBody>
      </p:sp>
      <p:sp>
        <p:nvSpPr>
          <p:cNvPr id="45" name="TextBox 44"/>
          <p:cNvSpPr txBox="1"/>
          <p:nvPr/>
        </p:nvSpPr>
        <p:spPr>
          <a:xfrm>
            <a:off x="784432" y="1768904"/>
            <a:ext cx="1266399" cy="707886"/>
          </a:xfrm>
          <a:prstGeom prst="rect">
            <a:avLst/>
          </a:prstGeom>
          <a:noFill/>
        </p:spPr>
        <p:txBody>
          <a:bodyPr wrap="square" rtlCol="0">
            <a:spAutoFit/>
          </a:bodyPr>
          <a:lstStyle/>
          <a:p>
            <a:r>
              <a:rPr lang="zh-CN" altLang="en-US" sz="2000" b="1" dirty="0" smtClean="0">
                <a:solidFill>
                  <a:srgbClr val="FC9341">
                    <a:lumMod val="75000"/>
                  </a:srgbClr>
                </a:solidFill>
                <a:latin typeface="微软雅黑" pitchFamily="34" charset="-122"/>
                <a:ea typeface="微软雅黑" pitchFamily="34" charset="-122"/>
                <a:cs typeface="Arial"/>
              </a:rPr>
              <a:t>顶层设计申报立项</a:t>
            </a:r>
            <a:endParaRPr lang="zh-CN" altLang="en-US" sz="2000" b="1" dirty="0">
              <a:solidFill>
                <a:srgbClr val="FC9341">
                  <a:lumMod val="75000"/>
                </a:srgbClr>
              </a:solidFill>
              <a:latin typeface="微软雅黑" pitchFamily="34" charset="-122"/>
              <a:ea typeface="微软雅黑" pitchFamily="34" charset="-122"/>
              <a:cs typeface="Arial"/>
            </a:endParaRPr>
          </a:p>
        </p:txBody>
      </p:sp>
      <p:grpSp>
        <p:nvGrpSpPr>
          <p:cNvPr id="46" name="组合 45"/>
          <p:cNvGrpSpPr/>
          <p:nvPr/>
        </p:nvGrpSpPr>
        <p:grpSpPr>
          <a:xfrm rot="20711021">
            <a:off x="1937698" y="2488555"/>
            <a:ext cx="1234981" cy="986617"/>
            <a:chOff x="4783974" y="6272211"/>
            <a:chExt cx="2876838" cy="2876838"/>
          </a:xfrm>
          <a:solidFill>
            <a:srgbClr val="E74E09"/>
          </a:solidFill>
        </p:grpSpPr>
        <p:sp>
          <p:nvSpPr>
            <p:cNvPr id="47" name="泪滴形 46"/>
            <p:cNvSpPr/>
            <p:nvPr/>
          </p:nvSpPr>
          <p:spPr>
            <a:xfrm>
              <a:off x="4783974" y="6272211"/>
              <a:ext cx="2876838" cy="287683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p>
          </p:txBody>
        </p:sp>
        <p:sp>
          <p:nvSpPr>
            <p:cNvPr id="48" name="TextBox 47"/>
            <p:cNvSpPr txBox="1"/>
            <p:nvPr/>
          </p:nvSpPr>
          <p:spPr>
            <a:xfrm rot="888979">
              <a:off x="5058394" y="6910042"/>
              <a:ext cx="2490510" cy="1521106"/>
            </a:xfrm>
            <a:prstGeom prst="rect">
              <a:avLst/>
            </a:prstGeom>
            <a:noFill/>
          </p:spPr>
          <p:txBody>
            <a:bodyPr wrap="square" rtlCol="0">
              <a:spAutoFit/>
            </a:bodyPr>
            <a:lstStyle/>
            <a:p>
              <a:pPr lvl="0"/>
              <a:r>
                <a:rPr lang="zh-CN" altLang="en-US" sz="1600" b="1" dirty="0" smtClean="0">
                  <a:solidFill>
                    <a:prstClr val="white"/>
                  </a:solidFill>
                  <a:latin typeface="微软雅黑" panose="020B0503020204020204" pitchFamily="34" charset="-122"/>
                  <a:ea typeface="微软雅黑" panose="020B0503020204020204" pitchFamily="34" charset="-122"/>
                </a:rPr>
                <a:t>确立合作</a:t>
              </a:r>
              <a:endParaRPr lang="en-US" altLang="zh-CN" sz="1600" b="1" dirty="0" smtClean="0">
                <a:solidFill>
                  <a:prstClr val="white"/>
                </a:solidFill>
                <a:latin typeface="微软雅黑" panose="020B0503020204020204" pitchFamily="34" charset="-122"/>
                <a:ea typeface="微软雅黑" panose="020B0503020204020204" pitchFamily="34" charset="-122"/>
              </a:endParaRPr>
            </a:p>
            <a:p>
              <a:pPr lvl="0"/>
              <a:r>
                <a:rPr lang="zh-CN" altLang="en-US" sz="1600" b="1" dirty="0" smtClean="0">
                  <a:solidFill>
                    <a:prstClr val="white"/>
                  </a:solidFill>
                  <a:latin typeface="微软雅黑" panose="020B0503020204020204" pitchFamily="34" charset="-122"/>
                  <a:ea typeface="微软雅黑" panose="020B0503020204020204" pitchFamily="34" charset="-122"/>
                </a:rPr>
                <a:t>分工协作</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grpSp>
      <p:grpSp>
        <p:nvGrpSpPr>
          <p:cNvPr id="58" name="组合 57"/>
          <p:cNvGrpSpPr/>
          <p:nvPr/>
        </p:nvGrpSpPr>
        <p:grpSpPr>
          <a:xfrm rot="20711021">
            <a:off x="3839594" y="2530967"/>
            <a:ext cx="1295992" cy="928870"/>
            <a:chOff x="4783974" y="6272211"/>
            <a:chExt cx="2876838" cy="2876838"/>
          </a:xfrm>
          <a:solidFill>
            <a:srgbClr val="FFC000"/>
          </a:solidFill>
        </p:grpSpPr>
        <p:sp>
          <p:nvSpPr>
            <p:cNvPr id="59" name="泪滴形 58"/>
            <p:cNvSpPr/>
            <p:nvPr/>
          </p:nvSpPr>
          <p:spPr>
            <a:xfrm>
              <a:off x="4783974" y="6272211"/>
              <a:ext cx="2876838" cy="287683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TextBox 59"/>
            <p:cNvSpPr txBox="1"/>
            <p:nvPr/>
          </p:nvSpPr>
          <p:spPr>
            <a:xfrm rot="888979">
              <a:off x="5054473" y="6892830"/>
              <a:ext cx="2381103" cy="1577201"/>
            </a:xfrm>
            <a:prstGeom prst="rect">
              <a:avLst/>
            </a:prstGeom>
            <a:grpFill/>
          </p:spPr>
          <p:txBody>
            <a:bodyPr wrap="square" rtlCol="0">
              <a:spAutoFit/>
            </a:bodyPr>
            <a:lstStyle/>
            <a:p>
              <a:pPr lvl="0"/>
              <a:r>
                <a:rPr lang="zh-CN" altLang="en-US" sz="1600" b="1" dirty="0" smtClean="0">
                  <a:solidFill>
                    <a:prstClr val="white"/>
                  </a:solidFill>
                  <a:latin typeface="微软雅黑" panose="020B0503020204020204" pitchFamily="34" charset="-122"/>
                  <a:ea typeface="微软雅黑" panose="020B0503020204020204" pitchFamily="34" charset="-122"/>
                </a:rPr>
                <a:t>调研诊断确立目标</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grpSp>
      <p:grpSp>
        <p:nvGrpSpPr>
          <p:cNvPr id="61" name="组合 60"/>
          <p:cNvGrpSpPr/>
          <p:nvPr/>
        </p:nvGrpSpPr>
        <p:grpSpPr>
          <a:xfrm rot="20711021">
            <a:off x="5354000" y="2522906"/>
            <a:ext cx="1326289" cy="932393"/>
            <a:chOff x="4783974" y="6272211"/>
            <a:chExt cx="2876838" cy="2876838"/>
          </a:xfrm>
          <a:solidFill>
            <a:schemeClr val="accent6">
              <a:lumMod val="75000"/>
            </a:schemeClr>
          </a:solidFill>
        </p:grpSpPr>
        <p:sp>
          <p:nvSpPr>
            <p:cNvPr id="62" name="泪滴形 61"/>
            <p:cNvSpPr/>
            <p:nvPr/>
          </p:nvSpPr>
          <p:spPr>
            <a:xfrm>
              <a:off x="4783974" y="6272211"/>
              <a:ext cx="2876838" cy="287683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3" name="TextBox 62"/>
            <p:cNvSpPr txBox="1"/>
            <p:nvPr/>
          </p:nvSpPr>
          <p:spPr>
            <a:xfrm rot="888979">
              <a:off x="5054635" y="6897797"/>
              <a:ext cx="2413799" cy="1571241"/>
            </a:xfrm>
            <a:prstGeom prst="rect">
              <a:avLst/>
            </a:prstGeom>
            <a:grpFill/>
          </p:spPr>
          <p:txBody>
            <a:bodyPr wrap="square" rtlCol="0">
              <a:spAutoFit/>
            </a:bodyPr>
            <a:lstStyle/>
            <a:p>
              <a:pPr lvl="0"/>
              <a:r>
                <a:rPr lang="zh-CN" altLang="en-US" sz="1600" b="1" dirty="0" smtClean="0">
                  <a:solidFill>
                    <a:prstClr val="white"/>
                  </a:solidFill>
                  <a:latin typeface="微软雅黑" panose="020B0503020204020204" pitchFamily="34" charset="-122"/>
                  <a:ea typeface="微软雅黑" panose="020B0503020204020204" pitchFamily="34" charset="-122"/>
                </a:rPr>
                <a:t>顶层规划申报立项</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grpSp>
      <p:grpSp>
        <p:nvGrpSpPr>
          <p:cNvPr id="64" name="组合 63"/>
          <p:cNvGrpSpPr/>
          <p:nvPr/>
        </p:nvGrpSpPr>
        <p:grpSpPr>
          <a:xfrm rot="20711021">
            <a:off x="6761566" y="2531350"/>
            <a:ext cx="1390349" cy="917223"/>
            <a:chOff x="4783974" y="6272211"/>
            <a:chExt cx="2876838" cy="2876838"/>
          </a:xfrm>
          <a:solidFill>
            <a:srgbClr val="E74E09"/>
          </a:solidFill>
        </p:grpSpPr>
        <p:sp>
          <p:nvSpPr>
            <p:cNvPr id="65" name="泪滴形 64"/>
            <p:cNvSpPr/>
            <p:nvPr/>
          </p:nvSpPr>
          <p:spPr>
            <a:xfrm>
              <a:off x="4783974" y="6272211"/>
              <a:ext cx="2876838" cy="287683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6" name="TextBox 65"/>
            <p:cNvSpPr txBox="1"/>
            <p:nvPr/>
          </p:nvSpPr>
          <p:spPr>
            <a:xfrm rot="888979">
              <a:off x="5051222" y="6908777"/>
              <a:ext cx="2490510" cy="1597228"/>
            </a:xfrm>
            <a:prstGeom prst="rect">
              <a:avLst/>
            </a:prstGeom>
            <a:noFill/>
          </p:spPr>
          <p:txBody>
            <a:bodyPr wrap="square" rtlCol="0">
              <a:spAutoFit/>
            </a:bodyPr>
            <a:lstStyle/>
            <a:p>
              <a:pPr lvl="0"/>
              <a:r>
                <a:rPr lang="zh-CN" altLang="en-US" sz="1600" b="1" dirty="0" smtClean="0">
                  <a:solidFill>
                    <a:prstClr val="white"/>
                  </a:solidFill>
                  <a:latin typeface="微软雅黑" panose="020B0503020204020204" pitchFamily="34" charset="-122"/>
                  <a:ea typeface="微软雅黑" panose="020B0503020204020204" pitchFamily="34" charset="-122"/>
                </a:rPr>
                <a:t>细化文件方案任务</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20711021">
            <a:off x="8535201" y="2528565"/>
            <a:ext cx="1379026" cy="878898"/>
            <a:chOff x="4783974" y="6272211"/>
            <a:chExt cx="2876838" cy="2876838"/>
          </a:xfrm>
          <a:solidFill>
            <a:srgbClr val="FFC000"/>
          </a:solidFill>
        </p:grpSpPr>
        <p:sp>
          <p:nvSpPr>
            <p:cNvPr id="68" name="泪滴形 67"/>
            <p:cNvSpPr/>
            <p:nvPr/>
          </p:nvSpPr>
          <p:spPr>
            <a:xfrm>
              <a:off x="4783974" y="6272211"/>
              <a:ext cx="2876838" cy="287683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9" name="TextBox 68"/>
            <p:cNvSpPr txBox="1"/>
            <p:nvPr/>
          </p:nvSpPr>
          <p:spPr>
            <a:xfrm rot="888979">
              <a:off x="5046947" y="6891342"/>
              <a:ext cx="2381103" cy="1666878"/>
            </a:xfrm>
            <a:prstGeom prst="rect">
              <a:avLst/>
            </a:prstGeom>
            <a:grpFill/>
          </p:spPr>
          <p:txBody>
            <a:bodyPr wrap="square" rtlCol="0">
              <a:spAutoFit/>
            </a:bodyPr>
            <a:lstStyle/>
            <a:p>
              <a:pPr lvl="0"/>
              <a:r>
                <a:rPr lang="zh-CN" altLang="en-US" sz="1600" b="1" dirty="0" smtClean="0">
                  <a:solidFill>
                    <a:prstClr val="white"/>
                  </a:solidFill>
                  <a:latin typeface="微软雅黑" panose="020B0503020204020204" pitchFamily="34" charset="-122"/>
                  <a:ea typeface="微软雅黑" panose="020B0503020204020204" pitchFamily="34" charset="-122"/>
                </a:rPr>
                <a:t>建立机制组织准备</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grpSp>
      <p:sp>
        <p:nvSpPr>
          <p:cNvPr id="70" name="Rectangle 5"/>
          <p:cNvSpPr>
            <a:spLocks noChangeArrowheads="1"/>
          </p:cNvSpPr>
          <p:nvPr/>
        </p:nvSpPr>
        <p:spPr bwMode="gray">
          <a:xfrm>
            <a:off x="10764148" y="1730422"/>
            <a:ext cx="1080194" cy="601476"/>
          </a:xfrm>
          <a:custGeom>
            <a:avLst/>
            <a:gdLst/>
            <a:ahLst/>
            <a:cxnLst/>
            <a:rect l="l" t="t" r="r" b="b"/>
            <a:pathLst>
              <a:path w="1197029" h="619200">
                <a:moveTo>
                  <a:pt x="0" y="0"/>
                </a:moveTo>
                <a:lnTo>
                  <a:pt x="188254" y="0"/>
                </a:lnTo>
                <a:lnTo>
                  <a:pt x="228452" y="0"/>
                </a:lnTo>
                <a:lnTo>
                  <a:pt x="1057942" y="0"/>
                </a:lnTo>
                <a:lnTo>
                  <a:pt x="1057942" y="208296"/>
                </a:lnTo>
                <a:lnTo>
                  <a:pt x="1197029" y="313719"/>
                </a:lnTo>
                <a:lnTo>
                  <a:pt x="1057942" y="419143"/>
                </a:lnTo>
                <a:lnTo>
                  <a:pt x="1057942" y="619200"/>
                </a:lnTo>
                <a:lnTo>
                  <a:pt x="188254" y="619200"/>
                </a:lnTo>
                <a:lnTo>
                  <a:pt x="188254" y="619125"/>
                </a:lnTo>
                <a:lnTo>
                  <a:pt x="0" y="619125"/>
                </a:lnTo>
                <a:lnTo>
                  <a:pt x="0" y="438859"/>
                </a:lnTo>
                <a:lnTo>
                  <a:pt x="165100" y="313718"/>
                </a:lnTo>
                <a:lnTo>
                  <a:pt x="0" y="188578"/>
                </a:lnTo>
                <a:close/>
              </a:path>
            </a:pathLst>
          </a:custGeom>
          <a:solidFill>
            <a:schemeClr val="accent6"/>
          </a:solidFill>
          <a:ln>
            <a:noFill/>
          </a:ln>
        </p:spPr>
        <p:style>
          <a:lnRef idx="1">
            <a:schemeClr val="accent6"/>
          </a:lnRef>
          <a:fillRef idx="3">
            <a:schemeClr val="accent6"/>
          </a:fillRef>
          <a:effectRef idx="2">
            <a:schemeClr val="accent6"/>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zh-CN" altLang="en-US" sz="1600" b="1" kern="0" dirty="0" smtClean="0">
                <a:solidFill>
                  <a:schemeClr val="bg1"/>
                </a:solidFill>
                <a:latin typeface="Impact" pitchFamily="34" charset="0"/>
                <a:ea typeface="微软雅黑" pitchFamily="34" charset="-122"/>
              </a:rPr>
              <a:t>启动建设</a:t>
            </a:r>
            <a:endParaRPr lang="zh-CN" altLang="en-US" sz="1600" b="1" kern="0" dirty="0">
              <a:solidFill>
                <a:schemeClr val="bg1"/>
              </a:solidFill>
              <a:latin typeface="Impact" pitchFamily="34" charset="0"/>
              <a:ea typeface="微软雅黑" pitchFamily="34" charset="-122"/>
            </a:endParaRPr>
          </a:p>
        </p:txBody>
      </p:sp>
      <p:grpSp>
        <p:nvGrpSpPr>
          <p:cNvPr id="71" name="组合 70"/>
          <p:cNvGrpSpPr/>
          <p:nvPr/>
        </p:nvGrpSpPr>
        <p:grpSpPr>
          <a:xfrm>
            <a:off x="2092330" y="3664426"/>
            <a:ext cx="4918734" cy="2799027"/>
            <a:chOff x="883340" y="961261"/>
            <a:chExt cx="3876174" cy="2380674"/>
          </a:xfrm>
        </p:grpSpPr>
        <p:cxnSp>
          <p:nvCxnSpPr>
            <p:cNvPr id="72" name="直接连接符 71"/>
            <p:cNvCxnSpPr/>
            <p:nvPr/>
          </p:nvCxnSpPr>
          <p:spPr bwMode="auto">
            <a:xfrm flipH="1">
              <a:off x="1023141" y="1707671"/>
              <a:ext cx="1" cy="1498493"/>
            </a:xfrm>
            <a:prstGeom prst="line">
              <a:avLst/>
            </a:prstGeom>
            <a:solidFill>
              <a:schemeClr val="accent1"/>
            </a:solidFill>
            <a:ln w="19050" cap="flat" cmpd="sng" algn="ctr">
              <a:solidFill>
                <a:schemeClr val="bg1">
                  <a:lumMod val="65000"/>
                </a:schemeClr>
              </a:solidFill>
              <a:prstDash val="lgDash"/>
              <a:round/>
              <a:headEnd type="diamond" w="med" len="med"/>
              <a:tailEnd type="triangle" w="med" len="med"/>
            </a:ln>
            <a:effectLst/>
          </p:spPr>
        </p:cxnSp>
        <p:sp>
          <p:nvSpPr>
            <p:cNvPr id="75" name="TextBox 74"/>
            <p:cNvSpPr txBox="1"/>
            <p:nvPr/>
          </p:nvSpPr>
          <p:spPr>
            <a:xfrm>
              <a:off x="2035468" y="1137736"/>
              <a:ext cx="1008112" cy="261775"/>
            </a:xfrm>
            <a:prstGeom prst="rect">
              <a:avLst/>
            </a:prstGeom>
            <a:noFill/>
          </p:spPr>
          <p:txBody>
            <a:bodyPr wrap="square" rtlCol="0">
              <a:spAutoFit/>
            </a:bodyPr>
            <a:lstStyle/>
            <a:p>
              <a:r>
                <a:rPr lang="en-US" altLang="zh-CN" sz="1400" b="1" dirty="0" smtClean="0">
                  <a:solidFill>
                    <a:schemeClr val="tx1">
                      <a:lumMod val="65000"/>
                      <a:lumOff val="35000"/>
                    </a:schemeClr>
                  </a:solidFill>
                  <a:latin typeface="微软雅黑" panose="020B0503020204020204" pitchFamily="34" charset="-122"/>
                  <a:ea typeface="微软雅黑" panose="020B0503020204020204" pitchFamily="34" charset="-122"/>
                </a:rPr>
                <a:t>2019</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7" name="TextBox 76"/>
            <p:cNvSpPr txBox="1"/>
            <p:nvPr/>
          </p:nvSpPr>
          <p:spPr>
            <a:xfrm>
              <a:off x="1030465" y="1736381"/>
              <a:ext cx="3729049" cy="1605554"/>
            </a:xfrm>
            <a:prstGeom prst="rect">
              <a:avLst/>
            </a:prstGeom>
            <a:noFill/>
          </p:spPr>
          <p:txBody>
            <a:bodyPr wrap="square" rtlCol="0">
              <a:spAutoFit/>
            </a:bodyPr>
            <a:lstStyle/>
            <a:p>
              <a:pPr marL="251920" indent="-251920">
                <a:lnSpc>
                  <a:spcPts val="2000"/>
                </a:lnSpc>
                <a:buClr>
                  <a:schemeClr val="tx1">
                    <a:lumMod val="50000"/>
                    <a:lumOff val="50000"/>
                  </a:schemeClr>
                </a:buClr>
                <a:buFont typeface="Wingdings" panose="05000000000000000000" pitchFamily="2" charset="2"/>
                <a:buChar char="u"/>
              </a:pPr>
              <a:r>
                <a:rPr lang="zh-CN" altLang="en-US" sz="1400" dirty="0" smtClean="0">
                  <a:latin typeface="微软雅黑" panose="020B0503020204020204" pitchFamily="34" charset="-122"/>
                  <a:ea typeface="微软雅黑" panose="020B0503020204020204" pitchFamily="34" charset="-122"/>
                </a:rPr>
                <a:t>根据项目任务书进行任务分解</a:t>
              </a:r>
              <a:endParaRPr lang="en-US" altLang="zh-CN" sz="1400" dirty="0" smtClean="0">
                <a:latin typeface="微软雅黑" panose="020B0503020204020204" pitchFamily="34" charset="-122"/>
                <a:ea typeface="微软雅黑" panose="020B0503020204020204" pitchFamily="34" charset="-122"/>
              </a:endParaRPr>
            </a:p>
            <a:p>
              <a:pPr marL="251920" indent="-251920">
                <a:lnSpc>
                  <a:spcPts val="2000"/>
                </a:lnSpc>
                <a:buClr>
                  <a:schemeClr val="tx1">
                    <a:lumMod val="50000"/>
                    <a:lumOff val="50000"/>
                  </a:schemeClr>
                </a:buClr>
                <a:buFont typeface="Wingdings" panose="05000000000000000000" pitchFamily="2" charset="2"/>
                <a:buChar char="u"/>
              </a:pPr>
              <a:r>
                <a:rPr lang="zh-CN" altLang="en-US" sz="1400" dirty="0" smtClean="0">
                  <a:latin typeface="微软雅黑" panose="020B0503020204020204" pitchFamily="34" charset="-122"/>
                  <a:ea typeface="微软雅黑" panose="020B0503020204020204" pitchFamily="34" charset="-122"/>
                </a:rPr>
                <a:t>制定整体实施规划及第一年建设计划</a:t>
              </a:r>
              <a:endParaRPr lang="en-US" altLang="zh-CN" sz="1400" dirty="0">
                <a:latin typeface="微软雅黑" panose="020B0503020204020204" pitchFamily="34" charset="-122"/>
                <a:ea typeface="微软雅黑" panose="020B0503020204020204" pitchFamily="34" charset="-122"/>
              </a:endParaRPr>
            </a:p>
            <a:p>
              <a:pPr marL="251920" indent="-251920">
                <a:lnSpc>
                  <a:spcPts val="2000"/>
                </a:lnSpc>
                <a:buClr>
                  <a:schemeClr val="tx1">
                    <a:lumMod val="50000"/>
                    <a:lumOff val="50000"/>
                  </a:schemeClr>
                </a:buClr>
                <a:buFont typeface="Wingdings" panose="05000000000000000000" pitchFamily="2" charset="2"/>
                <a:buChar char="u"/>
              </a:pPr>
              <a:r>
                <a:rPr lang="zh-CN" altLang="en-US" sz="1400" dirty="0" smtClean="0">
                  <a:latin typeface="微软雅黑" panose="020B0503020204020204" pitchFamily="34" charset="-122"/>
                  <a:ea typeface="微软雅黑" panose="020B0503020204020204" pitchFamily="34" charset="-122"/>
                </a:rPr>
                <a:t>按实施任务清单及进度计划表推进实施</a:t>
              </a:r>
              <a:endParaRPr lang="en-US" altLang="zh-CN" sz="1400" dirty="0" smtClean="0">
                <a:latin typeface="微软雅黑" panose="020B0503020204020204" pitchFamily="34" charset="-122"/>
                <a:ea typeface="微软雅黑" panose="020B0503020204020204" pitchFamily="34" charset="-122"/>
              </a:endParaRPr>
            </a:p>
            <a:p>
              <a:pPr marL="251920" indent="-251920">
                <a:lnSpc>
                  <a:spcPts val="2000"/>
                </a:lnSpc>
                <a:buClr>
                  <a:schemeClr val="tx1">
                    <a:lumMod val="50000"/>
                    <a:lumOff val="50000"/>
                  </a:schemeClr>
                </a:buClr>
                <a:buFont typeface="Wingdings" panose="05000000000000000000" pitchFamily="2" charset="2"/>
                <a:buChar char="u"/>
              </a:pPr>
              <a:r>
                <a:rPr lang="zh-CN" altLang="en-US" sz="1400" dirty="0" smtClean="0">
                  <a:latin typeface="微软雅黑" panose="020B0503020204020204" pitchFamily="34" charset="-122"/>
                  <a:ea typeface="微软雅黑" panose="020B0503020204020204" pitchFamily="34" charset="-122"/>
                </a:rPr>
                <a:t>实施过程中做好质量、进度、成本、风险等把控和阶段性评估</a:t>
              </a:r>
              <a:endParaRPr lang="en-US" altLang="zh-CN" sz="1400" dirty="0" smtClean="0">
                <a:latin typeface="微软雅黑" panose="020B0503020204020204" pitchFamily="34" charset="-122"/>
                <a:ea typeface="微软雅黑" panose="020B0503020204020204" pitchFamily="34" charset="-122"/>
              </a:endParaRPr>
            </a:p>
            <a:p>
              <a:pPr marL="251920" indent="-251920">
                <a:lnSpc>
                  <a:spcPts val="2000"/>
                </a:lnSpc>
                <a:buClr>
                  <a:schemeClr val="tx1">
                    <a:lumMod val="50000"/>
                    <a:lumOff val="50000"/>
                  </a:schemeClr>
                </a:buClr>
                <a:buFont typeface="Wingdings" panose="05000000000000000000" pitchFamily="2" charset="2"/>
                <a:buChar char="u"/>
              </a:pPr>
              <a:r>
                <a:rPr lang="zh-CN" altLang="en-US" sz="1400" dirty="0" smtClean="0">
                  <a:latin typeface="微软雅黑" panose="020B0503020204020204" pitchFamily="34" charset="-122"/>
                  <a:ea typeface="微软雅黑" panose="020B0503020204020204" pitchFamily="34" charset="-122"/>
                </a:rPr>
                <a:t>底前完成该年建设任务</a:t>
              </a:r>
              <a:endParaRPr lang="en-US" altLang="zh-CN" sz="1400" dirty="0" smtClean="0">
                <a:latin typeface="微软雅黑" panose="020B0503020204020204" pitchFamily="34" charset="-122"/>
                <a:ea typeface="微软雅黑" panose="020B0503020204020204" pitchFamily="34" charset="-122"/>
              </a:endParaRPr>
            </a:p>
            <a:p>
              <a:pPr marL="251920" indent="-251920">
                <a:lnSpc>
                  <a:spcPts val="2000"/>
                </a:lnSpc>
                <a:buClr>
                  <a:schemeClr val="tx1">
                    <a:lumMod val="50000"/>
                    <a:lumOff val="50000"/>
                  </a:schemeClr>
                </a:buClr>
                <a:buFont typeface="Wingdings" panose="05000000000000000000" pitchFamily="2" charset="2"/>
                <a:buChar char="u"/>
              </a:pPr>
              <a:r>
                <a:rPr lang="zh-CN" altLang="en-US" sz="1400" dirty="0" smtClean="0">
                  <a:latin typeface="微软雅黑" panose="020B0503020204020204" pitchFamily="34" charset="-122"/>
                  <a:ea typeface="微软雅黑" panose="020B0503020204020204" pitchFamily="34" charset="-122"/>
                </a:rPr>
                <a:t>制定次年建设目标与计划，协助项目及资金申报</a:t>
              </a:r>
              <a:endParaRPr lang="zh-CN" altLang="en-US" sz="1400" dirty="0">
                <a:latin typeface="微软雅黑" panose="020B0503020204020204" pitchFamily="34" charset="-122"/>
                <a:ea typeface="微软雅黑" panose="020B0503020204020204" pitchFamily="34" charset="-122"/>
              </a:endParaRPr>
            </a:p>
          </p:txBody>
        </p:sp>
        <p:sp>
          <p:nvSpPr>
            <p:cNvPr id="74" name="TextBox 73"/>
            <p:cNvSpPr txBox="1"/>
            <p:nvPr/>
          </p:nvSpPr>
          <p:spPr>
            <a:xfrm>
              <a:off x="883340" y="961261"/>
              <a:ext cx="623003" cy="287952"/>
            </a:xfrm>
            <a:prstGeom prst="rect">
              <a:avLst/>
            </a:prstGeom>
            <a:noFill/>
          </p:spPr>
          <p:txBody>
            <a:bodyPr wrap="square" rtlCol="0">
              <a:spAutoFit/>
            </a:bodyPr>
            <a:lstStyle/>
            <a:p>
              <a:r>
                <a:rPr lang="en-US" altLang="zh-CN" sz="1600" b="1" dirty="0" smtClean="0">
                  <a:solidFill>
                    <a:schemeClr val="accent2"/>
                  </a:solidFill>
                  <a:latin typeface="微软雅黑" panose="020B0503020204020204" pitchFamily="34" charset="-122"/>
                  <a:ea typeface="微软雅黑" panose="020B0503020204020204" pitchFamily="34" charset="-122"/>
                </a:rPr>
                <a:t>2018</a:t>
              </a:r>
              <a:endParaRPr lang="zh-CN" altLang="en-US" sz="1600" b="1" dirty="0">
                <a:solidFill>
                  <a:schemeClr val="accent2"/>
                </a:solidFill>
                <a:latin typeface="微软雅黑" panose="020B0503020204020204" pitchFamily="34" charset="-122"/>
                <a:ea typeface="微软雅黑" panose="020B0503020204020204" pitchFamily="34" charset="-122"/>
              </a:endParaRPr>
            </a:p>
          </p:txBody>
        </p:sp>
        <p:sp>
          <p:nvSpPr>
            <p:cNvPr id="118" name="TextBox 117"/>
            <p:cNvSpPr txBox="1"/>
            <p:nvPr/>
          </p:nvSpPr>
          <p:spPr>
            <a:xfrm>
              <a:off x="1701501" y="969176"/>
              <a:ext cx="623003" cy="287952"/>
            </a:xfrm>
            <a:prstGeom prst="rect">
              <a:avLst/>
            </a:prstGeom>
            <a:noFill/>
          </p:spPr>
          <p:txBody>
            <a:bodyPr wrap="square" rtlCol="0">
              <a:spAutoFit/>
            </a:bodyPr>
            <a:lstStyle/>
            <a:p>
              <a:r>
                <a:rPr lang="en-US" altLang="zh-CN" sz="1600" b="1" dirty="0" smtClean="0">
                  <a:solidFill>
                    <a:schemeClr val="accent2"/>
                  </a:solidFill>
                  <a:latin typeface="微软雅黑" panose="020B0503020204020204" pitchFamily="34" charset="-122"/>
                  <a:ea typeface="微软雅黑" panose="020B0503020204020204" pitchFamily="34" charset="-122"/>
                </a:rPr>
                <a:t>2019</a:t>
              </a:r>
              <a:endParaRPr lang="zh-CN" altLang="en-US" sz="1600" b="1" dirty="0">
                <a:solidFill>
                  <a:schemeClr val="accent2"/>
                </a:solidFill>
                <a:latin typeface="微软雅黑" panose="020B0503020204020204" pitchFamily="34" charset="-122"/>
                <a:ea typeface="微软雅黑" panose="020B0503020204020204" pitchFamily="34" charset="-122"/>
              </a:endParaRPr>
            </a:p>
          </p:txBody>
        </p:sp>
        <p:sp>
          <p:nvSpPr>
            <p:cNvPr id="119" name="TextBox 118"/>
            <p:cNvSpPr txBox="1"/>
            <p:nvPr/>
          </p:nvSpPr>
          <p:spPr>
            <a:xfrm>
              <a:off x="2462747" y="985293"/>
              <a:ext cx="623003" cy="287952"/>
            </a:xfrm>
            <a:prstGeom prst="rect">
              <a:avLst/>
            </a:prstGeom>
            <a:noFill/>
          </p:spPr>
          <p:txBody>
            <a:bodyPr wrap="square" rtlCol="0">
              <a:spAutoFit/>
            </a:bodyPr>
            <a:lstStyle/>
            <a:p>
              <a:r>
                <a:rPr lang="en-US" altLang="zh-CN" sz="1600" b="1" dirty="0" smtClean="0">
                  <a:solidFill>
                    <a:schemeClr val="accent2"/>
                  </a:solidFill>
                  <a:latin typeface="微软雅黑" panose="020B0503020204020204" pitchFamily="34" charset="-122"/>
                  <a:ea typeface="微软雅黑" panose="020B0503020204020204" pitchFamily="34" charset="-122"/>
                </a:rPr>
                <a:t>2020</a:t>
              </a:r>
              <a:endParaRPr lang="zh-CN" altLang="en-US" sz="1600" b="1" dirty="0">
                <a:solidFill>
                  <a:schemeClr val="accent2"/>
                </a:solidFill>
                <a:latin typeface="微软雅黑" panose="020B0503020204020204" pitchFamily="34" charset="-122"/>
                <a:ea typeface="微软雅黑" panose="020B0503020204020204" pitchFamily="34" charset="-122"/>
              </a:endParaRPr>
            </a:p>
          </p:txBody>
        </p:sp>
      </p:grpSp>
      <p:sp>
        <p:nvSpPr>
          <p:cNvPr id="110" name="Rectangle 5"/>
          <p:cNvSpPr>
            <a:spLocks noChangeArrowheads="1"/>
          </p:cNvSpPr>
          <p:nvPr/>
        </p:nvSpPr>
        <p:spPr bwMode="gray">
          <a:xfrm>
            <a:off x="5928920" y="3966989"/>
            <a:ext cx="1082145" cy="601476"/>
          </a:xfrm>
          <a:custGeom>
            <a:avLst/>
            <a:gdLst/>
            <a:ahLst/>
            <a:cxnLst/>
            <a:rect l="l" t="t" r="r" b="b"/>
            <a:pathLst>
              <a:path w="1197029" h="619200">
                <a:moveTo>
                  <a:pt x="0" y="0"/>
                </a:moveTo>
                <a:lnTo>
                  <a:pt x="188254" y="0"/>
                </a:lnTo>
                <a:lnTo>
                  <a:pt x="228452" y="0"/>
                </a:lnTo>
                <a:lnTo>
                  <a:pt x="1057942" y="0"/>
                </a:lnTo>
                <a:lnTo>
                  <a:pt x="1057942" y="208296"/>
                </a:lnTo>
                <a:lnTo>
                  <a:pt x="1197029" y="313719"/>
                </a:lnTo>
                <a:lnTo>
                  <a:pt x="1057942" y="419143"/>
                </a:lnTo>
                <a:lnTo>
                  <a:pt x="1057942" y="619200"/>
                </a:lnTo>
                <a:lnTo>
                  <a:pt x="188254" y="619200"/>
                </a:lnTo>
                <a:lnTo>
                  <a:pt x="188254" y="619125"/>
                </a:lnTo>
                <a:lnTo>
                  <a:pt x="0" y="619125"/>
                </a:lnTo>
                <a:lnTo>
                  <a:pt x="0" y="438859"/>
                </a:lnTo>
                <a:lnTo>
                  <a:pt x="165100" y="313718"/>
                </a:lnTo>
                <a:lnTo>
                  <a:pt x="0" y="188578"/>
                </a:lnTo>
                <a:close/>
              </a:path>
            </a:pathLst>
          </a:custGeom>
          <a:solidFill>
            <a:schemeClr val="accent6"/>
          </a:solidFill>
          <a:ln>
            <a:noFill/>
          </a:ln>
        </p:spPr>
        <p:style>
          <a:lnRef idx="1">
            <a:schemeClr val="accent6"/>
          </a:lnRef>
          <a:fillRef idx="3">
            <a:schemeClr val="accent6"/>
          </a:fillRef>
          <a:effectRef idx="2">
            <a:schemeClr val="accent6"/>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defRPr/>
            </a:pPr>
            <a:r>
              <a:rPr lang="zh-CN" altLang="en-US" sz="1400" b="1" kern="0" dirty="0" smtClean="0">
                <a:solidFill>
                  <a:schemeClr val="bg1"/>
                </a:solidFill>
                <a:latin typeface="Impact" pitchFamily="34" charset="0"/>
                <a:ea typeface="微软雅黑" pitchFamily="34" charset="-122"/>
              </a:rPr>
              <a:t>  持续优化</a:t>
            </a:r>
            <a:endParaRPr lang="zh-CN" altLang="en-US" sz="1400" b="1" kern="0" dirty="0">
              <a:solidFill>
                <a:schemeClr val="bg1"/>
              </a:solidFill>
              <a:latin typeface="Impact" pitchFamily="34" charset="0"/>
              <a:ea typeface="微软雅黑" pitchFamily="34" charset="-122"/>
            </a:endParaRPr>
          </a:p>
        </p:txBody>
      </p:sp>
      <p:sp>
        <p:nvSpPr>
          <p:cNvPr id="111" name="Rectangle 5"/>
          <p:cNvSpPr>
            <a:spLocks noChangeArrowheads="1"/>
          </p:cNvSpPr>
          <p:nvPr/>
        </p:nvSpPr>
        <p:spPr bwMode="gray">
          <a:xfrm>
            <a:off x="6874885" y="3954905"/>
            <a:ext cx="1082145" cy="601476"/>
          </a:xfrm>
          <a:custGeom>
            <a:avLst/>
            <a:gdLst/>
            <a:ahLst/>
            <a:cxnLst/>
            <a:rect l="l" t="t" r="r" b="b"/>
            <a:pathLst>
              <a:path w="1197029" h="619200">
                <a:moveTo>
                  <a:pt x="0" y="0"/>
                </a:moveTo>
                <a:lnTo>
                  <a:pt x="188254" y="0"/>
                </a:lnTo>
                <a:lnTo>
                  <a:pt x="228452" y="0"/>
                </a:lnTo>
                <a:lnTo>
                  <a:pt x="1057942" y="0"/>
                </a:lnTo>
                <a:lnTo>
                  <a:pt x="1057942" y="208296"/>
                </a:lnTo>
                <a:lnTo>
                  <a:pt x="1197029" y="313719"/>
                </a:lnTo>
                <a:lnTo>
                  <a:pt x="1057942" y="419143"/>
                </a:lnTo>
                <a:lnTo>
                  <a:pt x="1057942" y="619200"/>
                </a:lnTo>
                <a:lnTo>
                  <a:pt x="188254" y="619200"/>
                </a:lnTo>
                <a:lnTo>
                  <a:pt x="188254" y="619125"/>
                </a:lnTo>
                <a:lnTo>
                  <a:pt x="0" y="619125"/>
                </a:lnTo>
                <a:lnTo>
                  <a:pt x="0" y="438859"/>
                </a:lnTo>
                <a:lnTo>
                  <a:pt x="165100" y="313718"/>
                </a:lnTo>
                <a:lnTo>
                  <a:pt x="0" y="188578"/>
                </a:lnTo>
                <a:close/>
              </a:path>
            </a:pathLst>
          </a:custGeom>
          <a:solidFill>
            <a:srgbClr val="FFB329"/>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defRPr/>
            </a:pPr>
            <a:r>
              <a:rPr lang="zh-CN" altLang="en-US" sz="1600" b="1" kern="0" dirty="0" smtClean="0">
                <a:solidFill>
                  <a:srgbClr val="F9F9F9"/>
                </a:solidFill>
                <a:latin typeface="Impact" pitchFamily="34" charset="0"/>
                <a:ea typeface="微软雅黑" pitchFamily="34" charset="-122"/>
              </a:rPr>
              <a:t>持续提升</a:t>
            </a:r>
            <a:endParaRPr lang="zh-CN" altLang="en-US" sz="1600" b="1" kern="0" dirty="0">
              <a:solidFill>
                <a:srgbClr val="F9F9F9"/>
              </a:solidFill>
              <a:latin typeface="Impact" pitchFamily="34" charset="0"/>
              <a:ea typeface="微软雅黑" pitchFamily="34" charset="-122"/>
            </a:endParaRPr>
          </a:p>
        </p:txBody>
      </p:sp>
      <p:sp>
        <p:nvSpPr>
          <p:cNvPr id="112" name="Rectangle 5"/>
          <p:cNvSpPr>
            <a:spLocks noChangeArrowheads="1"/>
          </p:cNvSpPr>
          <p:nvPr/>
        </p:nvSpPr>
        <p:spPr bwMode="gray">
          <a:xfrm>
            <a:off x="8121050" y="3963852"/>
            <a:ext cx="1082145" cy="601476"/>
          </a:xfrm>
          <a:custGeom>
            <a:avLst/>
            <a:gdLst/>
            <a:ahLst/>
            <a:cxnLst/>
            <a:rect l="l" t="t" r="r" b="b"/>
            <a:pathLst>
              <a:path w="1197029" h="619200">
                <a:moveTo>
                  <a:pt x="0" y="0"/>
                </a:moveTo>
                <a:lnTo>
                  <a:pt x="188254" y="0"/>
                </a:lnTo>
                <a:lnTo>
                  <a:pt x="228452" y="0"/>
                </a:lnTo>
                <a:lnTo>
                  <a:pt x="1057942" y="0"/>
                </a:lnTo>
                <a:lnTo>
                  <a:pt x="1057942" y="208296"/>
                </a:lnTo>
                <a:lnTo>
                  <a:pt x="1197029" y="313719"/>
                </a:lnTo>
                <a:lnTo>
                  <a:pt x="1057942" y="419143"/>
                </a:lnTo>
                <a:lnTo>
                  <a:pt x="1057942" y="619200"/>
                </a:lnTo>
                <a:lnTo>
                  <a:pt x="188254" y="619200"/>
                </a:lnTo>
                <a:lnTo>
                  <a:pt x="188254" y="619125"/>
                </a:lnTo>
                <a:lnTo>
                  <a:pt x="0" y="619125"/>
                </a:lnTo>
                <a:lnTo>
                  <a:pt x="0" y="438859"/>
                </a:lnTo>
                <a:lnTo>
                  <a:pt x="165100" y="313718"/>
                </a:lnTo>
                <a:lnTo>
                  <a:pt x="0" y="188578"/>
                </a:lnTo>
                <a:close/>
              </a:path>
            </a:pathLst>
          </a:custGeom>
          <a:solidFill>
            <a:schemeClr val="accent6"/>
          </a:solidFill>
          <a:ln>
            <a:noFill/>
          </a:ln>
        </p:spPr>
        <p:style>
          <a:lnRef idx="1">
            <a:schemeClr val="accent6"/>
          </a:lnRef>
          <a:fillRef idx="3">
            <a:schemeClr val="accent6"/>
          </a:fillRef>
          <a:effectRef idx="2">
            <a:schemeClr val="accent6"/>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pPr>
            <a:r>
              <a:rPr lang="zh-CN" altLang="en-US" sz="1400" b="1" kern="0" dirty="0" smtClean="0">
                <a:solidFill>
                  <a:schemeClr val="bg1"/>
                </a:solidFill>
                <a:latin typeface="Impact" pitchFamily="34" charset="0"/>
                <a:ea typeface="微软雅黑" pitchFamily="34" charset="-122"/>
              </a:rPr>
              <a:t>成果总结</a:t>
            </a:r>
            <a:endParaRPr lang="zh-CN" altLang="en-US" sz="1400" b="1" kern="0" dirty="0">
              <a:solidFill>
                <a:schemeClr val="bg1"/>
              </a:solidFill>
              <a:latin typeface="Impact" pitchFamily="34" charset="0"/>
              <a:ea typeface="微软雅黑" pitchFamily="34" charset="-122"/>
            </a:endParaRPr>
          </a:p>
        </p:txBody>
      </p:sp>
      <p:sp>
        <p:nvSpPr>
          <p:cNvPr id="113" name="Rectangle 5"/>
          <p:cNvSpPr>
            <a:spLocks noChangeArrowheads="1"/>
          </p:cNvSpPr>
          <p:nvPr/>
        </p:nvSpPr>
        <p:spPr bwMode="gray">
          <a:xfrm>
            <a:off x="9072676" y="3940376"/>
            <a:ext cx="1082145" cy="601476"/>
          </a:xfrm>
          <a:custGeom>
            <a:avLst/>
            <a:gdLst/>
            <a:ahLst/>
            <a:cxnLst/>
            <a:rect l="l" t="t" r="r" b="b"/>
            <a:pathLst>
              <a:path w="1197029" h="619200">
                <a:moveTo>
                  <a:pt x="0" y="0"/>
                </a:moveTo>
                <a:lnTo>
                  <a:pt x="188254" y="0"/>
                </a:lnTo>
                <a:lnTo>
                  <a:pt x="228452" y="0"/>
                </a:lnTo>
                <a:lnTo>
                  <a:pt x="1057942" y="0"/>
                </a:lnTo>
                <a:lnTo>
                  <a:pt x="1057942" y="208296"/>
                </a:lnTo>
                <a:lnTo>
                  <a:pt x="1197029" y="313719"/>
                </a:lnTo>
                <a:lnTo>
                  <a:pt x="1057942" y="419143"/>
                </a:lnTo>
                <a:lnTo>
                  <a:pt x="1057942" y="619200"/>
                </a:lnTo>
                <a:lnTo>
                  <a:pt x="188254" y="619200"/>
                </a:lnTo>
                <a:lnTo>
                  <a:pt x="188254" y="619125"/>
                </a:lnTo>
                <a:lnTo>
                  <a:pt x="0" y="619125"/>
                </a:lnTo>
                <a:lnTo>
                  <a:pt x="0" y="438859"/>
                </a:lnTo>
                <a:lnTo>
                  <a:pt x="165100" y="313718"/>
                </a:lnTo>
                <a:lnTo>
                  <a:pt x="0" y="188578"/>
                </a:lnTo>
                <a:close/>
              </a:path>
            </a:pathLst>
          </a:custGeom>
          <a:solidFill>
            <a:srgbClr val="FFB329"/>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defRPr/>
            </a:pPr>
            <a:r>
              <a:rPr lang="zh-CN" altLang="en-US" sz="1600" b="1" kern="0" dirty="0" smtClean="0">
                <a:solidFill>
                  <a:srgbClr val="F9F9F9"/>
                </a:solidFill>
                <a:latin typeface="Impact" pitchFamily="34" charset="0"/>
                <a:ea typeface="微软雅黑" pitchFamily="34" charset="-122"/>
              </a:rPr>
              <a:t>项目验收</a:t>
            </a:r>
            <a:endParaRPr lang="zh-CN" altLang="en-US" sz="1600" b="1" kern="0" dirty="0">
              <a:solidFill>
                <a:srgbClr val="F9F9F9"/>
              </a:solidFill>
              <a:latin typeface="Impact" pitchFamily="34" charset="0"/>
              <a:ea typeface="微软雅黑" pitchFamily="34" charset="-122"/>
            </a:endParaRPr>
          </a:p>
        </p:txBody>
      </p:sp>
      <p:sp>
        <p:nvSpPr>
          <p:cNvPr id="115" name="Rectangle 5"/>
          <p:cNvSpPr>
            <a:spLocks noChangeArrowheads="1"/>
          </p:cNvSpPr>
          <p:nvPr/>
        </p:nvSpPr>
        <p:spPr bwMode="gray">
          <a:xfrm>
            <a:off x="2030750" y="3940526"/>
            <a:ext cx="1082145" cy="601476"/>
          </a:xfrm>
          <a:custGeom>
            <a:avLst/>
            <a:gdLst/>
            <a:ahLst/>
            <a:cxnLst/>
            <a:rect l="l" t="t" r="r" b="b"/>
            <a:pathLst>
              <a:path w="1197029" h="619200">
                <a:moveTo>
                  <a:pt x="0" y="0"/>
                </a:moveTo>
                <a:lnTo>
                  <a:pt x="188254" y="0"/>
                </a:lnTo>
                <a:lnTo>
                  <a:pt x="228452" y="0"/>
                </a:lnTo>
                <a:lnTo>
                  <a:pt x="1057942" y="0"/>
                </a:lnTo>
                <a:lnTo>
                  <a:pt x="1057942" y="208296"/>
                </a:lnTo>
                <a:lnTo>
                  <a:pt x="1197029" y="313719"/>
                </a:lnTo>
                <a:lnTo>
                  <a:pt x="1057942" y="419143"/>
                </a:lnTo>
                <a:lnTo>
                  <a:pt x="1057942" y="619200"/>
                </a:lnTo>
                <a:lnTo>
                  <a:pt x="188254" y="619200"/>
                </a:lnTo>
                <a:lnTo>
                  <a:pt x="188254" y="619125"/>
                </a:lnTo>
                <a:lnTo>
                  <a:pt x="0" y="619125"/>
                </a:lnTo>
                <a:lnTo>
                  <a:pt x="0" y="438859"/>
                </a:lnTo>
                <a:lnTo>
                  <a:pt x="165100" y="313718"/>
                </a:lnTo>
                <a:lnTo>
                  <a:pt x="0" y="188578"/>
                </a:lnTo>
                <a:close/>
              </a:path>
            </a:pathLst>
          </a:custGeom>
          <a:solidFill>
            <a:schemeClr val="accent6"/>
          </a:solidFill>
          <a:ln>
            <a:noFill/>
          </a:ln>
        </p:spPr>
        <p:style>
          <a:lnRef idx="1">
            <a:schemeClr val="accent6"/>
          </a:lnRef>
          <a:fillRef idx="3">
            <a:schemeClr val="accent6"/>
          </a:fillRef>
          <a:effectRef idx="2">
            <a:schemeClr val="accent6"/>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pPr>
            <a:r>
              <a:rPr lang="zh-CN" altLang="en-US" sz="1600" b="1" kern="0" dirty="0" smtClean="0">
                <a:solidFill>
                  <a:schemeClr val="bg1"/>
                </a:solidFill>
                <a:latin typeface="Impact" pitchFamily="34" charset="0"/>
                <a:ea typeface="微软雅黑" pitchFamily="34" charset="-122"/>
              </a:rPr>
              <a:t>阶段建设</a:t>
            </a:r>
            <a:endParaRPr lang="zh-CN" altLang="en-US" sz="1600" b="1" kern="0" dirty="0">
              <a:solidFill>
                <a:schemeClr val="bg1"/>
              </a:solidFill>
              <a:latin typeface="Impact" pitchFamily="34" charset="0"/>
              <a:ea typeface="微软雅黑" pitchFamily="34" charset="-122"/>
            </a:endParaRPr>
          </a:p>
        </p:txBody>
      </p:sp>
      <p:sp>
        <p:nvSpPr>
          <p:cNvPr id="116" name="Rectangle 5"/>
          <p:cNvSpPr>
            <a:spLocks noChangeArrowheads="1"/>
          </p:cNvSpPr>
          <p:nvPr/>
        </p:nvSpPr>
        <p:spPr bwMode="gray">
          <a:xfrm>
            <a:off x="3014400" y="3950426"/>
            <a:ext cx="1082145" cy="601476"/>
          </a:xfrm>
          <a:custGeom>
            <a:avLst/>
            <a:gdLst/>
            <a:ahLst/>
            <a:cxnLst/>
            <a:rect l="l" t="t" r="r" b="b"/>
            <a:pathLst>
              <a:path w="1197029" h="619200">
                <a:moveTo>
                  <a:pt x="0" y="0"/>
                </a:moveTo>
                <a:lnTo>
                  <a:pt x="188254" y="0"/>
                </a:lnTo>
                <a:lnTo>
                  <a:pt x="228452" y="0"/>
                </a:lnTo>
                <a:lnTo>
                  <a:pt x="1057942" y="0"/>
                </a:lnTo>
                <a:lnTo>
                  <a:pt x="1057942" y="208296"/>
                </a:lnTo>
                <a:lnTo>
                  <a:pt x="1197029" y="313719"/>
                </a:lnTo>
                <a:lnTo>
                  <a:pt x="1057942" y="419143"/>
                </a:lnTo>
                <a:lnTo>
                  <a:pt x="1057942" y="619200"/>
                </a:lnTo>
                <a:lnTo>
                  <a:pt x="188254" y="619200"/>
                </a:lnTo>
                <a:lnTo>
                  <a:pt x="188254" y="619125"/>
                </a:lnTo>
                <a:lnTo>
                  <a:pt x="0" y="619125"/>
                </a:lnTo>
                <a:lnTo>
                  <a:pt x="0" y="438859"/>
                </a:lnTo>
                <a:lnTo>
                  <a:pt x="165100" y="313718"/>
                </a:lnTo>
                <a:lnTo>
                  <a:pt x="0" y="188578"/>
                </a:lnTo>
                <a:close/>
              </a:path>
            </a:pathLst>
          </a:custGeom>
          <a:solidFill>
            <a:schemeClr val="accent6"/>
          </a:solidFill>
          <a:ln>
            <a:noFill/>
          </a:ln>
        </p:spPr>
        <p:style>
          <a:lnRef idx="1">
            <a:schemeClr val="accent6"/>
          </a:lnRef>
          <a:fillRef idx="3">
            <a:schemeClr val="accent6"/>
          </a:fillRef>
          <a:effectRef idx="2">
            <a:schemeClr val="accent6"/>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pPr>
            <a:r>
              <a:rPr lang="zh-CN" altLang="en-US" sz="1600" b="1" kern="0" dirty="0" smtClean="0">
                <a:solidFill>
                  <a:schemeClr val="bg1"/>
                </a:solidFill>
                <a:latin typeface="Impact" pitchFamily="34" charset="0"/>
                <a:ea typeface="微软雅黑" pitchFamily="34" charset="-122"/>
              </a:rPr>
              <a:t>阶段建设</a:t>
            </a:r>
            <a:endParaRPr lang="zh-CN" altLang="en-US" sz="1600" b="1" kern="0" dirty="0">
              <a:solidFill>
                <a:schemeClr val="bg1"/>
              </a:solidFill>
              <a:latin typeface="Impact" pitchFamily="34" charset="0"/>
              <a:ea typeface="微软雅黑" pitchFamily="34" charset="-122"/>
            </a:endParaRPr>
          </a:p>
        </p:txBody>
      </p:sp>
      <p:sp>
        <p:nvSpPr>
          <p:cNvPr id="117" name="Rectangle 5"/>
          <p:cNvSpPr>
            <a:spLocks noChangeArrowheads="1"/>
          </p:cNvSpPr>
          <p:nvPr/>
        </p:nvSpPr>
        <p:spPr bwMode="gray">
          <a:xfrm>
            <a:off x="3998050" y="3972201"/>
            <a:ext cx="1082145" cy="601476"/>
          </a:xfrm>
          <a:custGeom>
            <a:avLst/>
            <a:gdLst/>
            <a:ahLst/>
            <a:cxnLst/>
            <a:rect l="l" t="t" r="r" b="b"/>
            <a:pathLst>
              <a:path w="1197029" h="619200">
                <a:moveTo>
                  <a:pt x="0" y="0"/>
                </a:moveTo>
                <a:lnTo>
                  <a:pt x="188254" y="0"/>
                </a:lnTo>
                <a:lnTo>
                  <a:pt x="228452" y="0"/>
                </a:lnTo>
                <a:lnTo>
                  <a:pt x="1057942" y="0"/>
                </a:lnTo>
                <a:lnTo>
                  <a:pt x="1057942" y="208296"/>
                </a:lnTo>
                <a:lnTo>
                  <a:pt x="1197029" y="313719"/>
                </a:lnTo>
                <a:lnTo>
                  <a:pt x="1057942" y="419143"/>
                </a:lnTo>
                <a:lnTo>
                  <a:pt x="1057942" y="619200"/>
                </a:lnTo>
                <a:lnTo>
                  <a:pt x="188254" y="619200"/>
                </a:lnTo>
                <a:lnTo>
                  <a:pt x="188254" y="619125"/>
                </a:lnTo>
                <a:lnTo>
                  <a:pt x="0" y="619125"/>
                </a:lnTo>
                <a:lnTo>
                  <a:pt x="0" y="438859"/>
                </a:lnTo>
                <a:lnTo>
                  <a:pt x="165100" y="313718"/>
                </a:lnTo>
                <a:lnTo>
                  <a:pt x="0" y="188578"/>
                </a:lnTo>
                <a:close/>
              </a:path>
            </a:pathLst>
          </a:custGeom>
          <a:solidFill>
            <a:schemeClr val="accent6"/>
          </a:solidFill>
          <a:ln>
            <a:noFill/>
          </a:ln>
        </p:spPr>
        <p:style>
          <a:lnRef idx="1">
            <a:schemeClr val="accent6"/>
          </a:lnRef>
          <a:fillRef idx="3">
            <a:schemeClr val="accent6"/>
          </a:fillRef>
          <a:effectRef idx="2">
            <a:schemeClr val="accent6"/>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pPr>
            <a:r>
              <a:rPr lang="zh-CN" altLang="en-US" sz="1400" b="1" kern="0" dirty="0" smtClean="0">
                <a:solidFill>
                  <a:schemeClr val="bg1"/>
                </a:solidFill>
                <a:latin typeface="Impact" pitchFamily="34" charset="0"/>
                <a:ea typeface="微软雅黑" pitchFamily="34" charset="-122"/>
              </a:rPr>
              <a:t>阶段建设</a:t>
            </a:r>
            <a:endParaRPr lang="zh-CN" altLang="en-US" sz="1400" b="1" kern="0" dirty="0">
              <a:solidFill>
                <a:schemeClr val="bg1"/>
              </a:solidFill>
              <a:latin typeface="Impact" pitchFamily="34" charset="0"/>
              <a:ea typeface="微软雅黑" pitchFamily="34" charset="-122"/>
            </a:endParaRPr>
          </a:p>
        </p:txBody>
      </p:sp>
      <p:sp>
        <p:nvSpPr>
          <p:cNvPr id="120" name="Rectangle 5"/>
          <p:cNvSpPr>
            <a:spLocks noChangeArrowheads="1"/>
          </p:cNvSpPr>
          <p:nvPr/>
        </p:nvSpPr>
        <p:spPr bwMode="gray">
          <a:xfrm>
            <a:off x="4961445" y="3955114"/>
            <a:ext cx="1082145" cy="601476"/>
          </a:xfrm>
          <a:custGeom>
            <a:avLst/>
            <a:gdLst/>
            <a:ahLst/>
            <a:cxnLst/>
            <a:rect l="l" t="t" r="r" b="b"/>
            <a:pathLst>
              <a:path w="1197029" h="619200">
                <a:moveTo>
                  <a:pt x="0" y="0"/>
                </a:moveTo>
                <a:lnTo>
                  <a:pt x="188254" y="0"/>
                </a:lnTo>
                <a:lnTo>
                  <a:pt x="228452" y="0"/>
                </a:lnTo>
                <a:lnTo>
                  <a:pt x="1057942" y="0"/>
                </a:lnTo>
                <a:lnTo>
                  <a:pt x="1057942" y="208296"/>
                </a:lnTo>
                <a:lnTo>
                  <a:pt x="1197029" y="313719"/>
                </a:lnTo>
                <a:lnTo>
                  <a:pt x="1057942" y="419143"/>
                </a:lnTo>
                <a:lnTo>
                  <a:pt x="1057942" y="619200"/>
                </a:lnTo>
                <a:lnTo>
                  <a:pt x="188254" y="619200"/>
                </a:lnTo>
                <a:lnTo>
                  <a:pt x="188254" y="619125"/>
                </a:lnTo>
                <a:lnTo>
                  <a:pt x="0" y="619125"/>
                </a:lnTo>
                <a:lnTo>
                  <a:pt x="0" y="438859"/>
                </a:lnTo>
                <a:lnTo>
                  <a:pt x="165100" y="313718"/>
                </a:lnTo>
                <a:lnTo>
                  <a:pt x="0" y="188578"/>
                </a:lnTo>
                <a:close/>
              </a:path>
            </a:pathLst>
          </a:custGeom>
          <a:solidFill>
            <a:srgbClr val="FFB329"/>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defRPr/>
            </a:pPr>
            <a:r>
              <a:rPr lang="zh-CN" altLang="en-US" sz="1600" b="1" kern="0" dirty="0" smtClean="0">
                <a:solidFill>
                  <a:srgbClr val="F9F9F9"/>
                </a:solidFill>
                <a:latin typeface="Impact" pitchFamily="34" charset="0"/>
                <a:ea typeface="微软雅黑" pitchFamily="34" charset="-122"/>
              </a:rPr>
              <a:t>  阶段评估</a:t>
            </a:r>
            <a:endParaRPr lang="zh-CN" altLang="en-US" sz="1600" b="1" kern="0" dirty="0">
              <a:solidFill>
                <a:srgbClr val="F9F9F9"/>
              </a:solidFill>
              <a:latin typeface="Impact" pitchFamily="34" charset="0"/>
              <a:ea typeface="微软雅黑" pitchFamily="34" charset="-122"/>
            </a:endParaRPr>
          </a:p>
        </p:txBody>
      </p:sp>
      <p:grpSp>
        <p:nvGrpSpPr>
          <p:cNvPr id="121" name="组合 120"/>
          <p:cNvGrpSpPr/>
          <p:nvPr/>
        </p:nvGrpSpPr>
        <p:grpSpPr>
          <a:xfrm rot="20711021">
            <a:off x="1014211" y="4878665"/>
            <a:ext cx="1295992" cy="928870"/>
            <a:chOff x="4783974" y="6272211"/>
            <a:chExt cx="2876838" cy="2876838"/>
          </a:xfrm>
          <a:solidFill>
            <a:srgbClr val="FFC000"/>
          </a:solidFill>
        </p:grpSpPr>
        <p:sp>
          <p:nvSpPr>
            <p:cNvPr id="122" name="泪滴形 121"/>
            <p:cNvSpPr/>
            <p:nvPr/>
          </p:nvSpPr>
          <p:spPr>
            <a:xfrm>
              <a:off x="4783974" y="6272211"/>
              <a:ext cx="2876838" cy="287683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142" name="TextBox 141"/>
            <p:cNvSpPr txBox="1"/>
            <p:nvPr/>
          </p:nvSpPr>
          <p:spPr>
            <a:xfrm rot="888979">
              <a:off x="5033037" y="6888940"/>
              <a:ext cx="2381102" cy="1811128"/>
            </a:xfrm>
            <a:prstGeom prst="rect">
              <a:avLst/>
            </a:prstGeom>
            <a:grpFill/>
          </p:spPr>
          <p:txBody>
            <a:bodyPr wrap="square" rtlCol="0">
              <a:spAutoFit/>
            </a:bodyPr>
            <a:lstStyle/>
            <a:p>
              <a:pPr lvl="0"/>
              <a:r>
                <a:rPr lang="zh-CN" altLang="en-US" sz="1600" b="1" dirty="0" smtClean="0">
                  <a:latin typeface="微软雅黑" panose="020B0503020204020204" pitchFamily="34" charset="-122"/>
                  <a:ea typeface="微软雅黑" panose="020B0503020204020204" pitchFamily="34" charset="-122"/>
                </a:rPr>
                <a:t>分步实施持续提升</a:t>
              </a:r>
              <a:endParaRPr lang="zh-CN" altLang="en-US" sz="1600" b="1" dirty="0">
                <a:latin typeface="微软雅黑" panose="020B0503020204020204" pitchFamily="34" charset="-122"/>
                <a:ea typeface="微软雅黑" panose="020B0503020204020204" pitchFamily="34" charset="-122"/>
              </a:endParaRPr>
            </a:p>
          </p:txBody>
        </p:sp>
      </p:grpSp>
      <p:sp>
        <p:nvSpPr>
          <p:cNvPr id="146" name="椭圆 145"/>
          <p:cNvSpPr/>
          <p:nvPr/>
        </p:nvSpPr>
        <p:spPr>
          <a:xfrm>
            <a:off x="332778" y="1878841"/>
            <a:ext cx="526713" cy="488012"/>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2400" b="1" dirty="0" smtClean="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p:txBody>
      </p:sp>
      <p:sp>
        <p:nvSpPr>
          <p:cNvPr id="147" name="TextBox 146"/>
          <p:cNvSpPr txBox="1"/>
          <p:nvPr/>
        </p:nvSpPr>
        <p:spPr>
          <a:xfrm>
            <a:off x="803509" y="3526644"/>
            <a:ext cx="1266399" cy="707886"/>
          </a:xfrm>
          <a:prstGeom prst="rect">
            <a:avLst/>
          </a:prstGeom>
          <a:noFill/>
        </p:spPr>
        <p:txBody>
          <a:bodyPr wrap="square" rtlCol="0">
            <a:spAutoFit/>
          </a:bodyPr>
          <a:lstStyle/>
          <a:p>
            <a:r>
              <a:rPr lang="zh-CN" altLang="en-US" sz="2000" b="1" dirty="0" smtClean="0">
                <a:solidFill>
                  <a:srgbClr val="FC9341">
                    <a:lumMod val="75000"/>
                  </a:srgbClr>
                </a:solidFill>
                <a:latin typeface="微软雅黑" pitchFamily="34" charset="-122"/>
                <a:ea typeface="微软雅黑" pitchFamily="34" charset="-122"/>
                <a:cs typeface="Arial"/>
              </a:rPr>
              <a:t>依标建设持续完善</a:t>
            </a:r>
            <a:endParaRPr lang="zh-CN" altLang="en-US" sz="2000" b="1" dirty="0">
              <a:solidFill>
                <a:srgbClr val="FC9341">
                  <a:lumMod val="75000"/>
                </a:srgbClr>
              </a:solidFill>
              <a:latin typeface="微软雅黑" pitchFamily="34" charset="-122"/>
              <a:ea typeface="微软雅黑" pitchFamily="34" charset="-122"/>
              <a:cs typeface="Arial"/>
            </a:endParaRPr>
          </a:p>
        </p:txBody>
      </p:sp>
      <p:sp>
        <p:nvSpPr>
          <p:cNvPr id="148" name="椭圆 147"/>
          <p:cNvSpPr/>
          <p:nvPr/>
        </p:nvSpPr>
        <p:spPr>
          <a:xfrm>
            <a:off x="307053" y="3563116"/>
            <a:ext cx="526713" cy="488012"/>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2400" b="1" dirty="0" smtClean="0">
                <a:latin typeface="微软雅黑" panose="020B0503020204020204" pitchFamily="34" charset="-122"/>
                <a:ea typeface="微软雅黑" panose="020B0503020204020204" pitchFamily="34" charset="-122"/>
              </a:rPr>
              <a:t>2</a:t>
            </a:r>
            <a:endParaRPr lang="zh-CN" altLang="en-US" sz="2400" b="1" dirty="0">
              <a:latin typeface="微软雅黑" panose="020B0503020204020204" pitchFamily="34" charset="-122"/>
              <a:ea typeface="微软雅黑" panose="020B0503020204020204" pitchFamily="34" charset="-122"/>
            </a:endParaRPr>
          </a:p>
        </p:txBody>
      </p:sp>
      <p:sp>
        <p:nvSpPr>
          <p:cNvPr id="149" name="TextBox 148"/>
          <p:cNvSpPr txBox="1"/>
          <p:nvPr/>
        </p:nvSpPr>
        <p:spPr>
          <a:xfrm>
            <a:off x="10413851" y="5165662"/>
            <a:ext cx="1266399" cy="707886"/>
          </a:xfrm>
          <a:prstGeom prst="rect">
            <a:avLst/>
          </a:prstGeom>
          <a:noFill/>
        </p:spPr>
        <p:txBody>
          <a:bodyPr wrap="square" rtlCol="0">
            <a:spAutoFit/>
          </a:bodyPr>
          <a:lstStyle/>
          <a:p>
            <a:r>
              <a:rPr lang="zh-CN" altLang="en-US" sz="2000" b="1" dirty="0" smtClean="0">
                <a:solidFill>
                  <a:srgbClr val="FC9341">
                    <a:lumMod val="75000"/>
                  </a:srgbClr>
                </a:solidFill>
                <a:latin typeface="微软雅黑" pitchFamily="34" charset="-122"/>
                <a:ea typeface="微软雅黑" pitchFamily="34" charset="-122"/>
                <a:cs typeface="Arial"/>
              </a:rPr>
              <a:t>总结验收</a:t>
            </a:r>
            <a:endParaRPr lang="en-US" altLang="zh-CN" sz="2000" b="1" dirty="0" smtClean="0">
              <a:solidFill>
                <a:srgbClr val="FC9341">
                  <a:lumMod val="75000"/>
                </a:srgbClr>
              </a:solidFill>
              <a:latin typeface="微软雅黑" pitchFamily="34" charset="-122"/>
              <a:ea typeface="微软雅黑" pitchFamily="34" charset="-122"/>
              <a:cs typeface="Arial"/>
            </a:endParaRPr>
          </a:p>
          <a:p>
            <a:r>
              <a:rPr lang="zh-CN" altLang="en-US" sz="2000" b="1" dirty="0" smtClean="0">
                <a:solidFill>
                  <a:srgbClr val="FC9341">
                    <a:lumMod val="75000"/>
                  </a:srgbClr>
                </a:solidFill>
                <a:latin typeface="微软雅黑" pitchFamily="34" charset="-122"/>
                <a:ea typeface="微软雅黑" pitchFamily="34" charset="-122"/>
                <a:cs typeface="Arial"/>
              </a:rPr>
              <a:t>持续发展</a:t>
            </a:r>
            <a:endParaRPr lang="zh-CN" altLang="en-US" sz="2000" b="1" dirty="0">
              <a:solidFill>
                <a:srgbClr val="FC9341">
                  <a:lumMod val="75000"/>
                </a:srgbClr>
              </a:solidFill>
              <a:latin typeface="微软雅黑" pitchFamily="34" charset="-122"/>
              <a:ea typeface="微软雅黑" pitchFamily="34" charset="-122"/>
              <a:cs typeface="Arial"/>
            </a:endParaRPr>
          </a:p>
        </p:txBody>
      </p:sp>
      <p:sp>
        <p:nvSpPr>
          <p:cNvPr id="150" name="椭圆 149"/>
          <p:cNvSpPr/>
          <p:nvPr/>
        </p:nvSpPr>
        <p:spPr>
          <a:xfrm>
            <a:off x="9962197" y="5165662"/>
            <a:ext cx="526713" cy="488012"/>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2400" b="1" dirty="0" smtClean="0">
                <a:latin typeface="微软雅黑" panose="020B0503020204020204" pitchFamily="34" charset="-122"/>
                <a:ea typeface="微软雅黑" panose="020B0503020204020204" pitchFamily="34" charset="-122"/>
              </a:rPr>
              <a:t>3</a:t>
            </a:r>
            <a:endParaRPr lang="zh-CN" altLang="en-US" sz="2400" b="1" dirty="0">
              <a:latin typeface="微软雅黑" panose="020B0503020204020204" pitchFamily="34" charset="-122"/>
              <a:ea typeface="微软雅黑" panose="020B0503020204020204" pitchFamily="34" charset="-122"/>
            </a:endParaRPr>
          </a:p>
        </p:txBody>
      </p:sp>
      <p:cxnSp>
        <p:nvCxnSpPr>
          <p:cNvPr id="151" name="直接连接符 150"/>
          <p:cNvCxnSpPr/>
          <p:nvPr/>
        </p:nvCxnSpPr>
        <p:spPr bwMode="auto">
          <a:xfrm flipH="1">
            <a:off x="8288465" y="4488232"/>
            <a:ext cx="1" cy="1761821"/>
          </a:xfrm>
          <a:prstGeom prst="line">
            <a:avLst/>
          </a:prstGeom>
          <a:solidFill>
            <a:schemeClr val="accent1"/>
          </a:solidFill>
          <a:ln w="19050" cap="flat" cmpd="sng" algn="ctr">
            <a:solidFill>
              <a:schemeClr val="bg1">
                <a:lumMod val="65000"/>
              </a:schemeClr>
            </a:solidFill>
            <a:prstDash val="lgDash"/>
            <a:round/>
            <a:headEnd type="diamond" w="med" len="med"/>
            <a:tailEnd type="triangle" w="med" len="med"/>
          </a:ln>
          <a:effectLst/>
        </p:spPr>
      </p:cxnSp>
      <p:sp>
        <p:nvSpPr>
          <p:cNvPr id="157" name="Rectangle 5"/>
          <p:cNvSpPr>
            <a:spLocks noChangeArrowheads="1"/>
          </p:cNvSpPr>
          <p:nvPr/>
        </p:nvSpPr>
        <p:spPr bwMode="gray">
          <a:xfrm>
            <a:off x="10054700" y="3950002"/>
            <a:ext cx="1082145" cy="601476"/>
          </a:xfrm>
          <a:custGeom>
            <a:avLst/>
            <a:gdLst/>
            <a:ahLst/>
            <a:cxnLst/>
            <a:rect l="l" t="t" r="r" b="b"/>
            <a:pathLst>
              <a:path w="1197029" h="619200">
                <a:moveTo>
                  <a:pt x="0" y="0"/>
                </a:moveTo>
                <a:lnTo>
                  <a:pt x="188254" y="0"/>
                </a:lnTo>
                <a:lnTo>
                  <a:pt x="228452" y="0"/>
                </a:lnTo>
                <a:lnTo>
                  <a:pt x="1057942" y="0"/>
                </a:lnTo>
                <a:lnTo>
                  <a:pt x="1057942" y="208296"/>
                </a:lnTo>
                <a:lnTo>
                  <a:pt x="1197029" y="313719"/>
                </a:lnTo>
                <a:lnTo>
                  <a:pt x="1057942" y="419143"/>
                </a:lnTo>
                <a:lnTo>
                  <a:pt x="1057942" y="619200"/>
                </a:lnTo>
                <a:lnTo>
                  <a:pt x="188254" y="619200"/>
                </a:lnTo>
                <a:lnTo>
                  <a:pt x="188254" y="619125"/>
                </a:lnTo>
                <a:lnTo>
                  <a:pt x="0" y="619125"/>
                </a:lnTo>
                <a:lnTo>
                  <a:pt x="0" y="438859"/>
                </a:lnTo>
                <a:lnTo>
                  <a:pt x="165100" y="313718"/>
                </a:lnTo>
                <a:lnTo>
                  <a:pt x="0" y="188578"/>
                </a:lnTo>
                <a:close/>
              </a:path>
            </a:pathLst>
          </a:custGeom>
          <a:solidFill>
            <a:schemeClr val="accent6"/>
          </a:solidFill>
          <a:ln>
            <a:noFill/>
          </a:ln>
        </p:spPr>
        <p:style>
          <a:lnRef idx="1">
            <a:schemeClr val="accent6"/>
          </a:lnRef>
          <a:fillRef idx="3">
            <a:schemeClr val="accent6"/>
          </a:fillRef>
          <a:effectRef idx="2">
            <a:schemeClr val="accent6"/>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pPr>
            <a:r>
              <a:rPr lang="zh-CN" altLang="en-US" sz="1600" b="1" kern="0" dirty="0" smtClean="0">
                <a:solidFill>
                  <a:schemeClr val="bg1"/>
                </a:solidFill>
                <a:latin typeface="Impact" pitchFamily="34" charset="0"/>
                <a:ea typeface="微软雅黑" pitchFamily="34" charset="-122"/>
              </a:rPr>
              <a:t>跨越发展</a:t>
            </a:r>
            <a:endParaRPr lang="zh-CN" altLang="en-US" sz="1600" b="1" kern="0" dirty="0">
              <a:solidFill>
                <a:schemeClr val="bg1"/>
              </a:solidFill>
              <a:latin typeface="Impact" pitchFamily="34" charset="0"/>
              <a:ea typeface="微软雅黑" pitchFamily="34" charset="-122"/>
            </a:endParaRPr>
          </a:p>
        </p:txBody>
      </p:sp>
      <p:sp>
        <p:nvSpPr>
          <p:cNvPr id="158" name="Rectangle 5"/>
          <p:cNvSpPr>
            <a:spLocks noChangeArrowheads="1"/>
          </p:cNvSpPr>
          <p:nvPr/>
        </p:nvSpPr>
        <p:spPr bwMode="gray">
          <a:xfrm>
            <a:off x="11018201" y="3950276"/>
            <a:ext cx="1082145" cy="601476"/>
          </a:xfrm>
          <a:custGeom>
            <a:avLst/>
            <a:gdLst/>
            <a:ahLst/>
            <a:cxnLst/>
            <a:rect l="l" t="t" r="r" b="b"/>
            <a:pathLst>
              <a:path w="1197029" h="619200">
                <a:moveTo>
                  <a:pt x="0" y="0"/>
                </a:moveTo>
                <a:lnTo>
                  <a:pt x="188254" y="0"/>
                </a:lnTo>
                <a:lnTo>
                  <a:pt x="228452" y="0"/>
                </a:lnTo>
                <a:lnTo>
                  <a:pt x="1057942" y="0"/>
                </a:lnTo>
                <a:lnTo>
                  <a:pt x="1057942" y="208296"/>
                </a:lnTo>
                <a:lnTo>
                  <a:pt x="1197029" y="313719"/>
                </a:lnTo>
                <a:lnTo>
                  <a:pt x="1057942" y="419143"/>
                </a:lnTo>
                <a:lnTo>
                  <a:pt x="1057942" y="619200"/>
                </a:lnTo>
                <a:lnTo>
                  <a:pt x="188254" y="619200"/>
                </a:lnTo>
                <a:lnTo>
                  <a:pt x="188254" y="619125"/>
                </a:lnTo>
                <a:lnTo>
                  <a:pt x="0" y="619125"/>
                </a:lnTo>
                <a:lnTo>
                  <a:pt x="0" y="438859"/>
                </a:lnTo>
                <a:lnTo>
                  <a:pt x="165100" y="313718"/>
                </a:lnTo>
                <a:lnTo>
                  <a:pt x="0" y="188578"/>
                </a:lnTo>
                <a:close/>
              </a:path>
            </a:pathLst>
          </a:custGeom>
          <a:solidFill>
            <a:srgbClr val="FFB329"/>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defRPr/>
            </a:pPr>
            <a:r>
              <a:rPr lang="zh-CN" altLang="en-US" sz="1600" b="1" kern="0" dirty="0" smtClean="0">
                <a:solidFill>
                  <a:srgbClr val="F9F9F9"/>
                </a:solidFill>
                <a:latin typeface="Impact" pitchFamily="34" charset="0"/>
                <a:ea typeface="微软雅黑" pitchFamily="34" charset="-122"/>
              </a:rPr>
              <a:t>跟踪维护</a:t>
            </a:r>
            <a:endParaRPr lang="zh-CN" altLang="en-US" sz="1600" b="1" kern="0" dirty="0">
              <a:solidFill>
                <a:srgbClr val="F9F9F9"/>
              </a:solidFill>
              <a:latin typeface="Impact" pitchFamily="34" charset="0"/>
              <a:ea typeface="微软雅黑" pitchFamily="34" charset="-122"/>
            </a:endParaRPr>
          </a:p>
        </p:txBody>
      </p:sp>
      <p:sp>
        <p:nvSpPr>
          <p:cNvPr id="159" name="Rectangle 78"/>
          <p:cNvSpPr/>
          <p:nvPr/>
        </p:nvSpPr>
        <p:spPr>
          <a:xfrm>
            <a:off x="8175771" y="4651173"/>
            <a:ext cx="1841864" cy="135293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ts val="2000"/>
              </a:lnSpc>
              <a:buFont typeface="Wingdings" panose="05000000000000000000" pitchFamily="2" charset="2"/>
              <a:buChar char="u"/>
            </a:pPr>
            <a:r>
              <a:rPr lang="zh-CN" altLang="en-US" sz="1400" dirty="0" smtClean="0">
                <a:latin typeface="微软雅黑" pitchFamily="34" charset="-122"/>
                <a:ea typeface="微软雅黑" pitchFamily="34" charset="-122"/>
              </a:rPr>
              <a:t>成果</a:t>
            </a:r>
            <a:r>
              <a:rPr lang="zh-CN" altLang="en-US" sz="1400" dirty="0">
                <a:latin typeface="微软雅黑" pitchFamily="34" charset="-122"/>
                <a:ea typeface="微软雅黑" pitchFamily="34" charset="-122"/>
              </a:rPr>
              <a:t>提炼、</a:t>
            </a:r>
            <a:r>
              <a:rPr lang="zh-CN" altLang="en-US" sz="1400" dirty="0" smtClean="0">
                <a:latin typeface="微软雅黑" pitchFamily="34" charset="-122"/>
                <a:ea typeface="微软雅黑" pitchFamily="34" charset="-122"/>
              </a:rPr>
              <a:t>优化</a:t>
            </a:r>
            <a:endParaRPr lang="en-US" altLang="zh-CN" sz="1400" dirty="0" smtClean="0">
              <a:latin typeface="微软雅黑" pitchFamily="34" charset="-122"/>
              <a:ea typeface="微软雅黑" pitchFamily="34" charset="-122"/>
            </a:endParaRPr>
          </a:p>
          <a:p>
            <a:pPr marL="171450" indent="-171450">
              <a:lnSpc>
                <a:spcPts val="2000"/>
              </a:lnSpc>
              <a:buFont typeface="Wingdings" panose="05000000000000000000" pitchFamily="2" charset="2"/>
              <a:buChar char="u"/>
            </a:pPr>
            <a:r>
              <a:rPr lang="zh-CN" altLang="en-US" sz="1400" dirty="0" smtClean="0">
                <a:latin typeface="微软雅黑" pitchFamily="34" charset="-122"/>
                <a:ea typeface="微软雅黑" pitchFamily="34" charset="-122"/>
              </a:rPr>
              <a:t>项目</a:t>
            </a:r>
            <a:r>
              <a:rPr lang="zh-CN" altLang="en-US" sz="1400" dirty="0">
                <a:latin typeface="微软雅黑" pitchFamily="34" charset="-122"/>
                <a:ea typeface="微软雅黑" pitchFamily="34" charset="-122"/>
              </a:rPr>
              <a:t>总结</a:t>
            </a:r>
            <a:r>
              <a:rPr lang="zh-CN" altLang="en-US" sz="1400" dirty="0" smtClean="0">
                <a:latin typeface="微软雅黑" pitchFamily="34" charset="-122"/>
                <a:ea typeface="微软雅黑" pitchFamily="34" charset="-122"/>
              </a:rPr>
              <a:t>报告</a:t>
            </a:r>
            <a:endParaRPr lang="en-US" altLang="zh-CN" sz="1400" dirty="0" smtClean="0">
              <a:latin typeface="微软雅黑" pitchFamily="34" charset="-122"/>
              <a:ea typeface="微软雅黑" pitchFamily="34" charset="-122"/>
            </a:endParaRPr>
          </a:p>
          <a:p>
            <a:pPr marL="171450" indent="-171450">
              <a:lnSpc>
                <a:spcPts val="2000"/>
              </a:lnSpc>
              <a:buFont typeface="Wingdings" panose="05000000000000000000" pitchFamily="2" charset="2"/>
              <a:buChar char="u"/>
            </a:pPr>
            <a:r>
              <a:rPr lang="zh-CN" altLang="en-US" sz="1400" dirty="0" smtClean="0">
                <a:latin typeface="微软雅黑" pitchFamily="34" charset="-122"/>
                <a:ea typeface="微软雅黑" pitchFamily="34" charset="-122"/>
              </a:rPr>
              <a:t>典型</a:t>
            </a:r>
            <a:r>
              <a:rPr lang="zh-CN" altLang="en-US" sz="1400" dirty="0">
                <a:latin typeface="微软雅黑" pitchFamily="34" charset="-122"/>
                <a:ea typeface="微软雅黑" pitchFamily="34" charset="-122"/>
              </a:rPr>
              <a:t>案例</a:t>
            </a:r>
            <a:r>
              <a:rPr lang="zh-CN" altLang="en-US" sz="1400" dirty="0" smtClean="0">
                <a:latin typeface="微软雅黑" pitchFamily="34" charset="-122"/>
                <a:ea typeface="微软雅黑" pitchFamily="34" charset="-122"/>
              </a:rPr>
              <a:t>报告</a:t>
            </a:r>
            <a:endParaRPr lang="en-US" altLang="zh-CN" sz="1400" dirty="0" smtClean="0">
              <a:latin typeface="微软雅黑" pitchFamily="34" charset="-122"/>
              <a:ea typeface="微软雅黑" pitchFamily="34" charset="-122"/>
            </a:endParaRPr>
          </a:p>
          <a:p>
            <a:pPr marL="171450" indent="-171450">
              <a:lnSpc>
                <a:spcPts val="2000"/>
              </a:lnSpc>
              <a:buFont typeface="Wingdings" panose="05000000000000000000" pitchFamily="2" charset="2"/>
              <a:buChar char="u"/>
            </a:pPr>
            <a:r>
              <a:rPr lang="zh-CN" altLang="en-US" sz="1400" dirty="0" smtClean="0">
                <a:latin typeface="微软雅黑" pitchFamily="34" charset="-122"/>
                <a:ea typeface="微软雅黑" pitchFamily="34" charset="-122"/>
              </a:rPr>
              <a:t>视频资料</a:t>
            </a:r>
            <a:endParaRPr lang="en-US" altLang="zh-CN" sz="1400" dirty="0" smtClean="0">
              <a:latin typeface="微软雅黑" pitchFamily="34" charset="-122"/>
              <a:ea typeface="微软雅黑" pitchFamily="34" charset="-122"/>
            </a:endParaRPr>
          </a:p>
          <a:p>
            <a:pPr marL="171450" indent="-171450">
              <a:lnSpc>
                <a:spcPts val="2000"/>
              </a:lnSpc>
              <a:buFont typeface="Wingdings" panose="05000000000000000000" pitchFamily="2" charset="2"/>
              <a:buChar char="u"/>
            </a:pPr>
            <a:r>
              <a:rPr lang="zh-CN" altLang="en-US" sz="1400" dirty="0" smtClean="0">
                <a:latin typeface="微软雅黑" pitchFamily="34" charset="-122"/>
                <a:ea typeface="微软雅黑" pitchFamily="34" charset="-122"/>
              </a:rPr>
              <a:t>文字材料</a:t>
            </a:r>
            <a:endParaRPr lang="en-GB" sz="1400" dirty="0">
              <a:latin typeface="Arial" panose="020B0604020202020204" pitchFamily="34" charset="0"/>
              <a:cs typeface="Arial" panose="020B0604020202020204" pitchFamily="34" charset="0"/>
            </a:endParaRPr>
          </a:p>
        </p:txBody>
      </p:sp>
      <p:sp>
        <p:nvSpPr>
          <p:cNvPr id="73" name="MH_Other_5"/>
          <p:cNvSpPr>
            <a:spLocks noChangeArrowheads="1"/>
          </p:cNvSpPr>
          <p:nvPr>
            <p:custDataLst>
              <p:tags r:id="rId1"/>
            </p:custDataLst>
          </p:nvPr>
        </p:nvSpPr>
        <p:spPr bwMode="auto">
          <a:xfrm>
            <a:off x="216836" y="710915"/>
            <a:ext cx="3076249" cy="531944"/>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a:solidFill>
                  <a:srgbClr val="FFFFFF"/>
                </a:solidFill>
                <a:ea typeface="微软雅黑" pitchFamily="34" charset="-122"/>
              </a:rPr>
              <a:t>（一）</a:t>
            </a:r>
            <a:r>
              <a:rPr lang="en-US" altLang="zh-CN" sz="2000" b="1" dirty="0">
                <a:solidFill>
                  <a:srgbClr val="FFFFFF"/>
                </a:solidFill>
                <a:ea typeface="微软雅黑" pitchFamily="34" charset="-122"/>
              </a:rPr>
              <a:t> </a:t>
            </a:r>
            <a:r>
              <a:rPr lang="zh-CN" altLang="en-US" sz="2000" b="1" dirty="0">
                <a:solidFill>
                  <a:srgbClr val="FFFFFF"/>
                </a:solidFill>
                <a:ea typeface="微软雅黑" pitchFamily="34" charset="-122"/>
              </a:rPr>
              <a:t>项目实施流程</a:t>
            </a:r>
          </a:p>
        </p:txBody>
      </p:sp>
      <p:sp>
        <p:nvSpPr>
          <p:cNvPr id="76" name="文本占位符 20"/>
          <p:cNvSpPr txBox="1">
            <a:spLocks/>
          </p:cNvSpPr>
          <p:nvPr/>
        </p:nvSpPr>
        <p:spPr>
          <a:xfrm>
            <a:off x="8955487" y="180509"/>
            <a:ext cx="3066846" cy="448607"/>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smtClean="0">
                <a:solidFill>
                  <a:prstClr val="black"/>
                </a:solidFill>
              </a:rPr>
              <a:t>四</a:t>
            </a:r>
            <a:r>
              <a:rPr lang="zh-CN" altLang="en-US" b="1" dirty="0">
                <a:solidFill>
                  <a:prstClr val="black"/>
                </a:solidFill>
              </a:rPr>
              <a:t>、</a:t>
            </a:r>
            <a:r>
              <a:rPr lang="zh-CN" altLang="en-US" b="1" dirty="0" smtClean="0">
                <a:solidFill>
                  <a:prstClr val="black"/>
                </a:solidFill>
              </a:rPr>
              <a:t>示范建设流程</a:t>
            </a:r>
            <a:endParaRPr lang="zh-CN" altLang="en-US" b="1" dirty="0">
              <a:solidFill>
                <a:prstClr val="black"/>
              </a:solidFill>
            </a:endParaRPr>
          </a:p>
        </p:txBody>
      </p:sp>
      <p:sp>
        <p:nvSpPr>
          <p:cNvPr id="78"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43</a:t>
            </a:r>
            <a:endParaRPr lang="zh-CN" altLang="en-US" sz="1600" b="1" dirty="0">
              <a:solidFill>
                <a:prstClr val="white"/>
              </a:solidFill>
            </a:endParaRPr>
          </a:p>
        </p:txBody>
      </p:sp>
    </p:spTree>
    <p:extLst>
      <p:ext uri="{BB962C8B-B14F-4D97-AF65-F5344CB8AC3E}">
        <p14:creationId xmlns:p14="http://schemas.microsoft.com/office/powerpoint/2010/main" val="31590356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strips(downLeft)">
                                      <p:cBhvr>
                                        <p:cTn id="7" dur="500"/>
                                        <p:tgtEl>
                                          <p:spTgt spid="46"/>
                                        </p:tgtEl>
                                      </p:cBhvr>
                                    </p:animEffect>
                                  </p:childTnLst>
                                </p:cTn>
                              </p:par>
                              <p:par>
                                <p:cTn id="8" presetID="18" presetClass="entr" presetSubtype="12"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strips(downLeft)">
                                      <p:cBhvr>
                                        <p:cTn id="10" dur="500"/>
                                        <p:tgtEl>
                                          <p:spTgt spid="58"/>
                                        </p:tgtEl>
                                      </p:cBhvr>
                                    </p:animEffect>
                                  </p:childTnLst>
                                </p:cTn>
                              </p:par>
                              <p:par>
                                <p:cTn id="11" presetID="18" presetClass="entr" presetSubtype="12"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strips(downLeft)">
                                      <p:cBhvr>
                                        <p:cTn id="13" dur="500"/>
                                        <p:tgtEl>
                                          <p:spTgt spid="61"/>
                                        </p:tgtEl>
                                      </p:cBhvr>
                                    </p:animEffect>
                                  </p:childTnLst>
                                </p:cTn>
                              </p:par>
                              <p:par>
                                <p:cTn id="14" presetID="18" presetClass="entr" presetSubtype="12" fill="hold" nodeType="with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strips(downLeft)">
                                      <p:cBhvr>
                                        <p:cTn id="16" dur="500"/>
                                        <p:tgtEl>
                                          <p:spTgt spid="64"/>
                                        </p:tgtEl>
                                      </p:cBhvr>
                                    </p:animEffect>
                                  </p:childTnLst>
                                </p:cTn>
                              </p:par>
                              <p:par>
                                <p:cTn id="17" presetID="18" presetClass="entr" presetSubtype="12"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strips(downLeft)">
                                      <p:cBhvr>
                                        <p:cTn id="19" dur="500"/>
                                        <p:tgtEl>
                                          <p:spTgt spid="67"/>
                                        </p:tgtEl>
                                      </p:cBhvr>
                                    </p:animEffect>
                                  </p:childTnLst>
                                </p:cTn>
                              </p:par>
                              <p:par>
                                <p:cTn id="20" presetID="18" presetClass="entr" presetSubtype="12" fill="hold" nodeType="withEffect">
                                  <p:stCondLst>
                                    <p:cond delay="0"/>
                                  </p:stCondLst>
                                  <p:childTnLst>
                                    <p:set>
                                      <p:cBhvr>
                                        <p:cTn id="21" dur="1" fill="hold">
                                          <p:stCondLst>
                                            <p:cond delay="0"/>
                                          </p:stCondLst>
                                        </p:cTn>
                                        <p:tgtEl>
                                          <p:spTgt spid="121"/>
                                        </p:tgtEl>
                                        <p:attrNameLst>
                                          <p:attrName>style.visibility</p:attrName>
                                        </p:attrNameLst>
                                      </p:cBhvr>
                                      <p:to>
                                        <p:strVal val="visible"/>
                                      </p:to>
                                    </p:set>
                                    <p:animEffect transition="in" filter="strips(downLeft)">
                                      <p:cBhvr>
                                        <p:cTn id="22"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37" name="直接连接符 36"/>
          <p:cNvCxnSpPr/>
          <p:nvPr/>
        </p:nvCxnSpPr>
        <p:spPr>
          <a:xfrm>
            <a:off x="3662308" y="390526"/>
            <a:ext cx="786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23" name="表格 122"/>
          <p:cNvGraphicFramePr>
            <a:graphicFrameLocks noGrp="1"/>
          </p:cNvGraphicFramePr>
          <p:nvPr>
            <p:extLst>
              <p:ext uri="{D42A27DB-BD31-4B8C-83A1-F6EECF244321}">
                <p14:modId xmlns:p14="http://schemas.microsoft.com/office/powerpoint/2010/main" val="3108193180"/>
              </p:ext>
            </p:extLst>
          </p:nvPr>
        </p:nvGraphicFramePr>
        <p:xfrm>
          <a:off x="1768416" y="3401308"/>
          <a:ext cx="7981923" cy="2956560"/>
        </p:xfrm>
        <a:graphic>
          <a:graphicData uri="http://schemas.openxmlformats.org/drawingml/2006/table">
            <a:tbl>
              <a:tblPr firstRow="1" bandRow="1">
                <a:tableStyleId>{5C22544A-7EE6-4342-B048-85BDC9FD1C3A}</a:tableStyleId>
              </a:tblPr>
              <a:tblGrid>
                <a:gridCol w="825716"/>
                <a:gridCol w="940124"/>
                <a:gridCol w="3227408"/>
                <a:gridCol w="2988675"/>
              </a:tblGrid>
              <a:tr h="0">
                <a:tc>
                  <a:txBody>
                    <a:bodyPr/>
                    <a:lstStyle/>
                    <a:p>
                      <a:pPr algn="ctr"/>
                      <a:r>
                        <a:rPr lang="zh-CN" altLang="en-US" sz="1400" dirty="0" smtClean="0">
                          <a:latin typeface="微软雅黑" panose="020B0503020204020204" pitchFamily="34" charset="-122"/>
                          <a:ea typeface="微软雅黑" panose="020B0503020204020204" pitchFamily="34" charset="-122"/>
                        </a:rPr>
                        <a:t>序号</a:t>
                      </a:r>
                      <a:endParaRPr lang="zh-CN" altLang="en-US" sz="1400" dirty="0">
                        <a:latin typeface="微软雅黑" panose="020B0503020204020204" pitchFamily="34" charset="-122"/>
                        <a:ea typeface="微软雅黑" panose="020B0503020204020204" pitchFamily="34" charset="-122"/>
                      </a:endParaRPr>
                    </a:p>
                  </a:txBody>
                  <a:tcPr anchor="ctr">
                    <a:solidFill>
                      <a:srgbClr val="0070C0"/>
                    </a:solidFill>
                  </a:tcPr>
                </a:tc>
                <a:tc gridSpan="2">
                  <a:txBody>
                    <a:bodyPr/>
                    <a:lstStyle/>
                    <a:p>
                      <a:pPr algn="ctr"/>
                      <a:r>
                        <a:rPr lang="zh-CN" altLang="en-US" sz="1400" dirty="0" smtClean="0">
                          <a:latin typeface="微软雅黑" panose="020B0503020204020204" pitchFamily="34" charset="-122"/>
                          <a:ea typeface="微软雅黑" panose="020B0503020204020204" pitchFamily="34" charset="-122"/>
                        </a:rPr>
                        <a:t>阶段</a:t>
                      </a:r>
                      <a:endParaRPr lang="zh-CN" altLang="en-US" sz="1400" dirty="0">
                        <a:latin typeface="微软雅黑" panose="020B0503020204020204" pitchFamily="34" charset="-122"/>
                        <a:ea typeface="微软雅黑" panose="020B0503020204020204" pitchFamily="34" charset="-122"/>
                      </a:endParaRPr>
                    </a:p>
                  </a:txBody>
                  <a:tcPr anchor="ctr">
                    <a:solidFill>
                      <a:srgbClr val="0070C0"/>
                    </a:solidFill>
                  </a:tcPr>
                </a:tc>
                <a:tc hMerge="1">
                  <a:txBody>
                    <a:bodyPr/>
                    <a:lstStyle/>
                    <a:p>
                      <a:endParaRPr lang="zh-CN" altLang="en-US" dirty="0"/>
                    </a:p>
                  </a:txBody>
                  <a:tcPr/>
                </a:tc>
                <a:tc>
                  <a:txBody>
                    <a:bodyPr/>
                    <a:lstStyle/>
                    <a:p>
                      <a:pPr algn="ctr"/>
                      <a:r>
                        <a:rPr lang="zh-CN" altLang="en-US" sz="1400" dirty="0" smtClean="0">
                          <a:latin typeface="微软雅黑" panose="020B0503020204020204" pitchFamily="34" charset="-122"/>
                          <a:ea typeface="微软雅黑" panose="020B0503020204020204" pitchFamily="34" charset="-122"/>
                        </a:rPr>
                        <a:t>时间（工作日）</a:t>
                      </a:r>
                      <a:endParaRPr lang="zh-CN" altLang="en-US" sz="1400" dirty="0">
                        <a:latin typeface="微软雅黑" panose="020B0503020204020204" pitchFamily="34" charset="-122"/>
                        <a:ea typeface="微软雅黑" panose="020B0503020204020204" pitchFamily="34" charset="-122"/>
                      </a:endParaRPr>
                    </a:p>
                  </a:txBody>
                  <a:tcPr anchor="ctr">
                    <a:solidFill>
                      <a:srgbClr val="0070C0"/>
                    </a:solidFill>
                  </a:tcPr>
                </a:tc>
              </a:tr>
              <a:tr h="0">
                <a:tc>
                  <a:txBody>
                    <a:bodyPr/>
                    <a:lstStyle/>
                    <a:p>
                      <a:pPr algn="ctr"/>
                      <a:r>
                        <a:rPr lang="en-US" altLang="zh-CN" sz="1400" b="1" dirty="0" smtClean="0">
                          <a:solidFill>
                            <a:schemeClr val="bg1"/>
                          </a:solidFill>
                          <a:latin typeface="微软雅黑" panose="020B0503020204020204" pitchFamily="34" charset="-122"/>
                          <a:ea typeface="微软雅黑" panose="020B0503020204020204" pitchFamily="34" charset="-122"/>
                        </a:rPr>
                        <a:t>1</a:t>
                      </a:r>
                      <a:endParaRPr lang="zh-CN" altLang="en-US" sz="1400" b="1" dirty="0">
                        <a:solidFill>
                          <a:schemeClr val="bg1"/>
                        </a:solidFill>
                        <a:latin typeface="微软雅黑" panose="020B0503020204020204" pitchFamily="34" charset="-122"/>
                        <a:ea typeface="微软雅黑" panose="020B0503020204020204" pitchFamily="34" charset="-122"/>
                      </a:endParaRPr>
                    </a:p>
                  </a:txBody>
                  <a:tcPr anchor="ctr">
                    <a:solidFill>
                      <a:srgbClr val="0070C0"/>
                    </a:solidFill>
                  </a:tcPr>
                </a:tc>
                <a:tc gridSpan="2">
                  <a:txBody>
                    <a:bodyPr/>
                    <a:lstStyle/>
                    <a:p>
                      <a:pPr algn="ctr"/>
                      <a:r>
                        <a:rPr lang="zh-CN" altLang="en-US" sz="1400" b="0" dirty="0" smtClean="0">
                          <a:latin typeface="微软雅黑" panose="020B0503020204020204" pitchFamily="34" charset="-122"/>
                          <a:ea typeface="微软雅黑" panose="020B0503020204020204" pitchFamily="34" charset="-122"/>
                        </a:rPr>
                        <a:t>调研</a:t>
                      </a:r>
                      <a:endParaRPr lang="zh-CN" altLang="en-US" sz="1400" b="0" dirty="0">
                        <a:latin typeface="微软雅黑" panose="020B0503020204020204" pitchFamily="34" charset="-122"/>
                        <a:ea typeface="微软雅黑" panose="020B0503020204020204" pitchFamily="34" charset="-122"/>
                      </a:endParaRPr>
                    </a:p>
                  </a:txBody>
                  <a:tcPr anchor="ctr"/>
                </a:tc>
                <a:tc hMerge="1">
                  <a:txBody>
                    <a:bodyPr/>
                    <a:lstStyle/>
                    <a:p>
                      <a:endParaRPr lang="zh-CN" altLang="en-US" dirty="0"/>
                    </a:p>
                  </a:txBody>
                  <a:tcPr/>
                </a:tc>
                <a:tc>
                  <a:txBody>
                    <a:bodyPr/>
                    <a:lstStyle/>
                    <a:p>
                      <a:pPr algn="ctr"/>
                      <a:r>
                        <a:rPr lang="en-US" altLang="zh-CN" sz="1400" dirty="0" smtClean="0">
                          <a:latin typeface="微软雅黑" panose="020B0503020204020204" pitchFamily="34" charset="-122"/>
                          <a:ea typeface="微软雅黑" panose="020B0503020204020204" pitchFamily="34" charset="-122"/>
                        </a:rPr>
                        <a:t>8-10</a:t>
                      </a:r>
                      <a:endParaRPr lang="zh-CN" altLang="en-US" sz="1400" dirty="0">
                        <a:latin typeface="微软雅黑" panose="020B0503020204020204" pitchFamily="34" charset="-122"/>
                        <a:ea typeface="微软雅黑" panose="020B0503020204020204" pitchFamily="34" charset="-122"/>
                      </a:endParaRPr>
                    </a:p>
                  </a:txBody>
                  <a:tcPr anchor="ctr"/>
                </a:tc>
              </a:tr>
              <a:tr h="0">
                <a:tc>
                  <a:txBody>
                    <a:bodyPr/>
                    <a:lstStyle/>
                    <a:p>
                      <a:pPr algn="ctr"/>
                      <a:r>
                        <a:rPr lang="en-US" altLang="zh-CN" sz="1400" b="1" dirty="0" smtClean="0">
                          <a:solidFill>
                            <a:schemeClr val="bg1"/>
                          </a:solidFill>
                          <a:latin typeface="微软雅黑" panose="020B0503020204020204" pitchFamily="34" charset="-122"/>
                          <a:ea typeface="微软雅黑" panose="020B0503020204020204" pitchFamily="34" charset="-122"/>
                        </a:rPr>
                        <a:t>2</a:t>
                      </a:r>
                      <a:endParaRPr lang="zh-CN" altLang="en-US" sz="1400" b="1" dirty="0">
                        <a:solidFill>
                          <a:schemeClr val="bg1"/>
                        </a:solidFill>
                        <a:latin typeface="微软雅黑" panose="020B0503020204020204" pitchFamily="34" charset="-122"/>
                        <a:ea typeface="微软雅黑" panose="020B0503020204020204" pitchFamily="34" charset="-122"/>
                      </a:endParaRPr>
                    </a:p>
                  </a:txBody>
                  <a:tcPr anchor="ctr">
                    <a:solidFill>
                      <a:srgbClr val="0070C0"/>
                    </a:solidFill>
                  </a:tcPr>
                </a:tc>
                <a:tc gridSpan="2">
                  <a:txBody>
                    <a:bodyPr/>
                    <a:lstStyle/>
                    <a:p>
                      <a:pPr algn="ctr"/>
                      <a:r>
                        <a:rPr lang="zh-CN" altLang="en-US" sz="1400" b="0" dirty="0" smtClean="0">
                          <a:latin typeface="微软雅黑" panose="020B0503020204020204" pitchFamily="34" charset="-122"/>
                          <a:ea typeface="微软雅黑" panose="020B0503020204020204" pitchFamily="34" charset="-122"/>
                        </a:rPr>
                        <a:t>对标</a:t>
                      </a:r>
                      <a:endParaRPr lang="zh-CN" altLang="en-US" sz="1400" b="0" dirty="0">
                        <a:latin typeface="微软雅黑" panose="020B0503020204020204" pitchFamily="34" charset="-122"/>
                        <a:ea typeface="微软雅黑" panose="020B0503020204020204" pitchFamily="34" charset="-122"/>
                      </a:endParaRPr>
                    </a:p>
                  </a:txBody>
                  <a:tcPr anchor="ctr"/>
                </a:tc>
                <a:tc hMerge="1">
                  <a:txBody>
                    <a:bodyPr/>
                    <a:lstStyle/>
                    <a:p>
                      <a:endParaRPr lang="zh-CN" altLang="en-US" dirty="0"/>
                    </a:p>
                  </a:txBody>
                  <a:tcPr/>
                </a:tc>
                <a:tc rowSpan="2">
                  <a:txBody>
                    <a:bodyPr/>
                    <a:lstStyle/>
                    <a:p>
                      <a:pPr algn="ctr"/>
                      <a:r>
                        <a:rPr lang="en-US" altLang="zh-CN" sz="1400" dirty="0" smtClean="0">
                          <a:latin typeface="微软雅黑" panose="020B0503020204020204" pitchFamily="34" charset="-122"/>
                          <a:ea typeface="微软雅黑" panose="020B0503020204020204" pitchFamily="34" charset="-122"/>
                        </a:rPr>
                        <a:t>10-15</a:t>
                      </a:r>
                      <a:endParaRPr lang="zh-CN" altLang="en-US" sz="1400" dirty="0">
                        <a:latin typeface="微软雅黑" panose="020B0503020204020204" pitchFamily="34" charset="-122"/>
                        <a:ea typeface="微软雅黑" panose="020B0503020204020204" pitchFamily="34" charset="-122"/>
                      </a:endParaRPr>
                    </a:p>
                  </a:txBody>
                  <a:tcPr anchor="ctr"/>
                </a:tc>
              </a:tr>
              <a:tr h="0">
                <a:tc>
                  <a:txBody>
                    <a:bodyPr/>
                    <a:lstStyle/>
                    <a:p>
                      <a:pPr algn="ctr"/>
                      <a:r>
                        <a:rPr lang="en-US" altLang="zh-CN" sz="1400" b="1" dirty="0" smtClean="0">
                          <a:solidFill>
                            <a:schemeClr val="bg1"/>
                          </a:solidFill>
                          <a:latin typeface="微软雅黑" panose="020B0503020204020204" pitchFamily="34" charset="-122"/>
                          <a:ea typeface="微软雅黑" panose="020B0503020204020204" pitchFamily="34" charset="-122"/>
                        </a:rPr>
                        <a:t>3</a:t>
                      </a:r>
                      <a:endParaRPr lang="zh-CN" altLang="en-US" sz="1400" b="1" dirty="0">
                        <a:solidFill>
                          <a:schemeClr val="bg1"/>
                        </a:solidFill>
                        <a:latin typeface="微软雅黑" panose="020B0503020204020204" pitchFamily="34" charset="-122"/>
                        <a:ea typeface="微软雅黑" panose="020B0503020204020204" pitchFamily="34" charset="-122"/>
                      </a:endParaRPr>
                    </a:p>
                  </a:txBody>
                  <a:tcPr anchor="ctr">
                    <a:solidFill>
                      <a:srgbClr val="0070C0"/>
                    </a:solidFill>
                  </a:tcPr>
                </a:tc>
                <a:tc gridSpan="2">
                  <a:txBody>
                    <a:bodyPr/>
                    <a:lstStyle/>
                    <a:p>
                      <a:pPr algn="ctr"/>
                      <a:r>
                        <a:rPr lang="zh-CN" altLang="en-US" sz="1400" b="0" dirty="0" smtClean="0">
                          <a:latin typeface="微软雅黑" panose="020B0503020204020204" pitchFamily="34" charset="-122"/>
                          <a:ea typeface="微软雅黑" panose="020B0503020204020204" pitchFamily="34" charset="-122"/>
                        </a:rPr>
                        <a:t>诊断</a:t>
                      </a:r>
                      <a:endParaRPr lang="zh-CN" altLang="en-US" sz="1400" b="0" dirty="0">
                        <a:latin typeface="微软雅黑" panose="020B0503020204020204" pitchFamily="34" charset="-122"/>
                        <a:ea typeface="微软雅黑" panose="020B0503020204020204" pitchFamily="34" charset="-122"/>
                      </a:endParaRPr>
                    </a:p>
                  </a:txBody>
                  <a:tcPr anchor="ctr"/>
                </a:tc>
                <a:tc hMerge="1">
                  <a:txBody>
                    <a:bodyPr/>
                    <a:lstStyle/>
                    <a:p>
                      <a:endParaRPr lang="zh-CN" altLang="en-US" dirty="0"/>
                    </a:p>
                  </a:txBody>
                  <a:tcPr/>
                </a:tc>
                <a:tc vMerge="1">
                  <a:txBody>
                    <a:bodyPr/>
                    <a:lstStyle/>
                    <a:p>
                      <a:endParaRPr lang="zh-CN" altLang="en-US" dirty="0"/>
                    </a:p>
                  </a:txBody>
                  <a:tcPr/>
                </a:tc>
              </a:tr>
              <a:tr h="0">
                <a:tc rowSpan="3">
                  <a:txBody>
                    <a:bodyPr/>
                    <a:lstStyle/>
                    <a:p>
                      <a:pPr algn="ctr"/>
                      <a:r>
                        <a:rPr lang="en-US" altLang="zh-CN" sz="1400" b="1" dirty="0" smtClean="0">
                          <a:solidFill>
                            <a:schemeClr val="bg1"/>
                          </a:solidFill>
                          <a:latin typeface="微软雅黑" panose="020B0503020204020204" pitchFamily="34" charset="-122"/>
                          <a:ea typeface="微软雅黑" panose="020B0503020204020204" pitchFamily="34" charset="-122"/>
                        </a:rPr>
                        <a:t>4</a:t>
                      </a:r>
                      <a:endParaRPr lang="zh-CN" altLang="en-US" sz="1400" b="1" dirty="0">
                        <a:solidFill>
                          <a:schemeClr val="bg1"/>
                        </a:solidFill>
                        <a:latin typeface="微软雅黑" panose="020B0503020204020204" pitchFamily="34" charset="-122"/>
                        <a:ea typeface="微软雅黑" panose="020B0503020204020204" pitchFamily="34" charset="-122"/>
                      </a:endParaRPr>
                    </a:p>
                    <a:p>
                      <a:pPr algn="ctr"/>
                      <a:endParaRPr lang="zh-CN" altLang="en-US" sz="1400" b="1" dirty="0">
                        <a:solidFill>
                          <a:schemeClr val="bg1"/>
                        </a:solidFill>
                        <a:latin typeface="微软雅黑" panose="020B0503020204020204" pitchFamily="34" charset="-122"/>
                        <a:ea typeface="微软雅黑" panose="020B0503020204020204" pitchFamily="34" charset="-122"/>
                      </a:endParaRPr>
                    </a:p>
                  </a:txBody>
                  <a:tcPr anchor="ctr">
                    <a:solidFill>
                      <a:srgbClr val="0070C0"/>
                    </a:solidFill>
                  </a:tcPr>
                </a:tc>
                <a:tc rowSpan="3">
                  <a:txBody>
                    <a:bodyPr/>
                    <a:lstStyle/>
                    <a:p>
                      <a:pPr algn="ctr"/>
                      <a:r>
                        <a:rPr lang="zh-CN" altLang="en-US" sz="1400" b="0" dirty="0" smtClean="0">
                          <a:latin typeface="微软雅黑" panose="020B0503020204020204" pitchFamily="34" charset="-122"/>
                          <a:ea typeface="微软雅黑" panose="020B0503020204020204" pitchFamily="34" charset="-122"/>
                        </a:rPr>
                        <a:t>方案输出</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b="0" dirty="0" smtClean="0">
                          <a:latin typeface="微软雅黑" panose="020B0503020204020204" pitchFamily="34" charset="-122"/>
                          <a:ea typeface="微软雅黑" panose="020B0503020204020204" pitchFamily="34" charset="-122"/>
                        </a:rPr>
                        <a:t>顶层设计（发展规划、诊断报告等）</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latin typeface="微软雅黑" panose="020B0503020204020204" pitchFamily="34" charset="-122"/>
                          <a:ea typeface="微软雅黑" panose="020B0503020204020204" pitchFamily="34" charset="-122"/>
                        </a:rPr>
                        <a:t>10-15</a:t>
                      </a:r>
                      <a:endParaRPr lang="zh-CN" altLang="en-US" sz="1400" dirty="0" smtClean="0">
                        <a:latin typeface="微软雅黑" panose="020B0503020204020204" pitchFamily="34" charset="-122"/>
                        <a:ea typeface="微软雅黑" panose="020B0503020204020204" pitchFamily="34" charset="-122"/>
                      </a:endParaRPr>
                    </a:p>
                  </a:txBody>
                  <a:tcPr anchor="ctr"/>
                </a:tc>
              </a:tr>
              <a:tr h="0">
                <a:tc vMerge="1">
                  <a:txBody>
                    <a:bodyPr/>
                    <a:lstStyle/>
                    <a:p>
                      <a:endParaRPr lang="zh-CN" altLang="en-US" dirty="0"/>
                    </a:p>
                  </a:txBody>
                  <a:tcPr/>
                </a:tc>
                <a:tc vMerge="1">
                  <a:txBody>
                    <a:bodyPr/>
                    <a:lstStyle/>
                    <a:p>
                      <a:endParaRPr lang="zh-CN" altLang="en-US" dirty="0"/>
                    </a:p>
                  </a:txBody>
                  <a:tcPr/>
                </a:tc>
                <a:tc>
                  <a:txBody>
                    <a:bodyPr/>
                    <a:lstStyle/>
                    <a:p>
                      <a:pPr algn="ctr"/>
                      <a:r>
                        <a:rPr lang="zh-CN" altLang="en-US" sz="1400" b="0" dirty="0" smtClean="0">
                          <a:latin typeface="微软雅黑" panose="020B0503020204020204" pitchFamily="34" charset="-122"/>
                          <a:ea typeface="微软雅黑" panose="020B0503020204020204" pitchFamily="34" charset="-122"/>
                        </a:rPr>
                        <a:t>专项评估报告</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15-20</a:t>
                      </a:r>
                      <a:endParaRPr lang="zh-CN" altLang="en-US" sz="1400" dirty="0">
                        <a:latin typeface="微软雅黑" panose="020B0503020204020204" pitchFamily="34" charset="-122"/>
                        <a:ea typeface="微软雅黑" panose="020B0503020204020204" pitchFamily="34" charset="-122"/>
                      </a:endParaRPr>
                    </a:p>
                  </a:txBody>
                  <a:tcPr anchor="ctr"/>
                </a:tc>
              </a:tr>
              <a:tr h="0">
                <a:tc vMerge="1">
                  <a:txBody>
                    <a:bodyPr/>
                    <a:lstStyle/>
                    <a:p>
                      <a:endParaRPr lang="zh-CN" altLang="en-US" dirty="0"/>
                    </a:p>
                  </a:txBody>
                  <a:tcPr/>
                </a:tc>
                <a:tc vMerge="1">
                  <a:txBody>
                    <a:bodyPr/>
                    <a:lstStyle/>
                    <a:p>
                      <a:endParaRPr lang="zh-CN" altLang="en-US" dirty="0"/>
                    </a:p>
                  </a:txBody>
                  <a:tcPr/>
                </a:tc>
                <a:tc>
                  <a:txBody>
                    <a:bodyPr/>
                    <a:lstStyle/>
                    <a:p>
                      <a:pPr algn="ctr"/>
                      <a:r>
                        <a:rPr lang="zh-CN" altLang="en-US" sz="1400" b="0" dirty="0" smtClean="0">
                          <a:latin typeface="微软雅黑" panose="020B0503020204020204" pitchFamily="34" charset="-122"/>
                          <a:ea typeface="微软雅黑" panose="020B0503020204020204" pitchFamily="34" charset="-122"/>
                        </a:rPr>
                        <a:t>专项建设方案</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latin typeface="微软雅黑" panose="020B0503020204020204" pitchFamily="34" charset="-122"/>
                          <a:ea typeface="微软雅黑" panose="020B0503020204020204" pitchFamily="34" charset="-122"/>
                        </a:rPr>
                        <a:t>15-20</a:t>
                      </a:r>
                      <a:endParaRPr lang="zh-CN" altLang="en-US" sz="1400" dirty="0" smtClean="0">
                        <a:latin typeface="微软雅黑" panose="020B0503020204020204" pitchFamily="34" charset="-122"/>
                        <a:ea typeface="微软雅黑" panose="020B0503020204020204" pitchFamily="34" charset="-122"/>
                      </a:endParaRPr>
                    </a:p>
                  </a:txBody>
                  <a:tcPr anchor="ctr"/>
                </a:tc>
              </a:tr>
              <a:tr h="0">
                <a:tc>
                  <a:txBody>
                    <a:bodyPr/>
                    <a:lstStyle/>
                    <a:p>
                      <a:pPr algn="ctr"/>
                      <a:r>
                        <a:rPr lang="en-US" altLang="zh-CN" sz="1400" b="1" dirty="0" smtClean="0">
                          <a:solidFill>
                            <a:schemeClr val="bg1"/>
                          </a:solidFill>
                          <a:latin typeface="微软雅黑" panose="020B0503020204020204" pitchFamily="34" charset="-122"/>
                          <a:ea typeface="微软雅黑" panose="020B0503020204020204" pitchFamily="34" charset="-122"/>
                        </a:rPr>
                        <a:t>5</a:t>
                      </a:r>
                      <a:endParaRPr lang="zh-CN" altLang="en-US" sz="1400" b="1" dirty="0">
                        <a:solidFill>
                          <a:schemeClr val="bg1"/>
                        </a:solidFill>
                        <a:latin typeface="微软雅黑" panose="020B0503020204020204" pitchFamily="34" charset="-122"/>
                        <a:ea typeface="微软雅黑" panose="020B0503020204020204" pitchFamily="34" charset="-122"/>
                      </a:endParaRPr>
                    </a:p>
                  </a:txBody>
                  <a:tcPr anchor="ctr">
                    <a:solidFill>
                      <a:srgbClr val="0070C0"/>
                    </a:solidFill>
                  </a:tcPr>
                </a:tc>
                <a:tc gridSpan="2">
                  <a:txBody>
                    <a:bodyPr/>
                    <a:lstStyle/>
                    <a:p>
                      <a:pPr algn="ctr"/>
                      <a:r>
                        <a:rPr lang="zh-CN" altLang="en-US" sz="1400" b="0" dirty="0" smtClean="0">
                          <a:latin typeface="微软雅黑" panose="020B0503020204020204" pitchFamily="34" charset="-122"/>
                          <a:ea typeface="微软雅黑" panose="020B0503020204020204" pitchFamily="34" charset="-122"/>
                        </a:rPr>
                        <a:t>建设实施</a:t>
                      </a:r>
                      <a:endParaRPr lang="en-US" altLang="zh-CN" sz="1400" b="0" dirty="0" smtClean="0">
                        <a:latin typeface="微软雅黑" panose="020B0503020204020204" pitchFamily="34" charset="-122"/>
                        <a:ea typeface="微软雅黑" panose="020B0503020204020204" pitchFamily="34" charset="-122"/>
                      </a:endParaRPr>
                    </a:p>
                    <a:p>
                      <a:pPr algn="ctr"/>
                      <a:r>
                        <a:rPr lang="zh-CN" altLang="en-US" sz="1400" b="0" dirty="0" smtClean="0">
                          <a:latin typeface="微软雅黑" panose="020B0503020204020204" pitchFamily="34" charset="-122"/>
                          <a:ea typeface="微软雅黑" panose="020B0503020204020204" pitchFamily="34" charset="-122"/>
                        </a:rPr>
                        <a:t>（由各事业部实施落地）</a:t>
                      </a:r>
                      <a:endParaRPr lang="zh-CN" altLang="en-US" sz="1400" b="0" dirty="0">
                        <a:latin typeface="微软雅黑" panose="020B0503020204020204" pitchFamily="34" charset="-122"/>
                        <a:ea typeface="微软雅黑" panose="020B0503020204020204" pitchFamily="34" charset="-122"/>
                      </a:endParaRPr>
                    </a:p>
                  </a:txBody>
                  <a:tcPr anchor="ctr"/>
                </a:tc>
                <a:tc hMerge="1">
                  <a:txBody>
                    <a:bodyPr/>
                    <a:lstStyle/>
                    <a:p>
                      <a:endParaRPr lang="zh-CN" altLang="en-US" dirty="0"/>
                    </a:p>
                  </a:txBody>
                  <a:tcPr/>
                </a:tc>
                <a:tc>
                  <a:txBody>
                    <a:bodyPr/>
                    <a:lstStyle/>
                    <a:p>
                      <a:pPr algn="ctr"/>
                      <a:r>
                        <a:rPr lang="zh-CN" altLang="en-US" sz="1400" dirty="0" smtClean="0">
                          <a:latin typeface="微软雅黑" panose="020B0503020204020204" pitchFamily="34" charset="-122"/>
                          <a:ea typeface="微软雅黑" panose="020B0503020204020204" pitchFamily="34" charset="-122"/>
                        </a:rPr>
                        <a:t>视具体情况而定</a:t>
                      </a:r>
                      <a:endParaRPr lang="zh-CN" altLang="en-US" sz="1400" dirty="0">
                        <a:latin typeface="微软雅黑" panose="020B0503020204020204" pitchFamily="34" charset="-122"/>
                        <a:ea typeface="微软雅黑" panose="020B0503020204020204" pitchFamily="34" charset="-122"/>
                      </a:endParaRPr>
                    </a:p>
                  </a:txBody>
                  <a:tcPr anchor="ctr"/>
                </a:tc>
              </a:tr>
              <a:tr h="0">
                <a:tc>
                  <a:txBody>
                    <a:bodyPr/>
                    <a:lstStyle/>
                    <a:p>
                      <a:pPr algn="ctr"/>
                      <a:r>
                        <a:rPr lang="en-US" altLang="zh-CN" sz="1400" b="1" dirty="0" smtClean="0">
                          <a:solidFill>
                            <a:schemeClr val="bg1"/>
                          </a:solidFill>
                          <a:latin typeface="微软雅黑" panose="020B0503020204020204" pitchFamily="34" charset="-122"/>
                          <a:ea typeface="微软雅黑" panose="020B0503020204020204" pitchFamily="34" charset="-122"/>
                        </a:rPr>
                        <a:t>6</a:t>
                      </a:r>
                      <a:endParaRPr lang="zh-CN" altLang="en-US" sz="1400" b="1" dirty="0">
                        <a:solidFill>
                          <a:schemeClr val="bg1"/>
                        </a:solidFill>
                        <a:latin typeface="微软雅黑" panose="020B0503020204020204" pitchFamily="34" charset="-122"/>
                        <a:ea typeface="微软雅黑" panose="020B0503020204020204" pitchFamily="34" charset="-122"/>
                      </a:endParaRPr>
                    </a:p>
                  </a:txBody>
                  <a:tcPr anchor="ctr">
                    <a:solidFill>
                      <a:srgbClr val="0070C0"/>
                    </a:solidFill>
                  </a:tcPr>
                </a:tc>
                <a:tc gridSpan="2">
                  <a:txBody>
                    <a:bodyPr/>
                    <a:lstStyle/>
                    <a:p>
                      <a:pPr algn="ctr"/>
                      <a:r>
                        <a:rPr lang="zh-CN" altLang="en-US" sz="1400" b="0" dirty="0" smtClean="0">
                          <a:latin typeface="微软雅黑" panose="020B0503020204020204" pitchFamily="34" charset="-122"/>
                          <a:ea typeface="微软雅黑" panose="020B0503020204020204" pitchFamily="34" charset="-122"/>
                        </a:rPr>
                        <a:t>持续运营或跟进</a:t>
                      </a:r>
                      <a:endParaRPr lang="zh-CN" altLang="en-US" sz="1400" b="0" dirty="0">
                        <a:latin typeface="微软雅黑" panose="020B0503020204020204" pitchFamily="34" charset="-122"/>
                        <a:ea typeface="微软雅黑" panose="020B0503020204020204" pitchFamily="34" charset="-122"/>
                      </a:endParaRPr>
                    </a:p>
                  </a:txBody>
                  <a:tcPr anchor="ctr"/>
                </a:tc>
                <a:tc hMerge="1">
                  <a:txBody>
                    <a:bodyPr/>
                    <a:lstStyle/>
                    <a:p>
                      <a:endParaRPr lang="zh-CN" altLang="en-US"/>
                    </a:p>
                  </a:txBody>
                  <a:tcPr/>
                </a:tc>
                <a:tc>
                  <a:txBody>
                    <a:bodyPr/>
                    <a:lstStyle/>
                    <a:p>
                      <a:pPr algn="ctr"/>
                      <a:r>
                        <a:rPr lang="zh-CN" altLang="en-US" sz="1400" dirty="0" smtClean="0">
                          <a:latin typeface="微软雅黑" panose="020B0503020204020204" pitchFamily="34" charset="-122"/>
                          <a:ea typeface="微软雅黑" panose="020B0503020204020204" pitchFamily="34" charset="-122"/>
                        </a:rPr>
                        <a:t>持续</a:t>
                      </a:r>
                      <a:endParaRPr lang="zh-CN" altLang="en-US" sz="1400" dirty="0">
                        <a:latin typeface="微软雅黑" panose="020B0503020204020204" pitchFamily="34" charset="-122"/>
                        <a:ea typeface="微软雅黑" panose="020B0503020204020204" pitchFamily="34" charset="-122"/>
                      </a:endParaRPr>
                    </a:p>
                  </a:txBody>
                  <a:tcPr anchor="ctr"/>
                </a:tc>
              </a:tr>
            </a:tbl>
          </a:graphicData>
        </a:graphic>
      </p:graphicFrame>
      <p:grpSp>
        <p:nvGrpSpPr>
          <p:cNvPr id="124" name="组合 123"/>
          <p:cNvGrpSpPr/>
          <p:nvPr/>
        </p:nvGrpSpPr>
        <p:grpSpPr>
          <a:xfrm>
            <a:off x="2006930" y="1782433"/>
            <a:ext cx="7342166" cy="1512168"/>
            <a:chOff x="1267125" y="927499"/>
            <a:chExt cx="6597596" cy="1512168"/>
          </a:xfrm>
        </p:grpSpPr>
        <p:sp>
          <p:nvSpPr>
            <p:cNvPr id="125" name="燕尾形箭头 124"/>
            <p:cNvSpPr/>
            <p:nvPr/>
          </p:nvSpPr>
          <p:spPr>
            <a:xfrm>
              <a:off x="1267125" y="1359546"/>
              <a:ext cx="6597596" cy="576063"/>
            </a:xfrm>
            <a:prstGeom prst="notchedRightArrow">
              <a:avLst/>
            </a:prstGeom>
            <a:solidFill>
              <a:srgbClr val="1F497D">
                <a:lumMod val="20000"/>
                <a:lumOff val="80000"/>
              </a:srgbClr>
            </a:solidFill>
            <a:ln>
              <a:noFill/>
            </a:ln>
            <a:effectLst/>
          </p:spPr>
          <p:style>
            <a:lnRef idx="0">
              <a:scrgbClr r="0" g="0" b="0"/>
            </a:lnRef>
            <a:fillRef idx="1">
              <a:scrgbClr r="0" g="0" b="0"/>
            </a:fillRef>
            <a:effectRef idx="0">
              <a:scrgbClr r="0" g="0" b="0"/>
            </a:effectRef>
            <a:fontRef idx="minor">
              <a:schemeClr val="dk1">
                <a:hueOff val="0"/>
                <a:satOff val="0"/>
                <a:lumOff val="0"/>
                <a:alphaOff val="0"/>
              </a:schemeClr>
            </a:fontRef>
          </p:style>
        </p:sp>
        <p:grpSp>
          <p:nvGrpSpPr>
            <p:cNvPr id="126" name="组合 125"/>
            <p:cNvGrpSpPr/>
            <p:nvPr/>
          </p:nvGrpSpPr>
          <p:grpSpPr>
            <a:xfrm>
              <a:off x="1267344" y="943402"/>
              <a:ext cx="1432448" cy="512448"/>
              <a:chOff x="219" y="15903"/>
              <a:chExt cx="1047140" cy="512448"/>
            </a:xfrm>
          </p:grpSpPr>
          <p:sp>
            <p:nvSpPr>
              <p:cNvPr id="155" name="矩形 154"/>
              <p:cNvSpPr/>
              <p:nvPr/>
            </p:nvSpPr>
            <p:spPr>
              <a:xfrm>
                <a:off x="219" y="15903"/>
                <a:ext cx="1047140" cy="512448"/>
              </a:xfrm>
              <a:prstGeom prst="rect">
                <a:avLst/>
              </a:pr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sp>
          <p:sp>
            <p:nvSpPr>
              <p:cNvPr id="156" name="矩形 155"/>
              <p:cNvSpPr/>
              <p:nvPr/>
            </p:nvSpPr>
            <p:spPr>
              <a:xfrm>
                <a:off x="219" y="15903"/>
                <a:ext cx="1047140" cy="51244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1120" tIns="71120" rIns="71120" bIns="71120" numCol="1" spcCol="1270" anchor="b" anchorCtr="0">
                <a:noAutofit/>
              </a:bodyPr>
              <a:lstStyle/>
              <a:p>
                <a:pPr lvl="0" algn="ctr" defTabSz="444500">
                  <a:lnSpc>
                    <a:spcPts val="1080"/>
                  </a:lnSpc>
                  <a:spcBef>
                    <a:spcPct val="0"/>
                  </a:spcBef>
                  <a:spcAft>
                    <a:spcPct val="35000"/>
                  </a:spcAft>
                </a:pPr>
                <a:r>
                  <a:rPr lang="zh-CN" altLang="en-US" sz="16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调研：</a:t>
                </a:r>
                <a:endParaRPr lang="en-US" altLang="zh-CN" sz="16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pPr lvl="0" algn="ctr" defTabSz="444500">
                  <a:lnSpc>
                    <a:spcPts val="1080"/>
                  </a:lnSpc>
                  <a:spcBef>
                    <a:spcPct val="0"/>
                  </a:spcBef>
                  <a:spcAft>
                    <a:spcPct val="35000"/>
                  </a:spcAft>
                </a:pPr>
                <a:r>
                  <a:rPr lang="en-US" altLang="zh-CN" sz="16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8-10</a:t>
                </a:r>
                <a:r>
                  <a:rPr lang="zh-CN" altLang="en-US" sz="16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个工作日</a:t>
                </a:r>
                <a:endParaRPr lang="zh-CN" altLang="en-US" sz="1600" b="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p:txBody>
          </p:sp>
        </p:grpSp>
        <p:sp>
          <p:nvSpPr>
            <p:cNvPr id="127" name="椭圆 126"/>
            <p:cNvSpPr/>
            <p:nvPr/>
          </p:nvSpPr>
          <p:spPr>
            <a:xfrm>
              <a:off x="1718906" y="1559666"/>
              <a:ext cx="144015" cy="144015"/>
            </a:xfrm>
            <a:prstGeom prst="ellipse">
              <a:avLst/>
            </a:prstGeom>
            <a:solidFill>
              <a:srgbClr val="4F81BD">
                <a:shade val="50000"/>
                <a:hueOff val="0"/>
                <a:satOff val="0"/>
                <a:lumOff val="0"/>
                <a:alphaOff val="0"/>
              </a:srgbClr>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sp>
        <p:grpSp>
          <p:nvGrpSpPr>
            <p:cNvPr id="128" name="组合 127"/>
            <p:cNvGrpSpPr/>
            <p:nvPr/>
          </p:nvGrpSpPr>
          <p:grpSpPr>
            <a:xfrm>
              <a:off x="2423850" y="1791594"/>
              <a:ext cx="1428070" cy="648073"/>
              <a:chOff x="1156725" y="864095"/>
              <a:chExt cx="1120391" cy="648073"/>
            </a:xfrm>
          </p:grpSpPr>
          <p:sp>
            <p:nvSpPr>
              <p:cNvPr id="153" name="矩形 152"/>
              <p:cNvSpPr/>
              <p:nvPr/>
            </p:nvSpPr>
            <p:spPr>
              <a:xfrm>
                <a:off x="1156725" y="864095"/>
                <a:ext cx="1120391" cy="576063"/>
              </a:xfrm>
              <a:prstGeom prst="rect">
                <a:avLst/>
              </a:pr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sp>
          <p:sp>
            <p:nvSpPr>
              <p:cNvPr id="154" name="矩形 153"/>
              <p:cNvSpPr/>
              <p:nvPr/>
            </p:nvSpPr>
            <p:spPr>
              <a:xfrm>
                <a:off x="1156725" y="936105"/>
                <a:ext cx="1120391" cy="57606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1120" tIns="71120" rIns="71120" bIns="71120" numCol="1" spcCol="1270" anchor="t" anchorCtr="0">
                <a:noAutofit/>
              </a:bodyPr>
              <a:lstStyle/>
              <a:p>
                <a:pPr lvl="0" algn="ctr" defTabSz="444500">
                  <a:lnSpc>
                    <a:spcPts val="1080"/>
                  </a:lnSpc>
                  <a:spcBef>
                    <a:spcPct val="0"/>
                  </a:spcBef>
                  <a:spcAft>
                    <a:spcPct val="35000"/>
                  </a:spcAft>
                </a:pPr>
                <a:r>
                  <a:rPr lang="zh-CN" altLang="en-US" sz="16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对标与诊断：</a:t>
                </a:r>
                <a:endParaRPr lang="en-US" altLang="zh-CN" sz="16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pPr lvl="0" algn="ctr" defTabSz="444500">
                  <a:lnSpc>
                    <a:spcPts val="1080"/>
                  </a:lnSpc>
                  <a:spcBef>
                    <a:spcPct val="0"/>
                  </a:spcBef>
                  <a:spcAft>
                    <a:spcPct val="35000"/>
                  </a:spcAft>
                </a:pPr>
                <a:r>
                  <a:rPr lang="en-US" altLang="zh-CN" sz="16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10-15</a:t>
                </a:r>
                <a:r>
                  <a:rPr lang="zh-CN" altLang="en-US" sz="16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个工作日</a:t>
                </a:r>
                <a:endParaRPr lang="zh-CN" altLang="en-US" sz="1600" b="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p:txBody>
          </p:sp>
        </p:grpSp>
        <p:sp>
          <p:nvSpPr>
            <p:cNvPr id="129" name="椭圆 128"/>
            <p:cNvSpPr/>
            <p:nvPr/>
          </p:nvSpPr>
          <p:spPr>
            <a:xfrm>
              <a:off x="2880385" y="1575570"/>
              <a:ext cx="144015" cy="144015"/>
            </a:xfrm>
            <a:prstGeom prst="ellipse">
              <a:avLst/>
            </a:prstGeom>
            <a:solidFill>
              <a:srgbClr val="4F81BD">
                <a:shade val="50000"/>
                <a:hueOff val="180719"/>
                <a:satOff val="-3780"/>
                <a:lumOff val="21031"/>
                <a:alphaOff val="0"/>
              </a:srgbClr>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sp>
        <p:grpSp>
          <p:nvGrpSpPr>
            <p:cNvPr id="130" name="组合 129"/>
            <p:cNvGrpSpPr/>
            <p:nvPr/>
          </p:nvGrpSpPr>
          <p:grpSpPr>
            <a:xfrm>
              <a:off x="3677815" y="928381"/>
              <a:ext cx="1392788" cy="572532"/>
              <a:chOff x="2410690" y="882"/>
              <a:chExt cx="1392788" cy="572532"/>
            </a:xfrm>
          </p:grpSpPr>
          <p:sp>
            <p:nvSpPr>
              <p:cNvPr id="140" name="矩形 139"/>
              <p:cNvSpPr/>
              <p:nvPr/>
            </p:nvSpPr>
            <p:spPr>
              <a:xfrm>
                <a:off x="2410690" y="882"/>
                <a:ext cx="1392788" cy="572532"/>
              </a:xfrm>
              <a:prstGeom prst="rect">
                <a:avLst/>
              </a:pr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sp>
          <p:sp>
            <p:nvSpPr>
              <p:cNvPr id="141" name="矩形 140"/>
              <p:cNvSpPr/>
              <p:nvPr/>
            </p:nvSpPr>
            <p:spPr>
              <a:xfrm>
                <a:off x="2410690" y="882"/>
                <a:ext cx="1392788" cy="57253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1120" tIns="71120" rIns="71120" bIns="71120" numCol="1" spcCol="1270" anchor="b" anchorCtr="0">
                <a:noAutofit/>
              </a:bodyPr>
              <a:lstStyle/>
              <a:p>
                <a:pPr lvl="0" algn="ctr" defTabSz="444500">
                  <a:lnSpc>
                    <a:spcPts val="1080"/>
                  </a:lnSpc>
                  <a:spcBef>
                    <a:spcPct val="0"/>
                  </a:spcBef>
                  <a:spcAft>
                    <a:spcPct val="35000"/>
                  </a:spcAft>
                </a:pPr>
                <a:r>
                  <a:rPr lang="zh-CN" altLang="en-US" sz="16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方案输出：</a:t>
                </a:r>
                <a:endParaRPr lang="en-US" altLang="zh-CN" sz="16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pPr lvl="0" algn="ctr" defTabSz="444500">
                  <a:lnSpc>
                    <a:spcPts val="1080"/>
                  </a:lnSpc>
                  <a:spcBef>
                    <a:spcPct val="0"/>
                  </a:spcBef>
                  <a:spcAft>
                    <a:spcPct val="35000"/>
                  </a:spcAft>
                </a:pPr>
                <a:r>
                  <a:rPr lang="en-US" altLang="zh-CN" sz="16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15-20</a:t>
                </a:r>
                <a:r>
                  <a:rPr lang="zh-CN" altLang="en-US" sz="16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个工作日</a:t>
                </a:r>
                <a:endParaRPr lang="zh-CN" altLang="en-US" sz="1600" b="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p:txBody>
          </p:sp>
        </p:grpSp>
        <p:sp>
          <p:nvSpPr>
            <p:cNvPr id="131" name="椭圆 130"/>
            <p:cNvSpPr/>
            <p:nvPr/>
          </p:nvSpPr>
          <p:spPr>
            <a:xfrm>
              <a:off x="4295984" y="1574687"/>
              <a:ext cx="144015" cy="144015"/>
            </a:xfrm>
            <a:prstGeom prst="ellipse">
              <a:avLst/>
            </a:prstGeom>
            <a:solidFill>
              <a:srgbClr val="4F81BD">
                <a:shade val="50000"/>
                <a:hueOff val="361437"/>
                <a:satOff val="-7560"/>
                <a:lumOff val="42063"/>
                <a:alphaOff val="0"/>
              </a:srgbClr>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sp>
        <p:grpSp>
          <p:nvGrpSpPr>
            <p:cNvPr id="132" name="组合 131"/>
            <p:cNvGrpSpPr/>
            <p:nvPr/>
          </p:nvGrpSpPr>
          <p:grpSpPr>
            <a:xfrm>
              <a:off x="5128416" y="1791594"/>
              <a:ext cx="1603823" cy="648073"/>
              <a:chOff x="3861292" y="864095"/>
              <a:chExt cx="1132074" cy="648073"/>
            </a:xfrm>
          </p:grpSpPr>
          <p:sp>
            <p:nvSpPr>
              <p:cNvPr id="138" name="矩形 137"/>
              <p:cNvSpPr/>
              <p:nvPr/>
            </p:nvSpPr>
            <p:spPr>
              <a:xfrm>
                <a:off x="3861292" y="864095"/>
                <a:ext cx="1132074" cy="576063"/>
              </a:xfrm>
              <a:prstGeom prst="rect">
                <a:avLst/>
              </a:pr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sp>
          <p:sp>
            <p:nvSpPr>
              <p:cNvPr id="139" name="矩形 138"/>
              <p:cNvSpPr/>
              <p:nvPr/>
            </p:nvSpPr>
            <p:spPr>
              <a:xfrm>
                <a:off x="3861292" y="936105"/>
                <a:ext cx="1132074" cy="57606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1120" tIns="71120" rIns="71120" bIns="71120" numCol="1" spcCol="1270" anchor="t" anchorCtr="0">
                <a:noAutofit/>
              </a:bodyPr>
              <a:lstStyle/>
              <a:p>
                <a:pPr lvl="0" algn="ctr" defTabSz="444500">
                  <a:lnSpc>
                    <a:spcPts val="1080"/>
                  </a:lnSpc>
                  <a:spcBef>
                    <a:spcPct val="0"/>
                  </a:spcBef>
                  <a:spcAft>
                    <a:spcPct val="35000"/>
                  </a:spcAft>
                </a:pPr>
                <a:r>
                  <a:rPr lang="zh-CN" altLang="en-US" sz="16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建设实施：</a:t>
                </a:r>
                <a:endParaRPr lang="en-US" altLang="zh-CN" sz="16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pPr lvl="0" algn="ctr" defTabSz="444500">
                  <a:lnSpc>
                    <a:spcPts val="1080"/>
                  </a:lnSpc>
                  <a:spcBef>
                    <a:spcPct val="0"/>
                  </a:spcBef>
                  <a:spcAft>
                    <a:spcPct val="35000"/>
                  </a:spcAft>
                </a:pPr>
                <a:r>
                  <a:rPr lang="zh-CN" altLang="en-US" sz="16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视具体情况而定</a:t>
                </a:r>
                <a:endParaRPr lang="zh-CN" altLang="en-US" sz="1600" b="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p:txBody>
          </p:sp>
        </p:grpSp>
        <p:grpSp>
          <p:nvGrpSpPr>
            <p:cNvPr id="133" name="组合 132"/>
            <p:cNvGrpSpPr/>
            <p:nvPr/>
          </p:nvGrpSpPr>
          <p:grpSpPr>
            <a:xfrm>
              <a:off x="6308712" y="927499"/>
              <a:ext cx="1431640" cy="576063"/>
              <a:chOff x="5041587" y="0"/>
              <a:chExt cx="1132074" cy="576063"/>
            </a:xfrm>
          </p:grpSpPr>
          <p:sp>
            <p:nvSpPr>
              <p:cNvPr id="136" name="矩形 135"/>
              <p:cNvSpPr/>
              <p:nvPr/>
            </p:nvSpPr>
            <p:spPr>
              <a:xfrm>
                <a:off x="5041587" y="0"/>
                <a:ext cx="1132074" cy="576063"/>
              </a:xfrm>
              <a:prstGeom prst="rect">
                <a:avLst/>
              </a:pr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sp>
          <p:sp>
            <p:nvSpPr>
              <p:cNvPr id="137" name="矩形 136"/>
              <p:cNvSpPr/>
              <p:nvPr/>
            </p:nvSpPr>
            <p:spPr>
              <a:xfrm>
                <a:off x="5041587" y="0"/>
                <a:ext cx="1132074" cy="57606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1120" tIns="71120" rIns="71120" bIns="71120" numCol="1" spcCol="1270" anchor="b" anchorCtr="0">
                <a:noAutofit/>
              </a:bodyPr>
              <a:lstStyle/>
              <a:p>
                <a:pPr lvl="0" algn="ctr" defTabSz="444500">
                  <a:lnSpc>
                    <a:spcPts val="1080"/>
                  </a:lnSpc>
                  <a:spcBef>
                    <a:spcPct val="0"/>
                  </a:spcBef>
                  <a:spcAft>
                    <a:spcPct val="35000"/>
                  </a:spcAft>
                </a:pPr>
                <a:r>
                  <a:rPr lang="zh-CN" altLang="en-US" sz="16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持续运营或跟进：</a:t>
                </a:r>
                <a:endParaRPr lang="en-US" altLang="zh-CN" sz="16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pPr lvl="0" algn="ctr" defTabSz="444500">
                  <a:lnSpc>
                    <a:spcPts val="1080"/>
                  </a:lnSpc>
                  <a:spcBef>
                    <a:spcPct val="0"/>
                  </a:spcBef>
                  <a:spcAft>
                    <a:spcPct val="35000"/>
                  </a:spcAft>
                </a:pPr>
                <a:r>
                  <a:rPr lang="zh-CN" altLang="en-US" sz="16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持续</a:t>
                </a:r>
                <a:endParaRPr lang="zh-CN" altLang="en-US" sz="1600" b="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p:txBody>
          </p:sp>
        </p:grpSp>
        <p:sp>
          <p:nvSpPr>
            <p:cNvPr id="134" name="椭圆 133"/>
            <p:cNvSpPr/>
            <p:nvPr/>
          </p:nvSpPr>
          <p:spPr>
            <a:xfrm>
              <a:off x="5724128" y="1575570"/>
              <a:ext cx="144015" cy="144015"/>
            </a:xfrm>
            <a:prstGeom prst="ellipse">
              <a:avLst/>
            </a:prstGeom>
            <a:solidFill>
              <a:srgbClr val="4F81BD">
                <a:shade val="50000"/>
                <a:hueOff val="180719"/>
                <a:satOff val="-3780"/>
                <a:lumOff val="21031"/>
                <a:alphaOff val="0"/>
              </a:srgbClr>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sp>
        <p:sp>
          <p:nvSpPr>
            <p:cNvPr id="135" name="椭圆 134"/>
            <p:cNvSpPr/>
            <p:nvPr/>
          </p:nvSpPr>
          <p:spPr>
            <a:xfrm>
              <a:off x="7011265" y="1575570"/>
              <a:ext cx="144015" cy="144015"/>
            </a:xfrm>
            <a:prstGeom prst="ellipse">
              <a:avLst/>
            </a:prstGeom>
          </p:spPr>
          <p:style>
            <a:lnRef idx="2">
              <a:schemeClr val="lt1">
                <a:hueOff val="0"/>
                <a:satOff val="0"/>
                <a:lumOff val="0"/>
                <a:alphaOff val="0"/>
              </a:schemeClr>
            </a:lnRef>
            <a:fillRef idx="1">
              <a:schemeClr val="accent1">
                <a:shade val="50000"/>
                <a:hueOff val="144575"/>
                <a:satOff val="-3024"/>
                <a:lumOff val="16825"/>
                <a:alphaOff val="0"/>
              </a:schemeClr>
            </a:fillRef>
            <a:effectRef idx="0">
              <a:schemeClr val="accent1">
                <a:shade val="50000"/>
                <a:hueOff val="144575"/>
                <a:satOff val="-3024"/>
                <a:lumOff val="16825"/>
                <a:alphaOff val="0"/>
              </a:schemeClr>
            </a:effectRef>
            <a:fontRef idx="minor">
              <a:schemeClr val="lt1"/>
            </a:fontRef>
          </p:style>
        </p:sp>
      </p:grpSp>
      <p:sp>
        <p:nvSpPr>
          <p:cNvPr id="32" name="MH_Other_5"/>
          <p:cNvSpPr>
            <a:spLocks noChangeArrowheads="1"/>
          </p:cNvSpPr>
          <p:nvPr>
            <p:custDataLst>
              <p:tags r:id="rId1"/>
            </p:custDataLst>
          </p:nvPr>
        </p:nvSpPr>
        <p:spPr bwMode="auto">
          <a:xfrm>
            <a:off x="191344" y="715276"/>
            <a:ext cx="3102853" cy="550727"/>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a:solidFill>
                  <a:srgbClr val="FFFFFF"/>
                </a:solidFill>
                <a:ea typeface="微软雅黑" pitchFamily="34" charset="-122"/>
              </a:rPr>
              <a:t>（二）</a:t>
            </a:r>
            <a:r>
              <a:rPr lang="en-US" altLang="zh-CN" sz="2000" b="1" dirty="0">
                <a:solidFill>
                  <a:srgbClr val="FFFFFF"/>
                </a:solidFill>
                <a:ea typeface="微软雅黑" pitchFamily="34" charset="-122"/>
              </a:rPr>
              <a:t> </a:t>
            </a:r>
            <a:r>
              <a:rPr lang="zh-CN" altLang="en-US" sz="2000" b="1" dirty="0">
                <a:solidFill>
                  <a:srgbClr val="FFFFFF"/>
                </a:solidFill>
                <a:ea typeface="微软雅黑" pitchFamily="34" charset="-122"/>
              </a:rPr>
              <a:t>项目交付周期</a:t>
            </a:r>
          </a:p>
        </p:txBody>
      </p:sp>
      <p:sp>
        <p:nvSpPr>
          <p:cNvPr id="31"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44</a:t>
            </a:r>
            <a:endParaRPr lang="zh-CN" altLang="en-US" sz="1600" b="1" dirty="0">
              <a:solidFill>
                <a:prstClr val="white"/>
              </a:solidFill>
            </a:endParaRPr>
          </a:p>
        </p:txBody>
      </p:sp>
    </p:spTree>
    <p:extLst>
      <p:ext uri="{BB962C8B-B14F-4D97-AF65-F5344CB8AC3E}">
        <p14:creationId xmlns:p14="http://schemas.microsoft.com/office/powerpoint/2010/main" val="18886005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37" name="直接连接符 36"/>
          <p:cNvCxnSpPr/>
          <p:nvPr/>
        </p:nvCxnSpPr>
        <p:spPr>
          <a:xfrm>
            <a:off x="1768416" y="404813"/>
            <a:ext cx="98997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矩形 79"/>
          <p:cNvSpPr/>
          <p:nvPr/>
        </p:nvSpPr>
        <p:spPr>
          <a:xfrm>
            <a:off x="791472" y="2414307"/>
            <a:ext cx="1611000" cy="665149"/>
          </a:xfrm>
          <a:prstGeom prst="rect">
            <a:avLst/>
          </a:prstGeom>
          <a:ln w="28575">
            <a:solidFill>
              <a:srgbClr val="C00000"/>
            </a:solidFill>
          </a:ln>
        </p:spPr>
        <p:txBody>
          <a:bodyPr wrap="square" lIns="132935" tIns="66468" rIns="132935" bIns="66468">
            <a:spAutoFit/>
          </a:bodyPr>
          <a:lstStyle/>
          <a:p>
            <a:pPr lvl="0" algn="ctr">
              <a:lnSpc>
                <a:spcPct val="150000"/>
              </a:lnSpc>
              <a:defRPr/>
            </a:pPr>
            <a:r>
              <a:rPr lang="zh-CN" altLang="en-US" sz="2300" b="1" kern="0" dirty="0" smtClean="0">
                <a:solidFill>
                  <a:sysClr val="windowText" lastClr="000000"/>
                </a:solidFill>
                <a:latin typeface="微软雅黑" pitchFamily="34" charset="-122"/>
                <a:ea typeface="微软雅黑" pitchFamily="34" charset="-122"/>
              </a:rPr>
              <a:t>形成机制</a:t>
            </a:r>
            <a:endParaRPr lang="en-US" altLang="zh-CN" sz="2300" b="1" kern="0" dirty="0">
              <a:solidFill>
                <a:sysClr val="windowText" lastClr="000000"/>
              </a:solidFill>
              <a:latin typeface="微软雅黑" pitchFamily="34" charset="-122"/>
              <a:ea typeface="微软雅黑" pitchFamily="34" charset="-122"/>
            </a:endParaRPr>
          </a:p>
        </p:txBody>
      </p:sp>
      <p:sp>
        <p:nvSpPr>
          <p:cNvPr id="81" name="矩形 80"/>
          <p:cNvSpPr/>
          <p:nvPr/>
        </p:nvSpPr>
        <p:spPr>
          <a:xfrm>
            <a:off x="2685441" y="2510322"/>
            <a:ext cx="1227864" cy="503566"/>
          </a:xfrm>
          <a:prstGeom prst="rect">
            <a:avLst/>
          </a:prstGeom>
          <a:ln w="28575">
            <a:solidFill>
              <a:srgbClr val="C00000"/>
            </a:solidFill>
          </a:ln>
        </p:spPr>
        <p:txBody>
          <a:bodyPr wrap="square" lIns="132935" tIns="66468" rIns="132935" bIns="66468" anchor="ctr">
            <a:spAutoFit/>
          </a:bodyPr>
          <a:lstStyle/>
          <a:p>
            <a:pPr lvl="0" algn="ctr">
              <a:lnSpc>
                <a:spcPct val="150000"/>
              </a:lnSpc>
              <a:defRPr/>
            </a:pPr>
            <a:r>
              <a:rPr lang="zh-CN" altLang="en-US" sz="1600" kern="0" dirty="0" smtClean="0">
                <a:solidFill>
                  <a:sysClr val="windowText" lastClr="000000"/>
                </a:solidFill>
                <a:latin typeface="微软雅黑" pitchFamily="34" charset="-122"/>
                <a:ea typeface="微软雅黑" pitchFamily="34" charset="-122"/>
              </a:rPr>
              <a:t>建立制度</a:t>
            </a:r>
            <a:endParaRPr lang="en-US" altLang="zh-CN" sz="1600" kern="0" dirty="0">
              <a:solidFill>
                <a:sysClr val="windowText" lastClr="000000"/>
              </a:solidFill>
              <a:latin typeface="微软雅黑" pitchFamily="34" charset="-122"/>
              <a:ea typeface="微软雅黑" pitchFamily="34" charset="-122"/>
            </a:endParaRPr>
          </a:p>
        </p:txBody>
      </p:sp>
      <p:sp>
        <p:nvSpPr>
          <p:cNvPr id="83" name="矩形 82"/>
          <p:cNvSpPr/>
          <p:nvPr/>
        </p:nvSpPr>
        <p:spPr>
          <a:xfrm>
            <a:off x="816320" y="1610888"/>
            <a:ext cx="1611000" cy="665149"/>
          </a:xfrm>
          <a:prstGeom prst="rect">
            <a:avLst/>
          </a:prstGeom>
          <a:ln w="28575">
            <a:solidFill>
              <a:srgbClr val="C00000"/>
            </a:solidFill>
          </a:ln>
        </p:spPr>
        <p:txBody>
          <a:bodyPr wrap="square" lIns="132935" tIns="66468" rIns="132935" bIns="66468">
            <a:spAutoFit/>
          </a:bodyPr>
          <a:lstStyle/>
          <a:p>
            <a:pPr lvl="0" algn="ctr">
              <a:lnSpc>
                <a:spcPct val="150000"/>
              </a:lnSpc>
              <a:defRPr/>
            </a:pPr>
            <a:r>
              <a:rPr lang="zh-CN" altLang="en-US" sz="2300" b="1" kern="0" dirty="0" smtClean="0">
                <a:solidFill>
                  <a:sysClr val="windowText" lastClr="000000"/>
                </a:solidFill>
                <a:latin typeface="微软雅黑" pitchFamily="34" charset="-122"/>
                <a:ea typeface="微软雅黑" pitchFamily="34" charset="-122"/>
              </a:rPr>
              <a:t>围绕核心</a:t>
            </a:r>
            <a:endParaRPr lang="en-US" altLang="zh-CN" sz="2300" b="1" kern="0" dirty="0">
              <a:solidFill>
                <a:sysClr val="windowText" lastClr="000000"/>
              </a:solidFill>
              <a:latin typeface="微软雅黑" pitchFamily="34" charset="-122"/>
              <a:ea typeface="微软雅黑" pitchFamily="34" charset="-122"/>
            </a:endParaRPr>
          </a:p>
        </p:txBody>
      </p:sp>
      <p:sp>
        <p:nvSpPr>
          <p:cNvPr id="84" name="矩形 83"/>
          <p:cNvSpPr/>
          <p:nvPr/>
        </p:nvSpPr>
        <p:spPr>
          <a:xfrm>
            <a:off x="4038450" y="2534784"/>
            <a:ext cx="1231890" cy="503566"/>
          </a:xfrm>
          <a:prstGeom prst="rect">
            <a:avLst/>
          </a:prstGeom>
          <a:ln w="28575">
            <a:solidFill>
              <a:srgbClr val="C00000"/>
            </a:solidFill>
          </a:ln>
        </p:spPr>
        <p:txBody>
          <a:bodyPr wrap="square" lIns="132935" tIns="66468" rIns="132935" bIns="66468">
            <a:spAutoFit/>
          </a:bodyPr>
          <a:lstStyle/>
          <a:p>
            <a:pPr lvl="0" algn="ctr">
              <a:lnSpc>
                <a:spcPct val="150000"/>
              </a:lnSpc>
              <a:defRPr/>
            </a:pPr>
            <a:r>
              <a:rPr lang="zh-CN" altLang="en-US" sz="1600" kern="0" dirty="0" smtClean="0">
                <a:solidFill>
                  <a:sysClr val="windowText" lastClr="000000"/>
                </a:solidFill>
                <a:latin typeface="微软雅黑" pitchFamily="34" charset="-122"/>
                <a:ea typeface="微软雅黑" pitchFamily="34" charset="-122"/>
              </a:rPr>
              <a:t>工作目标</a:t>
            </a:r>
            <a:endParaRPr lang="en-US" altLang="zh-CN" sz="1600" kern="0" dirty="0">
              <a:solidFill>
                <a:sysClr val="windowText" lastClr="000000"/>
              </a:solidFill>
              <a:latin typeface="微软雅黑" pitchFamily="34" charset="-122"/>
              <a:ea typeface="微软雅黑" pitchFamily="34" charset="-122"/>
            </a:endParaRPr>
          </a:p>
        </p:txBody>
      </p:sp>
      <p:sp>
        <p:nvSpPr>
          <p:cNvPr id="85" name="矩形 84"/>
          <p:cNvSpPr/>
          <p:nvPr/>
        </p:nvSpPr>
        <p:spPr>
          <a:xfrm>
            <a:off x="5407360" y="2534784"/>
            <a:ext cx="1231891" cy="503566"/>
          </a:xfrm>
          <a:prstGeom prst="rect">
            <a:avLst/>
          </a:prstGeom>
          <a:ln w="28575">
            <a:solidFill>
              <a:srgbClr val="C00000"/>
            </a:solidFill>
          </a:ln>
        </p:spPr>
        <p:txBody>
          <a:bodyPr wrap="square" lIns="132935" tIns="66468" rIns="132935" bIns="66468">
            <a:spAutoFit/>
          </a:bodyPr>
          <a:lstStyle/>
          <a:p>
            <a:pPr lvl="0" algn="ctr">
              <a:lnSpc>
                <a:spcPct val="150000"/>
              </a:lnSpc>
              <a:defRPr/>
            </a:pPr>
            <a:r>
              <a:rPr lang="zh-CN" altLang="en-US" sz="1600" kern="0" dirty="0" smtClean="0">
                <a:solidFill>
                  <a:sysClr val="windowText" lastClr="000000"/>
                </a:solidFill>
                <a:latin typeface="微软雅黑" pitchFamily="34" charset="-122"/>
                <a:ea typeface="微软雅黑" pitchFamily="34" charset="-122"/>
              </a:rPr>
              <a:t>工作标准</a:t>
            </a:r>
            <a:endParaRPr lang="en-US" altLang="zh-CN" sz="1600" kern="0" dirty="0">
              <a:solidFill>
                <a:sysClr val="windowText" lastClr="000000"/>
              </a:solidFill>
              <a:latin typeface="微软雅黑" pitchFamily="34" charset="-122"/>
              <a:ea typeface="微软雅黑" pitchFamily="34" charset="-122"/>
            </a:endParaRPr>
          </a:p>
        </p:txBody>
      </p:sp>
      <p:sp>
        <p:nvSpPr>
          <p:cNvPr id="86" name="矩形 85"/>
          <p:cNvSpPr/>
          <p:nvPr/>
        </p:nvSpPr>
        <p:spPr>
          <a:xfrm>
            <a:off x="6752521" y="2534784"/>
            <a:ext cx="1231890" cy="503566"/>
          </a:xfrm>
          <a:prstGeom prst="rect">
            <a:avLst/>
          </a:prstGeom>
          <a:ln w="28575">
            <a:solidFill>
              <a:srgbClr val="C00000"/>
            </a:solidFill>
          </a:ln>
        </p:spPr>
        <p:txBody>
          <a:bodyPr wrap="square" lIns="132935" tIns="66468" rIns="132935" bIns="66468">
            <a:spAutoFit/>
          </a:bodyPr>
          <a:lstStyle/>
          <a:p>
            <a:pPr lvl="0" algn="ctr">
              <a:lnSpc>
                <a:spcPct val="150000"/>
              </a:lnSpc>
              <a:defRPr/>
            </a:pPr>
            <a:r>
              <a:rPr lang="zh-CN" altLang="en-US" sz="1600" kern="0" dirty="0" smtClean="0">
                <a:solidFill>
                  <a:sysClr val="windowText" lastClr="000000"/>
                </a:solidFill>
                <a:latin typeface="微软雅黑" pitchFamily="34" charset="-122"/>
                <a:ea typeface="微软雅黑" pitchFamily="34" charset="-122"/>
              </a:rPr>
              <a:t>工作流程</a:t>
            </a:r>
            <a:endParaRPr lang="en-US" altLang="zh-CN" sz="1600" kern="0" dirty="0">
              <a:solidFill>
                <a:sysClr val="windowText" lastClr="000000"/>
              </a:solidFill>
              <a:latin typeface="微软雅黑" pitchFamily="34" charset="-122"/>
              <a:ea typeface="微软雅黑" pitchFamily="34" charset="-122"/>
            </a:endParaRPr>
          </a:p>
        </p:txBody>
      </p:sp>
      <p:sp>
        <p:nvSpPr>
          <p:cNvPr id="87" name="矩形 86"/>
          <p:cNvSpPr/>
          <p:nvPr/>
        </p:nvSpPr>
        <p:spPr>
          <a:xfrm>
            <a:off x="8073931" y="2534784"/>
            <a:ext cx="1231890" cy="503566"/>
          </a:xfrm>
          <a:prstGeom prst="rect">
            <a:avLst/>
          </a:prstGeom>
          <a:ln w="28575">
            <a:solidFill>
              <a:srgbClr val="C00000"/>
            </a:solidFill>
          </a:ln>
        </p:spPr>
        <p:txBody>
          <a:bodyPr wrap="square" lIns="132935" tIns="66468" rIns="132935" bIns="66468">
            <a:spAutoFit/>
          </a:bodyPr>
          <a:lstStyle/>
          <a:p>
            <a:pPr lvl="0" algn="ctr">
              <a:lnSpc>
                <a:spcPct val="150000"/>
              </a:lnSpc>
              <a:defRPr/>
            </a:pPr>
            <a:r>
              <a:rPr lang="zh-CN" altLang="en-US" sz="1600" kern="0" dirty="0" smtClean="0">
                <a:solidFill>
                  <a:sysClr val="windowText" lastClr="000000"/>
                </a:solidFill>
                <a:latin typeface="微软雅黑" pitchFamily="34" charset="-122"/>
                <a:ea typeface="微软雅黑" pitchFamily="34" charset="-122"/>
              </a:rPr>
              <a:t>工作职责</a:t>
            </a:r>
            <a:endParaRPr lang="en-US" altLang="zh-CN" sz="1600" kern="0" dirty="0">
              <a:solidFill>
                <a:sysClr val="windowText" lastClr="000000"/>
              </a:solidFill>
              <a:latin typeface="微软雅黑" pitchFamily="34" charset="-122"/>
              <a:ea typeface="微软雅黑" pitchFamily="34" charset="-122"/>
            </a:endParaRPr>
          </a:p>
        </p:txBody>
      </p:sp>
      <p:sp>
        <p:nvSpPr>
          <p:cNvPr id="88" name="矩形 87"/>
          <p:cNvSpPr/>
          <p:nvPr/>
        </p:nvSpPr>
        <p:spPr>
          <a:xfrm>
            <a:off x="792570" y="3074254"/>
            <a:ext cx="1611000" cy="665149"/>
          </a:xfrm>
          <a:prstGeom prst="rect">
            <a:avLst/>
          </a:prstGeom>
          <a:ln w="28575">
            <a:solidFill>
              <a:srgbClr val="C00000"/>
            </a:solidFill>
          </a:ln>
        </p:spPr>
        <p:txBody>
          <a:bodyPr wrap="square" lIns="132935" tIns="66468" rIns="132935" bIns="66468">
            <a:spAutoFit/>
          </a:bodyPr>
          <a:lstStyle/>
          <a:p>
            <a:pPr lvl="0" algn="ctr">
              <a:lnSpc>
                <a:spcPct val="150000"/>
              </a:lnSpc>
              <a:defRPr/>
            </a:pPr>
            <a:r>
              <a:rPr lang="zh-CN" altLang="en-US" sz="2300" b="1" kern="0" dirty="0" smtClean="0">
                <a:solidFill>
                  <a:sysClr val="windowText" lastClr="000000"/>
                </a:solidFill>
                <a:latin typeface="微软雅黑" pitchFamily="34" charset="-122"/>
                <a:ea typeface="微软雅黑" pitchFamily="34" charset="-122"/>
              </a:rPr>
              <a:t>实施保障</a:t>
            </a:r>
            <a:endParaRPr lang="en-US" altLang="zh-CN" sz="2300" b="1" kern="0" dirty="0">
              <a:solidFill>
                <a:sysClr val="windowText" lastClr="000000"/>
              </a:solidFill>
              <a:latin typeface="微软雅黑" pitchFamily="34" charset="-122"/>
              <a:ea typeface="微软雅黑" pitchFamily="34" charset="-122"/>
            </a:endParaRPr>
          </a:p>
        </p:txBody>
      </p:sp>
      <p:sp>
        <p:nvSpPr>
          <p:cNvPr id="89" name="矩形 88"/>
          <p:cNvSpPr/>
          <p:nvPr/>
        </p:nvSpPr>
        <p:spPr>
          <a:xfrm>
            <a:off x="2685441" y="3119192"/>
            <a:ext cx="1227864" cy="503566"/>
          </a:xfrm>
          <a:prstGeom prst="rect">
            <a:avLst/>
          </a:prstGeom>
          <a:ln w="28575">
            <a:solidFill>
              <a:srgbClr val="C00000"/>
            </a:solidFill>
          </a:ln>
        </p:spPr>
        <p:txBody>
          <a:bodyPr wrap="square" lIns="132935" tIns="66468" rIns="132935" bIns="66468" anchor="ctr">
            <a:spAutoFit/>
          </a:bodyPr>
          <a:lstStyle/>
          <a:p>
            <a:pPr lvl="0" algn="ctr">
              <a:lnSpc>
                <a:spcPct val="150000"/>
              </a:lnSpc>
              <a:defRPr/>
            </a:pPr>
            <a:r>
              <a:rPr lang="zh-CN" altLang="en-US" sz="1600" kern="0" dirty="0" smtClean="0">
                <a:solidFill>
                  <a:sysClr val="windowText" lastClr="000000"/>
                </a:solidFill>
                <a:latin typeface="微软雅黑" pitchFamily="34" charset="-122"/>
                <a:ea typeface="微软雅黑" pitchFamily="34" charset="-122"/>
              </a:rPr>
              <a:t>组建机构</a:t>
            </a:r>
            <a:endParaRPr lang="en-US" altLang="zh-CN" sz="1600" kern="0" dirty="0">
              <a:solidFill>
                <a:sysClr val="windowText" lastClr="000000"/>
              </a:solidFill>
              <a:latin typeface="微软雅黑" pitchFamily="34" charset="-122"/>
              <a:ea typeface="微软雅黑" pitchFamily="34" charset="-122"/>
            </a:endParaRPr>
          </a:p>
        </p:txBody>
      </p:sp>
      <p:sp>
        <p:nvSpPr>
          <p:cNvPr id="90" name="矩形 89"/>
          <p:cNvSpPr/>
          <p:nvPr/>
        </p:nvSpPr>
        <p:spPr>
          <a:xfrm>
            <a:off x="4038450" y="3149481"/>
            <a:ext cx="1231890" cy="503566"/>
          </a:xfrm>
          <a:prstGeom prst="rect">
            <a:avLst/>
          </a:prstGeom>
          <a:ln w="28575">
            <a:solidFill>
              <a:srgbClr val="C00000"/>
            </a:solidFill>
          </a:ln>
        </p:spPr>
        <p:txBody>
          <a:bodyPr wrap="square" lIns="132935" tIns="66468" rIns="132935" bIns="66468">
            <a:spAutoFit/>
          </a:bodyPr>
          <a:lstStyle/>
          <a:p>
            <a:pPr lvl="0" algn="ctr">
              <a:lnSpc>
                <a:spcPct val="150000"/>
              </a:lnSpc>
              <a:defRPr/>
            </a:pPr>
            <a:r>
              <a:rPr lang="zh-CN" altLang="en-US" sz="1600" kern="0" dirty="0" smtClean="0">
                <a:solidFill>
                  <a:sysClr val="windowText" lastClr="000000"/>
                </a:solidFill>
                <a:latin typeface="微软雅黑" pitchFamily="34" charset="-122"/>
                <a:ea typeface="微软雅黑" pitchFamily="34" charset="-122"/>
              </a:rPr>
              <a:t>制订方案</a:t>
            </a:r>
            <a:endParaRPr lang="en-US" altLang="zh-CN" sz="1600" kern="0" dirty="0">
              <a:solidFill>
                <a:sysClr val="windowText" lastClr="000000"/>
              </a:solidFill>
              <a:latin typeface="微软雅黑" pitchFamily="34" charset="-122"/>
              <a:ea typeface="微软雅黑" pitchFamily="34" charset="-122"/>
            </a:endParaRPr>
          </a:p>
        </p:txBody>
      </p:sp>
      <p:sp>
        <p:nvSpPr>
          <p:cNvPr id="91" name="矩形 90"/>
          <p:cNvSpPr/>
          <p:nvPr/>
        </p:nvSpPr>
        <p:spPr>
          <a:xfrm>
            <a:off x="5407360" y="3149481"/>
            <a:ext cx="1231891" cy="503566"/>
          </a:xfrm>
          <a:prstGeom prst="rect">
            <a:avLst/>
          </a:prstGeom>
          <a:ln w="28575">
            <a:solidFill>
              <a:srgbClr val="C00000"/>
            </a:solidFill>
          </a:ln>
        </p:spPr>
        <p:txBody>
          <a:bodyPr wrap="square" lIns="132935" tIns="66468" rIns="132935" bIns="66468">
            <a:spAutoFit/>
          </a:bodyPr>
          <a:lstStyle/>
          <a:p>
            <a:pPr lvl="0" algn="ctr">
              <a:lnSpc>
                <a:spcPct val="150000"/>
              </a:lnSpc>
              <a:defRPr/>
            </a:pPr>
            <a:r>
              <a:rPr lang="zh-CN" altLang="en-US" sz="1600" kern="0" dirty="0" smtClean="0">
                <a:solidFill>
                  <a:sysClr val="windowText" lastClr="000000"/>
                </a:solidFill>
                <a:latin typeface="微软雅黑" pitchFamily="34" charset="-122"/>
                <a:ea typeface="微软雅黑" pitchFamily="34" charset="-122"/>
              </a:rPr>
              <a:t>培训动员</a:t>
            </a:r>
            <a:endParaRPr lang="en-US" altLang="zh-CN" sz="1600" kern="0" dirty="0">
              <a:solidFill>
                <a:sysClr val="windowText" lastClr="000000"/>
              </a:solidFill>
              <a:latin typeface="微软雅黑" pitchFamily="34" charset="-122"/>
              <a:ea typeface="微软雅黑" pitchFamily="34" charset="-122"/>
            </a:endParaRPr>
          </a:p>
        </p:txBody>
      </p:sp>
      <p:sp>
        <p:nvSpPr>
          <p:cNvPr id="92" name="矩形 91"/>
          <p:cNvSpPr/>
          <p:nvPr/>
        </p:nvSpPr>
        <p:spPr>
          <a:xfrm>
            <a:off x="6752521" y="3149481"/>
            <a:ext cx="1231890" cy="503566"/>
          </a:xfrm>
          <a:prstGeom prst="rect">
            <a:avLst/>
          </a:prstGeom>
          <a:ln w="28575">
            <a:solidFill>
              <a:srgbClr val="C00000"/>
            </a:solidFill>
          </a:ln>
        </p:spPr>
        <p:txBody>
          <a:bodyPr wrap="square" lIns="132935" tIns="66468" rIns="132935" bIns="66468">
            <a:spAutoFit/>
          </a:bodyPr>
          <a:lstStyle/>
          <a:p>
            <a:pPr lvl="0" algn="ctr">
              <a:lnSpc>
                <a:spcPct val="150000"/>
              </a:lnSpc>
              <a:defRPr/>
            </a:pPr>
            <a:r>
              <a:rPr lang="zh-CN" altLang="en-US" sz="1600" kern="0" dirty="0" smtClean="0">
                <a:solidFill>
                  <a:sysClr val="windowText" lastClr="000000"/>
                </a:solidFill>
                <a:latin typeface="微软雅黑" pitchFamily="34" charset="-122"/>
                <a:ea typeface="微软雅黑" pitchFamily="34" charset="-122"/>
              </a:rPr>
              <a:t>责任到位</a:t>
            </a:r>
            <a:endParaRPr lang="en-US" altLang="zh-CN" sz="1600" kern="0" dirty="0">
              <a:solidFill>
                <a:sysClr val="windowText" lastClr="000000"/>
              </a:solidFill>
              <a:latin typeface="微软雅黑" pitchFamily="34" charset="-122"/>
              <a:ea typeface="微软雅黑" pitchFamily="34" charset="-122"/>
            </a:endParaRPr>
          </a:p>
        </p:txBody>
      </p:sp>
      <p:sp>
        <p:nvSpPr>
          <p:cNvPr id="93" name="矩形 92"/>
          <p:cNvSpPr/>
          <p:nvPr/>
        </p:nvSpPr>
        <p:spPr>
          <a:xfrm>
            <a:off x="8064123" y="3149481"/>
            <a:ext cx="1231890" cy="503566"/>
          </a:xfrm>
          <a:prstGeom prst="rect">
            <a:avLst/>
          </a:prstGeom>
          <a:ln w="28575">
            <a:solidFill>
              <a:srgbClr val="C00000"/>
            </a:solidFill>
          </a:ln>
        </p:spPr>
        <p:txBody>
          <a:bodyPr wrap="square" lIns="132935" tIns="66468" rIns="132935" bIns="66468">
            <a:spAutoFit/>
          </a:bodyPr>
          <a:lstStyle/>
          <a:p>
            <a:pPr lvl="0" algn="ctr">
              <a:lnSpc>
                <a:spcPct val="150000"/>
              </a:lnSpc>
              <a:defRPr/>
            </a:pPr>
            <a:r>
              <a:rPr lang="zh-CN" altLang="en-US" sz="1600" kern="0" dirty="0">
                <a:solidFill>
                  <a:sysClr val="windowText" lastClr="000000"/>
                </a:solidFill>
                <a:latin typeface="微软雅黑" pitchFamily="34" charset="-122"/>
                <a:ea typeface="微软雅黑" pitchFamily="34" charset="-122"/>
              </a:rPr>
              <a:t>实施总结</a:t>
            </a:r>
            <a:endParaRPr lang="en-US" altLang="zh-CN" sz="1600" kern="0" dirty="0">
              <a:solidFill>
                <a:sysClr val="windowText" lastClr="000000"/>
              </a:solidFill>
              <a:latin typeface="微软雅黑" pitchFamily="34" charset="-122"/>
              <a:ea typeface="微软雅黑" pitchFamily="34" charset="-122"/>
            </a:endParaRPr>
          </a:p>
        </p:txBody>
      </p:sp>
      <p:sp>
        <p:nvSpPr>
          <p:cNvPr id="94" name="矩形 93"/>
          <p:cNvSpPr/>
          <p:nvPr/>
        </p:nvSpPr>
        <p:spPr>
          <a:xfrm>
            <a:off x="2691835" y="1631713"/>
            <a:ext cx="6604177" cy="503566"/>
          </a:xfrm>
          <a:prstGeom prst="rect">
            <a:avLst/>
          </a:prstGeom>
          <a:ln w="28575">
            <a:solidFill>
              <a:srgbClr val="C00000"/>
            </a:solidFill>
          </a:ln>
        </p:spPr>
        <p:txBody>
          <a:bodyPr wrap="square" lIns="132935" tIns="66468" rIns="132935" bIns="66468" anchor="ctr">
            <a:spAutoFit/>
          </a:bodyPr>
          <a:lstStyle/>
          <a:p>
            <a:pPr lvl="0" algn="ctr">
              <a:lnSpc>
                <a:spcPct val="150000"/>
              </a:lnSpc>
              <a:defRPr/>
            </a:pPr>
            <a:r>
              <a:rPr lang="zh-CN" altLang="en-US" sz="1600" kern="0" dirty="0">
                <a:solidFill>
                  <a:sysClr val="windowText" lastClr="000000"/>
                </a:solidFill>
                <a:latin typeface="微软雅黑" pitchFamily="34" charset="-122"/>
                <a:ea typeface="微软雅黑" pitchFamily="34" charset="-122"/>
              </a:rPr>
              <a:t>“双元”引领、创新驱动</a:t>
            </a:r>
          </a:p>
        </p:txBody>
      </p:sp>
      <p:sp>
        <p:nvSpPr>
          <p:cNvPr id="95" name="矩形 94"/>
          <p:cNvSpPr/>
          <p:nvPr/>
        </p:nvSpPr>
        <p:spPr>
          <a:xfrm>
            <a:off x="9373658" y="3149481"/>
            <a:ext cx="1231890" cy="503566"/>
          </a:xfrm>
          <a:prstGeom prst="rect">
            <a:avLst/>
          </a:prstGeom>
          <a:ln w="28575">
            <a:solidFill>
              <a:srgbClr val="C00000"/>
            </a:solidFill>
          </a:ln>
        </p:spPr>
        <p:txBody>
          <a:bodyPr wrap="square" lIns="132935" tIns="66468" rIns="132935" bIns="66468">
            <a:spAutoFit/>
          </a:bodyPr>
          <a:lstStyle/>
          <a:p>
            <a:pPr lvl="0" algn="ctr">
              <a:lnSpc>
                <a:spcPct val="150000"/>
              </a:lnSpc>
              <a:defRPr/>
            </a:pPr>
            <a:r>
              <a:rPr lang="zh-CN" altLang="en-US" sz="1600" kern="0" dirty="0" smtClean="0">
                <a:solidFill>
                  <a:sysClr val="windowText" lastClr="000000"/>
                </a:solidFill>
                <a:latin typeface="微软雅黑" pitchFamily="34" charset="-122"/>
                <a:ea typeface="微软雅黑" pitchFamily="34" charset="-122"/>
              </a:rPr>
              <a:t>成果凝练</a:t>
            </a:r>
            <a:endParaRPr lang="en-US" altLang="zh-CN" sz="1600" kern="0" dirty="0">
              <a:solidFill>
                <a:sysClr val="windowText" lastClr="000000"/>
              </a:solidFill>
              <a:latin typeface="微软雅黑" pitchFamily="34" charset="-122"/>
              <a:ea typeface="微软雅黑" pitchFamily="34" charset="-122"/>
            </a:endParaRPr>
          </a:p>
        </p:txBody>
      </p:sp>
      <p:sp>
        <p:nvSpPr>
          <p:cNvPr id="96" name="矩形 95"/>
          <p:cNvSpPr/>
          <p:nvPr/>
        </p:nvSpPr>
        <p:spPr>
          <a:xfrm>
            <a:off x="792570" y="3746076"/>
            <a:ext cx="1611000" cy="665149"/>
          </a:xfrm>
          <a:prstGeom prst="rect">
            <a:avLst/>
          </a:prstGeom>
          <a:ln w="28575">
            <a:solidFill>
              <a:srgbClr val="C00000"/>
            </a:solidFill>
          </a:ln>
        </p:spPr>
        <p:txBody>
          <a:bodyPr wrap="square" lIns="132935" tIns="66468" rIns="132935" bIns="66468">
            <a:spAutoFit/>
          </a:bodyPr>
          <a:lstStyle/>
          <a:p>
            <a:pPr lvl="0" algn="ctr">
              <a:lnSpc>
                <a:spcPct val="150000"/>
              </a:lnSpc>
              <a:defRPr/>
            </a:pPr>
            <a:r>
              <a:rPr lang="zh-CN" altLang="en-US" sz="2300" b="1" kern="0" dirty="0" smtClean="0">
                <a:solidFill>
                  <a:sysClr val="windowText" lastClr="000000"/>
                </a:solidFill>
                <a:latin typeface="微软雅黑" pitchFamily="34" charset="-122"/>
                <a:ea typeface="微软雅黑" pitchFamily="34" charset="-122"/>
              </a:rPr>
              <a:t>过程控制</a:t>
            </a:r>
            <a:endParaRPr lang="en-US" altLang="zh-CN" sz="2300" b="1" kern="0" dirty="0">
              <a:solidFill>
                <a:sysClr val="windowText" lastClr="000000"/>
              </a:solidFill>
              <a:latin typeface="微软雅黑" pitchFamily="34" charset="-122"/>
              <a:ea typeface="微软雅黑" pitchFamily="34" charset="-122"/>
            </a:endParaRPr>
          </a:p>
        </p:txBody>
      </p:sp>
      <p:sp>
        <p:nvSpPr>
          <p:cNvPr id="97" name="矩形 96"/>
          <p:cNvSpPr/>
          <p:nvPr/>
        </p:nvSpPr>
        <p:spPr>
          <a:xfrm>
            <a:off x="2685441" y="3760853"/>
            <a:ext cx="1227864" cy="503566"/>
          </a:xfrm>
          <a:prstGeom prst="rect">
            <a:avLst/>
          </a:prstGeom>
          <a:ln w="28575">
            <a:solidFill>
              <a:srgbClr val="C00000"/>
            </a:solidFill>
          </a:ln>
        </p:spPr>
        <p:txBody>
          <a:bodyPr wrap="square" lIns="132935" tIns="66468" rIns="132935" bIns="66468" anchor="ctr">
            <a:spAutoFit/>
          </a:bodyPr>
          <a:lstStyle/>
          <a:p>
            <a:pPr lvl="0" algn="ctr">
              <a:lnSpc>
                <a:spcPct val="150000"/>
              </a:lnSpc>
              <a:defRPr/>
            </a:pPr>
            <a:r>
              <a:rPr lang="zh-CN" altLang="en-US" sz="1600" kern="0" dirty="0" smtClean="0">
                <a:solidFill>
                  <a:sysClr val="windowText" lastClr="000000"/>
                </a:solidFill>
                <a:latin typeface="微软雅黑" pitchFamily="34" charset="-122"/>
                <a:ea typeface="微软雅黑" pitchFamily="34" charset="-122"/>
              </a:rPr>
              <a:t>专委会</a:t>
            </a:r>
            <a:endParaRPr lang="en-US" altLang="zh-CN" sz="1600" kern="0" dirty="0">
              <a:solidFill>
                <a:sysClr val="windowText" lastClr="000000"/>
              </a:solidFill>
              <a:latin typeface="微软雅黑" pitchFamily="34" charset="-122"/>
              <a:ea typeface="微软雅黑" pitchFamily="34" charset="-122"/>
            </a:endParaRPr>
          </a:p>
        </p:txBody>
      </p:sp>
      <p:sp>
        <p:nvSpPr>
          <p:cNvPr id="98" name="矩形 97"/>
          <p:cNvSpPr/>
          <p:nvPr/>
        </p:nvSpPr>
        <p:spPr>
          <a:xfrm>
            <a:off x="4047183" y="3760853"/>
            <a:ext cx="1227864" cy="503566"/>
          </a:xfrm>
          <a:prstGeom prst="rect">
            <a:avLst/>
          </a:prstGeom>
          <a:ln w="28575">
            <a:solidFill>
              <a:srgbClr val="C00000"/>
            </a:solidFill>
          </a:ln>
        </p:spPr>
        <p:txBody>
          <a:bodyPr wrap="square" lIns="132935" tIns="66468" rIns="132935" bIns="66468" anchor="ctr">
            <a:spAutoFit/>
          </a:bodyPr>
          <a:lstStyle/>
          <a:p>
            <a:pPr lvl="0" algn="ctr">
              <a:lnSpc>
                <a:spcPct val="150000"/>
              </a:lnSpc>
              <a:defRPr/>
            </a:pPr>
            <a:r>
              <a:rPr lang="zh-CN" altLang="en-US" sz="1600" kern="0" dirty="0" smtClean="0">
                <a:solidFill>
                  <a:sysClr val="windowText" lastClr="000000"/>
                </a:solidFill>
                <a:latin typeface="微软雅黑" pitchFamily="34" charset="-122"/>
                <a:ea typeface="微软雅黑" pitchFamily="34" charset="-122"/>
              </a:rPr>
              <a:t>章程</a:t>
            </a:r>
            <a:endParaRPr lang="en-US" altLang="zh-CN" sz="1600" kern="0" dirty="0">
              <a:solidFill>
                <a:sysClr val="windowText" lastClr="000000"/>
              </a:solidFill>
              <a:latin typeface="微软雅黑" pitchFamily="34" charset="-122"/>
              <a:ea typeface="微软雅黑" pitchFamily="34" charset="-122"/>
            </a:endParaRPr>
          </a:p>
        </p:txBody>
      </p:sp>
      <p:sp>
        <p:nvSpPr>
          <p:cNvPr id="99" name="矩形 98"/>
          <p:cNvSpPr/>
          <p:nvPr/>
        </p:nvSpPr>
        <p:spPr>
          <a:xfrm>
            <a:off x="5416093" y="3760853"/>
            <a:ext cx="1227864" cy="503566"/>
          </a:xfrm>
          <a:prstGeom prst="rect">
            <a:avLst/>
          </a:prstGeom>
          <a:ln w="28575">
            <a:solidFill>
              <a:srgbClr val="C00000"/>
            </a:solidFill>
          </a:ln>
        </p:spPr>
        <p:txBody>
          <a:bodyPr wrap="square" lIns="132935" tIns="66468" rIns="132935" bIns="66468" anchor="ctr">
            <a:spAutoFit/>
          </a:bodyPr>
          <a:lstStyle/>
          <a:p>
            <a:pPr lvl="0" algn="ctr">
              <a:lnSpc>
                <a:spcPct val="150000"/>
              </a:lnSpc>
              <a:defRPr/>
            </a:pPr>
            <a:r>
              <a:rPr lang="zh-CN" altLang="en-US" sz="1600" kern="0" dirty="0" smtClean="0">
                <a:solidFill>
                  <a:sysClr val="windowText" lastClr="000000"/>
                </a:solidFill>
                <a:latin typeface="微软雅黑" pitchFamily="34" charset="-122"/>
                <a:ea typeface="微软雅黑" pitchFamily="34" charset="-122"/>
              </a:rPr>
              <a:t>制度</a:t>
            </a:r>
            <a:endParaRPr lang="en-US" altLang="zh-CN" sz="1600" kern="0" dirty="0">
              <a:solidFill>
                <a:sysClr val="windowText" lastClr="000000"/>
              </a:solidFill>
              <a:latin typeface="微软雅黑" pitchFamily="34" charset="-122"/>
              <a:ea typeface="微软雅黑" pitchFamily="34" charset="-122"/>
            </a:endParaRPr>
          </a:p>
        </p:txBody>
      </p:sp>
      <p:sp>
        <p:nvSpPr>
          <p:cNvPr id="100" name="矩形 99"/>
          <p:cNvSpPr/>
          <p:nvPr/>
        </p:nvSpPr>
        <p:spPr>
          <a:xfrm>
            <a:off x="6756546" y="3760853"/>
            <a:ext cx="1227864" cy="503566"/>
          </a:xfrm>
          <a:prstGeom prst="rect">
            <a:avLst/>
          </a:prstGeom>
          <a:ln w="28575">
            <a:solidFill>
              <a:srgbClr val="C00000"/>
            </a:solidFill>
          </a:ln>
        </p:spPr>
        <p:txBody>
          <a:bodyPr wrap="square" lIns="132935" tIns="66468" rIns="132935" bIns="66468" anchor="ctr">
            <a:spAutoFit/>
          </a:bodyPr>
          <a:lstStyle/>
          <a:p>
            <a:pPr lvl="0" algn="ctr">
              <a:lnSpc>
                <a:spcPct val="150000"/>
              </a:lnSpc>
              <a:defRPr/>
            </a:pPr>
            <a:r>
              <a:rPr lang="zh-CN" altLang="en-US" sz="1600" kern="0" dirty="0" smtClean="0">
                <a:solidFill>
                  <a:sysClr val="windowText" lastClr="000000"/>
                </a:solidFill>
                <a:latin typeface="微软雅黑" pitchFamily="34" charset="-122"/>
                <a:ea typeface="微软雅黑" pitchFamily="34" charset="-122"/>
              </a:rPr>
              <a:t>论证纪实</a:t>
            </a:r>
            <a:endParaRPr lang="en-US" altLang="zh-CN" sz="1600" kern="0" dirty="0">
              <a:solidFill>
                <a:sysClr val="windowText" lastClr="000000"/>
              </a:solidFill>
              <a:latin typeface="微软雅黑" pitchFamily="34" charset="-122"/>
              <a:ea typeface="微软雅黑" pitchFamily="34" charset="-122"/>
            </a:endParaRPr>
          </a:p>
        </p:txBody>
      </p:sp>
      <p:sp>
        <p:nvSpPr>
          <p:cNvPr id="101" name="矩形 100"/>
          <p:cNvSpPr/>
          <p:nvPr/>
        </p:nvSpPr>
        <p:spPr>
          <a:xfrm>
            <a:off x="8063442" y="3760853"/>
            <a:ext cx="1227864" cy="503566"/>
          </a:xfrm>
          <a:prstGeom prst="rect">
            <a:avLst/>
          </a:prstGeom>
          <a:ln w="28575">
            <a:solidFill>
              <a:srgbClr val="C00000"/>
            </a:solidFill>
          </a:ln>
        </p:spPr>
        <p:txBody>
          <a:bodyPr wrap="square" lIns="132935" tIns="66468" rIns="132935" bIns="66468" anchor="ctr">
            <a:spAutoFit/>
          </a:bodyPr>
          <a:lstStyle/>
          <a:p>
            <a:pPr lvl="0" algn="ctr">
              <a:lnSpc>
                <a:spcPct val="150000"/>
              </a:lnSpc>
              <a:defRPr/>
            </a:pPr>
            <a:r>
              <a:rPr lang="zh-CN" altLang="en-US" sz="1600" kern="0" dirty="0" smtClean="0">
                <a:solidFill>
                  <a:sysClr val="windowText" lastClr="000000"/>
                </a:solidFill>
                <a:latin typeface="微软雅黑" pitchFamily="34" charset="-122"/>
                <a:ea typeface="微软雅黑" pitchFamily="34" charset="-122"/>
              </a:rPr>
              <a:t>论证材料</a:t>
            </a:r>
            <a:endParaRPr lang="en-US" altLang="zh-CN" sz="1600" kern="0" dirty="0">
              <a:solidFill>
                <a:sysClr val="windowText" lastClr="000000"/>
              </a:solidFill>
              <a:latin typeface="微软雅黑" pitchFamily="34" charset="-122"/>
              <a:ea typeface="微软雅黑" pitchFamily="34" charset="-122"/>
            </a:endParaRPr>
          </a:p>
        </p:txBody>
      </p:sp>
      <p:sp>
        <p:nvSpPr>
          <p:cNvPr id="102" name="矩形 101"/>
          <p:cNvSpPr/>
          <p:nvPr/>
        </p:nvSpPr>
        <p:spPr>
          <a:xfrm>
            <a:off x="791851" y="4406023"/>
            <a:ext cx="1611000" cy="665149"/>
          </a:xfrm>
          <a:prstGeom prst="rect">
            <a:avLst/>
          </a:prstGeom>
          <a:ln w="28575">
            <a:solidFill>
              <a:srgbClr val="C00000"/>
            </a:solidFill>
          </a:ln>
        </p:spPr>
        <p:txBody>
          <a:bodyPr wrap="square" lIns="132935" tIns="66468" rIns="132935" bIns="66468">
            <a:spAutoFit/>
          </a:bodyPr>
          <a:lstStyle/>
          <a:p>
            <a:pPr lvl="0" algn="ctr">
              <a:lnSpc>
                <a:spcPct val="150000"/>
              </a:lnSpc>
              <a:defRPr/>
            </a:pPr>
            <a:r>
              <a:rPr lang="zh-CN" altLang="en-US" sz="2300" b="1" kern="0" dirty="0" smtClean="0">
                <a:solidFill>
                  <a:sysClr val="windowText" lastClr="000000"/>
                </a:solidFill>
                <a:latin typeface="微软雅黑" pitchFamily="34" charset="-122"/>
                <a:ea typeface="微软雅黑" pitchFamily="34" charset="-122"/>
              </a:rPr>
              <a:t>逻辑清晰</a:t>
            </a:r>
            <a:endParaRPr lang="en-US" altLang="zh-CN" sz="2300" b="1" kern="0" dirty="0">
              <a:solidFill>
                <a:sysClr val="windowText" lastClr="000000"/>
              </a:solidFill>
              <a:latin typeface="微软雅黑" pitchFamily="34" charset="-122"/>
              <a:ea typeface="微软雅黑" pitchFamily="34" charset="-122"/>
            </a:endParaRPr>
          </a:p>
        </p:txBody>
      </p:sp>
      <p:sp>
        <p:nvSpPr>
          <p:cNvPr id="103" name="矩形 102"/>
          <p:cNvSpPr/>
          <p:nvPr/>
        </p:nvSpPr>
        <p:spPr>
          <a:xfrm>
            <a:off x="2685441" y="4421661"/>
            <a:ext cx="1227864" cy="503566"/>
          </a:xfrm>
          <a:prstGeom prst="rect">
            <a:avLst/>
          </a:prstGeom>
          <a:ln w="28575">
            <a:solidFill>
              <a:srgbClr val="C00000"/>
            </a:solidFill>
          </a:ln>
        </p:spPr>
        <p:txBody>
          <a:bodyPr wrap="square" lIns="132935" tIns="66468" rIns="132935" bIns="66468" anchor="ctr">
            <a:spAutoFit/>
          </a:bodyPr>
          <a:lstStyle/>
          <a:p>
            <a:pPr lvl="0" algn="ctr">
              <a:lnSpc>
                <a:spcPct val="150000"/>
              </a:lnSpc>
              <a:defRPr/>
            </a:pPr>
            <a:r>
              <a:rPr lang="zh-CN" altLang="en-US" sz="1600" kern="0" dirty="0" smtClean="0">
                <a:solidFill>
                  <a:sysClr val="windowText" lastClr="000000"/>
                </a:solidFill>
                <a:latin typeface="微软雅黑" pitchFamily="34" charset="-122"/>
                <a:ea typeface="微软雅黑" pitchFamily="34" charset="-122"/>
              </a:rPr>
              <a:t>调研方案</a:t>
            </a:r>
            <a:endParaRPr lang="en-US" altLang="zh-CN" sz="1600" kern="0" dirty="0">
              <a:solidFill>
                <a:sysClr val="windowText" lastClr="000000"/>
              </a:solidFill>
              <a:latin typeface="微软雅黑" pitchFamily="34" charset="-122"/>
              <a:ea typeface="微软雅黑" pitchFamily="34" charset="-122"/>
            </a:endParaRPr>
          </a:p>
        </p:txBody>
      </p:sp>
      <p:sp>
        <p:nvSpPr>
          <p:cNvPr id="104" name="矩形 103"/>
          <p:cNvSpPr/>
          <p:nvPr/>
        </p:nvSpPr>
        <p:spPr>
          <a:xfrm>
            <a:off x="4047183" y="4421661"/>
            <a:ext cx="1227864" cy="503566"/>
          </a:xfrm>
          <a:prstGeom prst="rect">
            <a:avLst/>
          </a:prstGeom>
          <a:ln w="28575">
            <a:solidFill>
              <a:srgbClr val="C00000"/>
            </a:solidFill>
          </a:ln>
        </p:spPr>
        <p:txBody>
          <a:bodyPr wrap="square" lIns="132935" tIns="66468" rIns="132935" bIns="66468" anchor="ctr">
            <a:spAutoFit/>
          </a:bodyPr>
          <a:lstStyle/>
          <a:p>
            <a:pPr lvl="0" algn="ctr">
              <a:lnSpc>
                <a:spcPct val="150000"/>
              </a:lnSpc>
              <a:defRPr/>
            </a:pPr>
            <a:r>
              <a:rPr lang="zh-CN" altLang="en-US" sz="1600" kern="0" dirty="0" smtClean="0">
                <a:solidFill>
                  <a:sysClr val="windowText" lastClr="000000"/>
                </a:solidFill>
                <a:latin typeface="微软雅黑" pitchFamily="34" charset="-122"/>
                <a:ea typeface="微软雅黑" pitchFamily="34" charset="-122"/>
              </a:rPr>
              <a:t>责任分工</a:t>
            </a:r>
            <a:endParaRPr lang="en-US" altLang="zh-CN" sz="1600" kern="0" dirty="0">
              <a:solidFill>
                <a:sysClr val="windowText" lastClr="000000"/>
              </a:solidFill>
              <a:latin typeface="微软雅黑" pitchFamily="34" charset="-122"/>
              <a:ea typeface="微软雅黑" pitchFamily="34" charset="-122"/>
            </a:endParaRPr>
          </a:p>
        </p:txBody>
      </p:sp>
      <p:sp>
        <p:nvSpPr>
          <p:cNvPr id="105" name="矩形 104"/>
          <p:cNvSpPr/>
          <p:nvPr/>
        </p:nvSpPr>
        <p:spPr>
          <a:xfrm>
            <a:off x="5416093" y="4421661"/>
            <a:ext cx="1227864" cy="503566"/>
          </a:xfrm>
          <a:prstGeom prst="rect">
            <a:avLst/>
          </a:prstGeom>
          <a:ln w="28575">
            <a:solidFill>
              <a:srgbClr val="C00000"/>
            </a:solidFill>
          </a:ln>
        </p:spPr>
        <p:txBody>
          <a:bodyPr wrap="square" lIns="132935" tIns="66468" rIns="132935" bIns="66468" anchor="ctr">
            <a:spAutoFit/>
          </a:bodyPr>
          <a:lstStyle/>
          <a:p>
            <a:pPr lvl="0" algn="ctr">
              <a:lnSpc>
                <a:spcPct val="150000"/>
              </a:lnSpc>
              <a:defRPr/>
            </a:pPr>
            <a:r>
              <a:rPr lang="zh-CN" altLang="en-US" sz="1600" kern="0" dirty="0" smtClean="0">
                <a:solidFill>
                  <a:sysClr val="windowText" lastClr="000000"/>
                </a:solidFill>
                <a:latin typeface="微软雅黑" pitchFamily="34" charset="-122"/>
                <a:ea typeface="微软雅黑" pitchFamily="34" charset="-122"/>
              </a:rPr>
              <a:t>调研资料</a:t>
            </a:r>
            <a:endParaRPr lang="en-US" altLang="zh-CN" sz="1600" kern="0" dirty="0">
              <a:solidFill>
                <a:sysClr val="windowText" lastClr="000000"/>
              </a:solidFill>
              <a:latin typeface="微软雅黑" pitchFamily="34" charset="-122"/>
              <a:ea typeface="微软雅黑" pitchFamily="34" charset="-122"/>
            </a:endParaRPr>
          </a:p>
        </p:txBody>
      </p:sp>
      <p:sp>
        <p:nvSpPr>
          <p:cNvPr id="106" name="矩形 105"/>
          <p:cNvSpPr/>
          <p:nvPr/>
        </p:nvSpPr>
        <p:spPr>
          <a:xfrm>
            <a:off x="6756546" y="4421661"/>
            <a:ext cx="1227864" cy="503566"/>
          </a:xfrm>
          <a:prstGeom prst="rect">
            <a:avLst/>
          </a:prstGeom>
          <a:ln w="28575">
            <a:solidFill>
              <a:srgbClr val="C00000"/>
            </a:solidFill>
          </a:ln>
        </p:spPr>
        <p:txBody>
          <a:bodyPr wrap="square" lIns="132935" tIns="66468" rIns="132935" bIns="66468" anchor="ctr">
            <a:spAutoFit/>
          </a:bodyPr>
          <a:lstStyle/>
          <a:p>
            <a:pPr lvl="0" algn="ctr">
              <a:lnSpc>
                <a:spcPct val="150000"/>
              </a:lnSpc>
              <a:defRPr/>
            </a:pPr>
            <a:r>
              <a:rPr lang="zh-CN" altLang="en-US" sz="1600" kern="0" dirty="0" smtClean="0">
                <a:solidFill>
                  <a:sysClr val="windowText" lastClr="000000"/>
                </a:solidFill>
                <a:latin typeface="微软雅黑" pitchFamily="34" charset="-122"/>
                <a:ea typeface="微软雅黑" pitchFamily="34" charset="-122"/>
              </a:rPr>
              <a:t>调研纪实</a:t>
            </a:r>
            <a:endParaRPr lang="en-US" altLang="zh-CN" sz="1600" kern="0" dirty="0">
              <a:solidFill>
                <a:sysClr val="windowText" lastClr="000000"/>
              </a:solidFill>
              <a:latin typeface="微软雅黑" pitchFamily="34" charset="-122"/>
              <a:ea typeface="微软雅黑" pitchFamily="34" charset="-122"/>
            </a:endParaRPr>
          </a:p>
        </p:txBody>
      </p:sp>
      <p:sp>
        <p:nvSpPr>
          <p:cNvPr id="107" name="矩形 106"/>
          <p:cNvSpPr/>
          <p:nvPr/>
        </p:nvSpPr>
        <p:spPr>
          <a:xfrm>
            <a:off x="8063442" y="4421661"/>
            <a:ext cx="1227864" cy="503566"/>
          </a:xfrm>
          <a:prstGeom prst="rect">
            <a:avLst/>
          </a:prstGeom>
          <a:ln w="28575">
            <a:solidFill>
              <a:srgbClr val="C00000"/>
            </a:solidFill>
          </a:ln>
        </p:spPr>
        <p:txBody>
          <a:bodyPr wrap="square" lIns="132935" tIns="66468" rIns="132935" bIns="66468" anchor="ctr">
            <a:spAutoFit/>
          </a:bodyPr>
          <a:lstStyle/>
          <a:p>
            <a:pPr lvl="0" algn="ctr">
              <a:lnSpc>
                <a:spcPct val="150000"/>
              </a:lnSpc>
              <a:defRPr/>
            </a:pPr>
            <a:r>
              <a:rPr lang="zh-CN" altLang="en-US" sz="1600" kern="0" dirty="0" smtClean="0">
                <a:solidFill>
                  <a:sysClr val="windowText" lastClr="000000"/>
                </a:solidFill>
                <a:latin typeface="微软雅黑" pitchFamily="34" charset="-122"/>
                <a:ea typeface="微软雅黑" pitchFamily="34" charset="-122"/>
              </a:rPr>
              <a:t>材料加工</a:t>
            </a:r>
            <a:endParaRPr lang="en-US" altLang="zh-CN" sz="1600" kern="0" dirty="0">
              <a:solidFill>
                <a:sysClr val="windowText" lastClr="000000"/>
              </a:solidFill>
              <a:latin typeface="微软雅黑" pitchFamily="34" charset="-122"/>
              <a:ea typeface="微软雅黑" pitchFamily="34" charset="-122"/>
            </a:endParaRPr>
          </a:p>
        </p:txBody>
      </p:sp>
      <p:sp>
        <p:nvSpPr>
          <p:cNvPr id="108" name="矩形 107"/>
          <p:cNvSpPr/>
          <p:nvPr/>
        </p:nvSpPr>
        <p:spPr>
          <a:xfrm>
            <a:off x="9363170" y="4408925"/>
            <a:ext cx="1227864" cy="503566"/>
          </a:xfrm>
          <a:prstGeom prst="rect">
            <a:avLst/>
          </a:prstGeom>
          <a:ln w="28575">
            <a:solidFill>
              <a:srgbClr val="C00000"/>
            </a:solidFill>
          </a:ln>
        </p:spPr>
        <p:txBody>
          <a:bodyPr wrap="square" lIns="132935" tIns="66468" rIns="132935" bIns="66468" anchor="ctr">
            <a:spAutoFit/>
          </a:bodyPr>
          <a:lstStyle/>
          <a:p>
            <a:pPr lvl="0" algn="ctr">
              <a:lnSpc>
                <a:spcPct val="150000"/>
              </a:lnSpc>
              <a:defRPr/>
            </a:pPr>
            <a:r>
              <a:rPr lang="zh-CN" altLang="en-US" sz="1600" kern="0" dirty="0" smtClean="0">
                <a:solidFill>
                  <a:sysClr val="windowText" lastClr="000000"/>
                </a:solidFill>
                <a:latin typeface="微软雅黑" pitchFamily="34" charset="-122"/>
                <a:ea typeface="微软雅黑" pitchFamily="34" charset="-122"/>
              </a:rPr>
              <a:t>相关报告</a:t>
            </a:r>
            <a:endParaRPr lang="en-US" altLang="zh-CN" sz="1600" kern="0" dirty="0">
              <a:solidFill>
                <a:sysClr val="windowText" lastClr="000000"/>
              </a:solidFill>
              <a:latin typeface="微软雅黑" pitchFamily="34" charset="-122"/>
              <a:ea typeface="微软雅黑" pitchFamily="34" charset="-122"/>
            </a:endParaRPr>
          </a:p>
        </p:txBody>
      </p:sp>
      <p:sp>
        <p:nvSpPr>
          <p:cNvPr id="109" name="矩形 108"/>
          <p:cNvSpPr/>
          <p:nvPr/>
        </p:nvSpPr>
        <p:spPr>
          <a:xfrm>
            <a:off x="10648955" y="4408925"/>
            <a:ext cx="1227864" cy="503566"/>
          </a:xfrm>
          <a:prstGeom prst="rect">
            <a:avLst/>
          </a:prstGeom>
          <a:ln w="28575">
            <a:solidFill>
              <a:srgbClr val="C00000"/>
            </a:solidFill>
          </a:ln>
        </p:spPr>
        <p:txBody>
          <a:bodyPr wrap="square" lIns="132935" tIns="66468" rIns="132935" bIns="66468" anchor="ctr">
            <a:spAutoFit/>
          </a:bodyPr>
          <a:lstStyle/>
          <a:p>
            <a:pPr lvl="0" algn="ctr">
              <a:lnSpc>
                <a:spcPct val="150000"/>
              </a:lnSpc>
              <a:defRPr/>
            </a:pPr>
            <a:r>
              <a:rPr lang="zh-CN" altLang="en-US" sz="1600" kern="0" dirty="0" smtClean="0">
                <a:solidFill>
                  <a:sysClr val="windowText" lastClr="000000"/>
                </a:solidFill>
                <a:latin typeface="微软雅黑" pitchFamily="34" charset="-122"/>
                <a:ea typeface="微软雅黑" pitchFamily="34" charset="-122"/>
              </a:rPr>
              <a:t>专家论证</a:t>
            </a:r>
            <a:endParaRPr lang="en-US" altLang="zh-CN" sz="1600" kern="0" dirty="0">
              <a:solidFill>
                <a:sysClr val="windowText" lastClr="000000"/>
              </a:solidFill>
              <a:latin typeface="微软雅黑" pitchFamily="34" charset="-122"/>
              <a:ea typeface="微软雅黑" pitchFamily="34" charset="-122"/>
            </a:endParaRPr>
          </a:p>
        </p:txBody>
      </p:sp>
      <p:sp>
        <p:nvSpPr>
          <p:cNvPr id="110" name="下箭头 109"/>
          <p:cNvSpPr/>
          <p:nvPr/>
        </p:nvSpPr>
        <p:spPr>
          <a:xfrm>
            <a:off x="5407176" y="2112833"/>
            <a:ext cx="1416674" cy="336068"/>
          </a:xfrm>
          <a:prstGeom prst="downArrow">
            <a:avLst/>
          </a:prstGeom>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1" name="矩形 110"/>
          <p:cNvSpPr/>
          <p:nvPr/>
        </p:nvSpPr>
        <p:spPr>
          <a:xfrm>
            <a:off x="791851" y="5068788"/>
            <a:ext cx="1611000" cy="665149"/>
          </a:xfrm>
          <a:prstGeom prst="rect">
            <a:avLst/>
          </a:prstGeom>
          <a:ln w="28575">
            <a:solidFill>
              <a:srgbClr val="C00000"/>
            </a:solidFill>
          </a:ln>
        </p:spPr>
        <p:txBody>
          <a:bodyPr wrap="square" lIns="132935" tIns="66468" rIns="132935" bIns="66468">
            <a:spAutoFit/>
          </a:bodyPr>
          <a:lstStyle/>
          <a:p>
            <a:pPr lvl="0" algn="ctr">
              <a:lnSpc>
                <a:spcPct val="150000"/>
              </a:lnSpc>
              <a:defRPr/>
            </a:pPr>
            <a:r>
              <a:rPr lang="zh-CN" altLang="en-US" sz="2300" b="1" kern="0" dirty="0" smtClean="0">
                <a:solidFill>
                  <a:sysClr val="windowText" lastClr="000000"/>
                </a:solidFill>
                <a:latin typeface="微软雅黑" pitchFamily="34" charset="-122"/>
                <a:ea typeface="微软雅黑" pitchFamily="34" charset="-122"/>
              </a:rPr>
              <a:t>操作规范</a:t>
            </a:r>
            <a:endParaRPr lang="en-US" altLang="zh-CN" sz="2300" b="1" kern="0" dirty="0">
              <a:solidFill>
                <a:sysClr val="windowText" lastClr="000000"/>
              </a:solidFill>
              <a:latin typeface="微软雅黑" pitchFamily="34" charset="-122"/>
              <a:ea typeface="微软雅黑" pitchFamily="34" charset="-122"/>
            </a:endParaRPr>
          </a:p>
        </p:txBody>
      </p:sp>
      <p:sp>
        <p:nvSpPr>
          <p:cNvPr id="112" name="矩形 111"/>
          <p:cNvSpPr/>
          <p:nvPr/>
        </p:nvSpPr>
        <p:spPr>
          <a:xfrm>
            <a:off x="2685441" y="5096301"/>
            <a:ext cx="1227864" cy="503566"/>
          </a:xfrm>
          <a:prstGeom prst="rect">
            <a:avLst/>
          </a:prstGeom>
          <a:ln w="28575">
            <a:solidFill>
              <a:srgbClr val="C00000"/>
            </a:solidFill>
          </a:ln>
        </p:spPr>
        <p:txBody>
          <a:bodyPr wrap="square" lIns="132935" tIns="66468" rIns="132935" bIns="66468" anchor="ctr">
            <a:spAutoFit/>
          </a:bodyPr>
          <a:lstStyle/>
          <a:p>
            <a:pPr lvl="0" algn="ctr">
              <a:lnSpc>
                <a:spcPct val="150000"/>
              </a:lnSpc>
              <a:defRPr/>
            </a:pPr>
            <a:r>
              <a:rPr lang="zh-CN" altLang="en-US" sz="1600" kern="0" dirty="0" smtClean="0">
                <a:solidFill>
                  <a:sysClr val="windowText" lastClr="000000"/>
                </a:solidFill>
                <a:latin typeface="微软雅黑" pitchFamily="34" charset="-122"/>
                <a:ea typeface="微软雅黑" pitchFamily="34" charset="-122"/>
              </a:rPr>
              <a:t>财务制度</a:t>
            </a:r>
            <a:endParaRPr lang="en-US" altLang="zh-CN" sz="1600" kern="0" dirty="0">
              <a:solidFill>
                <a:sysClr val="windowText" lastClr="000000"/>
              </a:solidFill>
              <a:latin typeface="微软雅黑" pitchFamily="34" charset="-122"/>
              <a:ea typeface="微软雅黑" pitchFamily="34" charset="-122"/>
            </a:endParaRPr>
          </a:p>
        </p:txBody>
      </p:sp>
      <p:sp>
        <p:nvSpPr>
          <p:cNvPr id="113" name="矩形 112"/>
          <p:cNvSpPr/>
          <p:nvPr/>
        </p:nvSpPr>
        <p:spPr>
          <a:xfrm>
            <a:off x="4047183" y="5096301"/>
            <a:ext cx="1227864" cy="503566"/>
          </a:xfrm>
          <a:prstGeom prst="rect">
            <a:avLst/>
          </a:prstGeom>
          <a:ln w="28575">
            <a:solidFill>
              <a:srgbClr val="C00000"/>
            </a:solidFill>
          </a:ln>
        </p:spPr>
        <p:txBody>
          <a:bodyPr wrap="square" lIns="132935" tIns="66468" rIns="132935" bIns="66468" anchor="ctr">
            <a:spAutoFit/>
          </a:bodyPr>
          <a:lstStyle/>
          <a:p>
            <a:pPr lvl="0" algn="ctr">
              <a:lnSpc>
                <a:spcPct val="150000"/>
              </a:lnSpc>
              <a:defRPr/>
            </a:pPr>
            <a:r>
              <a:rPr lang="zh-CN" altLang="en-US" sz="1600" kern="0" dirty="0" smtClean="0">
                <a:solidFill>
                  <a:sysClr val="windowText" lastClr="000000"/>
                </a:solidFill>
                <a:latin typeface="微软雅黑" pitchFamily="34" charset="-122"/>
                <a:ea typeface="微软雅黑" pitchFamily="34" charset="-122"/>
              </a:rPr>
              <a:t>项目实施</a:t>
            </a:r>
            <a:endParaRPr lang="en-US" altLang="zh-CN" sz="1600" kern="0" dirty="0">
              <a:solidFill>
                <a:sysClr val="windowText" lastClr="000000"/>
              </a:solidFill>
              <a:latin typeface="微软雅黑" pitchFamily="34" charset="-122"/>
              <a:ea typeface="微软雅黑" pitchFamily="34" charset="-122"/>
            </a:endParaRPr>
          </a:p>
        </p:txBody>
      </p:sp>
      <p:sp>
        <p:nvSpPr>
          <p:cNvPr id="114" name="矩形 113"/>
          <p:cNvSpPr/>
          <p:nvPr/>
        </p:nvSpPr>
        <p:spPr>
          <a:xfrm>
            <a:off x="5416093" y="5096301"/>
            <a:ext cx="1227864" cy="503566"/>
          </a:xfrm>
          <a:prstGeom prst="rect">
            <a:avLst/>
          </a:prstGeom>
          <a:ln w="28575">
            <a:solidFill>
              <a:srgbClr val="C00000"/>
            </a:solidFill>
          </a:ln>
        </p:spPr>
        <p:txBody>
          <a:bodyPr wrap="square" lIns="132935" tIns="66468" rIns="132935" bIns="66468" anchor="ctr">
            <a:spAutoFit/>
          </a:bodyPr>
          <a:lstStyle/>
          <a:p>
            <a:pPr lvl="0" algn="ctr">
              <a:lnSpc>
                <a:spcPct val="150000"/>
              </a:lnSpc>
              <a:defRPr/>
            </a:pPr>
            <a:r>
              <a:rPr lang="zh-CN" altLang="en-US" sz="1600" kern="0" dirty="0" smtClean="0">
                <a:solidFill>
                  <a:sysClr val="windowText" lastClr="000000"/>
                </a:solidFill>
                <a:latin typeface="微软雅黑" pitchFamily="34" charset="-122"/>
                <a:ea typeface="微软雅黑" pitchFamily="34" charset="-122"/>
              </a:rPr>
              <a:t>报告文本</a:t>
            </a:r>
            <a:endParaRPr lang="en-US" altLang="zh-CN" sz="1600" kern="0" dirty="0">
              <a:solidFill>
                <a:sysClr val="windowText" lastClr="000000"/>
              </a:solidFill>
              <a:latin typeface="微软雅黑" pitchFamily="34" charset="-122"/>
              <a:ea typeface="微软雅黑" pitchFamily="34" charset="-122"/>
            </a:endParaRPr>
          </a:p>
        </p:txBody>
      </p:sp>
      <p:sp>
        <p:nvSpPr>
          <p:cNvPr id="115" name="矩形 114"/>
          <p:cNvSpPr/>
          <p:nvPr/>
        </p:nvSpPr>
        <p:spPr>
          <a:xfrm>
            <a:off x="6756546" y="5096301"/>
            <a:ext cx="1227864" cy="503566"/>
          </a:xfrm>
          <a:prstGeom prst="rect">
            <a:avLst/>
          </a:prstGeom>
          <a:ln w="28575">
            <a:solidFill>
              <a:srgbClr val="C00000"/>
            </a:solidFill>
          </a:ln>
        </p:spPr>
        <p:txBody>
          <a:bodyPr wrap="square" lIns="132935" tIns="66468" rIns="132935" bIns="66468" anchor="ctr">
            <a:spAutoFit/>
          </a:bodyPr>
          <a:lstStyle/>
          <a:p>
            <a:pPr lvl="0" algn="ctr">
              <a:lnSpc>
                <a:spcPct val="150000"/>
              </a:lnSpc>
              <a:defRPr/>
            </a:pPr>
            <a:r>
              <a:rPr lang="zh-CN" altLang="en-US" sz="1600" kern="0" dirty="0" smtClean="0">
                <a:solidFill>
                  <a:sysClr val="windowText" lastClr="000000"/>
                </a:solidFill>
                <a:latin typeface="微软雅黑" pitchFamily="34" charset="-122"/>
                <a:ea typeface="微软雅黑" pitchFamily="34" charset="-122"/>
              </a:rPr>
              <a:t>佐证材料</a:t>
            </a:r>
            <a:endParaRPr lang="en-US" altLang="zh-CN" sz="1600" kern="0" dirty="0">
              <a:solidFill>
                <a:sysClr val="windowText" lastClr="000000"/>
              </a:solidFill>
              <a:latin typeface="微软雅黑" pitchFamily="34" charset="-122"/>
              <a:ea typeface="微软雅黑" pitchFamily="34" charset="-122"/>
            </a:endParaRPr>
          </a:p>
        </p:txBody>
      </p:sp>
      <p:sp>
        <p:nvSpPr>
          <p:cNvPr id="116" name="矩形 115"/>
          <p:cNvSpPr/>
          <p:nvPr/>
        </p:nvSpPr>
        <p:spPr>
          <a:xfrm>
            <a:off x="8063442" y="5096301"/>
            <a:ext cx="1227864" cy="503566"/>
          </a:xfrm>
          <a:prstGeom prst="rect">
            <a:avLst/>
          </a:prstGeom>
          <a:ln w="28575">
            <a:solidFill>
              <a:srgbClr val="C00000"/>
            </a:solidFill>
          </a:ln>
        </p:spPr>
        <p:txBody>
          <a:bodyPr wrap="square" lIns="132935" tIns="66468" rIns="132935" bIns="66468" anchor="ctr">
            <a:spAutoFit/>
          </a:bodyPr>
          <a:lstStyle/>
          <a:p>
            <a:pPr lvl="0" algn="ctr">
              <a:lnSpc>
                <a:spcPct val="150000"/>
              </a:lnSpc>
              <a:defRPr/>
            </a:pPr>
            <a:r>
              <a:rPr lang="zh-CN" altLang="en-US" sz="1600" kern="0" dirty="0" smtClean="0">
                <a:solidFill>
                  <a:sysClr val="windowText" lastClr="000000"/>
                </a:solidFill>
                <a:latin typeface="微软雅黑" pitchFamily="34" charset="-122"/>
                <a:ea typeface="微软雅黑" pitchFamily="34" charset="-122"/>
              </a:rPr>
              <a:t>论证过程</a:t>
            </a:r>
            <a:endParaRPr lang="en-US" altLang="zh-CN" sz="1600" kern="0" dirty="0">
              <a:solidFill>
                <a:sysClr val="windowText" lastClr="000000"/>
              </a:solidFill>
              <a:latin typeface="微软雅黑" pitchFamily="34" charset="-122"/>
              <a:ea typeface="微软雅黑" pitchFamily="34" charset="-122"/>
            </a:endParaRPr>
          </a:p>
        </p:txBody>
      </p:sp>
      <p:sp>
        <p:nvSpPr>
          <p:cNvPr id="117" name="矩形 116"/>
          <p:cNvSpPr/>
          <p:nvPr/>
        </p:nvSpPr>
        <p:spPr>
          <a:xfrm>
            <a:off x="9363170" y="5083565"/>
            <a:ext cx="1227864" cy="503566"/>
          </a:xfrm>
          <a:prstGeom prst="rect">
            <a:avLst/>
          </a:prstGeom>
          <a:ln w="28575">
            <a:solidFill>
              <a:srgbClr val="C00000"/>
            </a:solidFill>
          </a:ln>
        </p:spPr>
        <p:txBody>
          <a:bodyPr wrap="square" lIns="132935" tIns="66468" rIns="132935" bIns="66468" anchor="ctr">
            <a:spAutoFit/>
          </a:bodyPr>
          <a:lstStyle/>
          <a:p>
            <a:pPr lvl="0" algn="ctr">
              <a:lnSpc>
                <a:spcPct val="150000"/>
              </a:lnSpc>
              <a:defRPr/>
            </a:pPr>
            <a:r>
              <a:rPr lang="zh-CN" altLang="en-US" sz="1600" kern="0" dirty="0" smtClean="0">
                <a:solidFill>
                  <a:sysClr val="windowText" lastClr="000000"/>
                </a:solidFill>
                <a:latin typeface="微软雅黑" pitchFamily="34" charset="-122"/>
                <a:ea typeface="微软雅黑" pitchFamily="34" charset="-122"/>
              </a:rPr>
              <a:t>组织流程</a:t>
            </a:r>
            <a:endParaRPr lang="en-US" altLang="zh-CN" sz="1600" kern="0" dirty="0">
              <a:solidFill>
                <a:sysClr val="windowText" lastClr="000000"/>
              </a:solidFill>
              <a:latin typeface="微软雅黑" pitchFamily="34" charset="-122"/>
              <a:ea typeface="微软雅黑" pitchFamily="34" charset="-122"/>
            </a:endParaRPr>
          </a:p>
        </p:txBody>
      </p:sp>
      <p:sp>
        <p:nvSpPr>
          <p:cNvPr id="118" name="矩形 117"/>
          <p:cNvSpPr/>
          <p:nvPr/>
        </p:nvSpPr>
        <p:spPr>
          <a:xfrm>
            <a:off x="10648955" y="5083565"/>
            <a:ext cx="1227864" cy="503566"/>
          </a:xfrm>
          <a:prstGeom prst="rect">
            <a:avLst/>
          </a:prstGeom>
          <a:ln w="28575">
            <a:solidFill>
              <a:srgbClr val="C00000"/>
            </a:solidFill>
          </a:ln>
        </p:spPr>
        <p:txBody>
          <a:bodyPr wrap="square" lIns="132935" tIns="66468" rIns="132935" bIns="66468" anchor="ctr">
            <a:spAutoFit/>
          </a:bodyPr>
          <a:lstStyle/>
          <a:p>
            <a:pPr lvl="0" algn="ctr">
              <a:lnSpc>
                <a:spcPct val="150000"/>
              </a:lnSpc>
              <a:defRPr/>
            </a:pPr>
            <a:r>
              <a:rPr lang="zh-CN" altLang="en-US" sz="1600" kern="0" dirty="0">
                <a:solidFill>
                  <a:sysClr val="windowText" lastClr="000000"/>
                </a:solidFill>
                <a:latin typeface="微软雅黑" pitchFamily="34" charset="-122"/>
                <a:ea typeface="微软雅黑" pitchFamily="34" charset="-122"/>
              </a:rPr>
              <a:t>建章立制</a:t>
            </a:r>
            <a:endParaRPr lang="en-US" altLang="zh-CN" sz="1600" kern="0" dirty="0">
              <a:solidFill>
                <a:sysClr val="windowText" lastClr="000000"/>
              </a:solidFill>
              <a:latin typeface="微软雅黑" pitchFamily="34" charset="-122"/>
              <a:ea typeface="微软雅黑" pitchFamily="34" charset="-122"/>
            </a:endParaRPr>
          </a:p>
        </p:txBody>
      </p:sp>
      <p:sp>
        <p:nvSpPr>
          <p:cNvPr id="119" name="矩形 118"/>
          <p:cNvSpPr/>
          <p:nvPr/>
        </p:nvSpPr>
        <p:spPr>
          <a:xfrm>
            <a:off x="2600700" y="5715238"/>
            <a:ext cx="4326741" cy="595899"/>
          </a:xfrm>
          <a:prstGeom prst="rect">
            <a:avLst/>
          </a:prstGeom>
          <a:ln w="28575">
            <a:solidFill>
              <a:srgbClr val="C00000"/>
            </a:solidFill>
          </a:ln>
        </p:spPr>
        <p:txBody>
          <a:bodyPr wrap="square" lIns="132935" tIns="66468" rIns="132935" bIns="66468">
            <a:spAutoFit/>
          </a:bodyPr>
          <a:lstStyle/>
          <a:p>
            <a:pPr lvl="0" algn="ctr">
              <a:lnSpc>
                <a:spcPct val="150000"/>
              </a:lnSpc>
              <a:defRPr/>
            </a:pPr>
            <a:r>
              <a:rPr lang="zh-CN" altLang="en-US" sz="2000" b="1" kern="0" dirty="0" smtClean="0">
                <a:solidFill>
                  <a:sysClr val="windowText" lastClr="000000"/>
                </a:solidFill>
                <a:latin typeface="微软雅黑" pitchFamily="34" charset="-122"/>
                <a:ea typeface="微软雅黑" pitchFamily="34" charset="-122"/>
              </a:rPr>
              <a:t>形成特色、确立优势、做大做强</a:t>
            </a:r>
            <a:endParaRPr lang="en-US" altLang="zh-CN" sz="2000" b="1" kern="0" dirty="0">
              <a:solidFill>
                <a:sysClr val="windowText" lastClr="000000"/>
              </a:solidFill>
              <a:latin typeface="微软雅黑" pitchFamily="34" charset="-122"/>
              <a:ea typeface="微软雅黑" pitchFamily="34" charset="-122"/>
            </a:endParaRPr>
          </a:p>
        </p:txBody>
      </p:sp>
      <p:sp>
        <p:nvSpPr>
          <p:cNvPr id="120" name="矩形 119"/>
          <p:cNvSpPr/>
          <p:nvPr/>
        </p:nvSpPr>
        <p:spPr>
          <a:xfrm>
            <a:off x="7668385" y="5715239"/>
            <a:ext cx="3880454" cy="595899"/>
          </a:xfrm>
          <a:prstGeom prst="rect">
            <a:avLst/>
          </a:prstGeom>
          <a:ln w="28575">
            <a:solidFill>
              <a:srgbClr val="C00000"/>
            </a:solidFill>
          </a:ln>
        </p:spPr>
        <p:txBody>
          <a:bodyPr wrap="square" lIns="132935" tIns="66468" rIns="132935" bIns="66468">
            <a:spAutoFit/>
          </a:bodyPr>
          <a:lstStyle/>
          <a:p>
            <a:pPr lvl="0" algn="ctr">
              <a:lnSpc>
                <a:spcPct val="150000"/>
              </a:lnSpc>
              <a:defRPr/>
            </a:pPr>
            <a:r>
              <a:rPr lang="zh-CN" altLang="en-US" sz="2000" b="1" kern="0" dirty="0" smtClean="0">
                <a:solidFill>
                  <a:sysClr val="windowText" lastClr="000000"/>
                </a:solidFill>
                <a:latin typeface="微软雅黑" pitchFamily="34" charset="-122"/>
                <a:ea typeface="微软雅黑" pitchFamily="34" charset="-122"/>
              </a:rPr>
              <a:t>示范、引领、带动的实效</a:t>
            </a:r>
            <a:endParaRPr lang="en-US" altLang="zh-CN" sz="2000" b="1" kern="0" dirty="0">
              <a:solidFill>
                <a:sysClr val="windowText" lastClr="000000"/>
              </a:solidFill>
              <a:latin typeface="微软雅黑" pitchFamily="34" charset="-122"/>
              <a:ea typeface="微软雅黑" pitchFamily="34" charset="-122"/>
            </a:endParaRPr>
          </a:p>
        </p:txBody>
      </p:sp>
      <p:sp>
        <p:nvSpPr>
          <p:cNvPr id="121" name="直角上箭头 120"/>
          <p:cNvSpPr/>
          <p:nvPr/>
        </p:nvSpPr>
        <p:spPr>
          <a:xfrm rot="5400000">
            <a:off x="-416876" y="3279734"/>
            <a:ext cx="3874629" cy="2094213"/>
          </a:xfrm>
          <a:prstGeom prst="bentUpArrow">
            <a:avLst>
              <a:gd name="adj1" fmla="val 10937"/>
              <a:gd name="adj2" fmla="val 10937"/>
              <a:gd name="adj3" fmla="val 25000"/>
            </a:avLst>
          </a:prstGeom>
          <a:solidFill>
            <a:schemeClr val="accent5">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22" name="右箭头 121"/>
          <p:cNvSpPr/>
          <p:nvPr/>
        </p:nvSpPr>
        <p:spPr>
          <a:xfrm>
            <a:off x="6756546" y="5816824"/>
            <a:ext cx="1051413" cy="340435"/>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MH_Other_5"/>
          <p:cNvSpPr>
            <a:spLocks noChangeArrowheads="1"/>
          </p:cNvSpPr>
          <p:nvPr>
            <p:custDataLst>
              <p:tags r:id="rId1"/>
            </p:custDataLst>
          </p:nvPr>
        </p:nvSpPr>
        <p:spPr bwMode="auto">
          <a:xfrm>
            <a:off x="223124" y="711216"/>
            <a:ext cx="3076249" cy="531944"/>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a:solidFill>
                  <a:srgbClr val="FFFFFF"/>
                </a:solidFill>
                <a:ea typeface="微软雅黑" pitchFamily="34" charset="-122"/>
              </a:rPr>
              <a:t>（三）</a:t>
            </a:r>
            <a:r>
              <a:rPr lang="en-US" altLang="zh-CN" sz="2000" b="1" dirty="0">
                <a:solidFill>
                  <a:srgbClr val="FFFFFF"/>
                </a:solidFill>
                <a:ea typeface="微软雅黑" pitchFamily="34" charset="-122"/>
              </a:rPr>
              <a:t> </a:t>
            </a:r>
            <a:r>
              <a:rPr lang="zh-CN" altLang="en-US" sz="2000" b="1" dirty="0">
                <a:solidFill>
                  <a:srgbClr val="FFFFFF"/>
                </a:solidFill>
                <a:ea typeface="微软雅黑" pitchFamily="34" charset="-122"/>
              </a:rPr>
              <a:t>项目建设成果</a:t>
            </a:r>
          </a:p>
        </p:txBody>
      </p:sp>
      <p:sp>
        <p:nvSpPr>
          <p:cNvPr id="50"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45</a:t>
            </a:r>
            <a:endParaRPr lang="zh-CN" altLang="en-US" sz="1600" b="1" dirty="0">
              <a:solidFill>
                <a:prstClr val="white"/>
              </a:solidFill>
            </a:endParaRPr>
          </a:p>
        </p:txBody>
      </p:sp>
    </p:spTree>
    <p:extLst>
      <p:ext uri="{BB962C8B-B14F-4D97-AF65-F5344CB8AC3E}">
        <p14:creationId xmlns:p14="http://schemas.microsoft.com/office/powerpoint/2010/main" val="11429712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61" name="矩形 60"/>
          <p:cNvSpPr/>
          <p:nvPr/>
        </p:nvSpPr>
        <p:spPr>
          <a:xfrm>
            <a:off x="4433532" y="950516"/>
            <a:ext cx="184731" cy="417358"/>
          </a:xfrm>
          <a:prstGeom prst="rect">
            <a:avLst/>
          </a:prstGeom>
        </p:spPr>
        <p:txBody>
          <a:bodyPr wrap="none">
            <a:spAutoFit/>
          </a:bodyPr>
          <a:lstStyle/>
          <a:p>
            <a:pPr>
              <a:lnSpc>
                <a:spcPct val="130000"/>
              </a:lnSpc>
            </a:pPr>
            <a:endParaRPr lang="zh-CN" altLang="en-US" b="1" kern="0" dirty="0">
              <a:solidFill>
                <a:prstClr val="white"/>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897773" y="1404476"/>
            <a:ext cx="10551277" cy="4970110"/>
            <a:chOff x="897773" y="1614026"/>
            <a:chExt cx="10551277" cy="4970110"/>
          </a:xfrm>
        </p:grpSpPr>
        <p:grpSp>
          <p:nvGrpSpPr>
            <p:cNvPr id="23" name="Group 39"/>
            <p:cNvGrpSpPr/>
            <p:nvPr/>
          </p:nvGrpSpPr>
          <p:grpSpPr>
            <a:xfrm>
              <a:off x="3392215" y="1614026"/>
              <a:ext cx="5407569" cy="4970110"/>
              <a:chOff x="3392215" y="1614026"/>
              <a:chExt cx="5407569" cy="4970110"/>
            </a:xfrm>
          </p:grpSpPr>
          <p:sp>
            <p:nvSpPr>
              <p:cNvPr id="71" name="Freeform 6"/>
              <p:cNvSpPr>
                <a:spLocks noEditPoints="1"/>
              </p:cNvSpPr>
              <p:nvPr/>
            </p:nvSpPr>
            <p:spPr bwMode="auto">
              <a:xfrm>
                <a:off x="6399045" y="4571163"/>
                <a:ext cx="364143" cy="366587"/>
              </a:xfrm>
              <a:custGeom>
                <a:avLst/>
                <a:gdLst>
                  <a:gd name="T0" fmla="*/ 143 w 189"/>
                  <a:gd name="T1" fmla="*/ 160 h 190"/>
                  <a:gd name="T2" fmla="*/ 160 w 189"/>
                  <a:gd name="T3" fmla="*/ 163 h 190"/>
                  <a:gd name="T4" fmla="*/ 161 w 189"/>
                  <a:gd name="T5" fmla="*/ 153 h 190"/>
                  <a:gd name="T6" fmla="*/ 171 w 189"/>
                  <a:gd name="T7" fmla="*/ 143 h 190"/>
                  <a:gd name="T8" fmla="*/ 177 w 189"/>
                  <a:gd name="T9" fmla="*/ 133 h 190"/>
                  <a:gd name="T10" fmla="*/ 175 w 189"/>
                  <a:gd name="T11" fmla="*/ 118 h 190"/>
                  <a:gd name="T12" fmla="*/ 188 w 189"/>
                  <a:gd name="T13" fmla="*/ 113 h 190"/>
                  <a:gd name="T14" fmla="*/ 175 w 189"/>
                  <a:gd name="T15" fmla="*/ 101 h 190"/>
                  <a:gd name="T16" fmla="*/ 189 w 189"/>
                  <a:gd name="T17" fmla="*/ 90 h 190"/>
                  <a:gd name="T18" fmla="*/ 182 w 189"/>
                  <a:gd name="T19" fmla="*/ 83 h 190"/>
                  <a:gd name="T20" fmla="*/ 181 w 189"/>
                  <a:gd name="T21" fmla="*/ 69 h 190"/>
                  <a:gd name="T22" fmla="*/ 177 w 189"/>
                  <a:gd name="T23" fmla="*/ 58 h 190"/>
                  <a:gd name="T24" fmla="*/ 168 w 189"/>
                  <a:gd name="T25" fmla="*/ 47 h 190"/>
                  <a:gd name="T26" fmla="*/ 169 w 189"/>
                  <a:gd name="T27" fmla="*/ 37 h 190"/>
                  <a:gd name="T28" fmla="*/ 152 w 189"/>
                  <a:gd name="T29" fmla="*/ 38 h 190"/>
                  <a:gd name="T30" fmla="*/ 153 w 189"/>
                  <a:gd name="T31" fmla="*/ 20 h 190"/>
                  <a:gd name="T32" fmla="*/ 142 w 189"/>
                  <a:gd name="T33" fmla="*/ 21 h 190"/>
                  <a:gd name="T34" fmla="*/ 131 w 189"/>
                  <a:gd name="T35" fmla="*/ 13 h 190"/>
                  <a:gd name="T36" fmla="*/ 120 w 189"/>
                  <a:gd name="T37" fmla="*/ 9 h 190"/>
                  <a:gd name="T38" fmla="*/ 106 w 189"/>
                  <a:gd name="T39" fmla="*/ 8 h 190"/>
                  <a:gd name="T40" fmla="*/ 99 w 189"/>
                  <a:gd name="T41" fmla="*/ 1 h 190"/>
                  <a:gd name="T42" fmla="*/ 88 w 189"/>
                  <a:gd name="T43" fmla="*/ 15 h 190"/>
                  <a:gd name="T44" fmla="*/ 76 w 189"/>
                  <a:gd name="T45" fmla="*/ 2 h 190"/>
                  <a:gd name="T46" fmla="*/ 70 w 189"/>
                  <a:gd name="T47" fmla="*/ 11 h 190"/>
                  <a:gd name="T48" fmla="*/ 57 w 189"/>
                  <a:gd name="T49" fmla="*/ 14 h 190"/>
                  <a:gd name="T50" fmla="*/ 47 w 189"/>
                  <a:gd name="T51" fmla="*/ 13 h 190"/>
                  <a:gd name="T52" fmla="*/ 46 w 189"/>
                  <a:gd name="T53" fmla="*/ 31 h 190"/>
                  <a:gd name="T54" fmla="*/ 29 w 189"/>
                  <a:gd name="T55" fmla="*/ 27 h 190"/>
                  <a:gd name="T56" fmla="*/ 28 w 189"/>
                  <a:gd name="T57" fmla="*/ 38 h 190"/>
                  <a:gd name="T58" fmla="*/ 18 w 189"/>
                  <a:gd name="T59" fmla="*/ 47 h 190"/>
                  <a:gd name="T60" fmla="*/ 13 w 189"/>
                  <a:gd name="T61" fmla="*/ 58 h 190"/>
                  <a:gd name="T62" fmla="*/ 14 w 189"/>
                  <a:gd name="T63" fmla="*/ 73 h 190"/>
                  <a:gd name="T64" fmla="*/ 2 w 189"/>
                  <a:gd name="T65" fmla="*/ 77 h 190"/>
                  <a:gd name="T66" fmla="*/ 14 w 189"/>
                  <a:gd name="T67" fmla="*/ 89 h 190"/>
                  <a:gd name="T68" fmla="*/ 0 w 189"/>
                  <a:gd name="T69" fmla="*/ 100 h 190"/>
                  <a:gd name="T70" fmla="*/ 7 w 189"/>
                  <a:gd name="T71" fmla="*/ 108 h 190"/>
                  <a:gd name="T72" fmla="*/ 8 w 189"/>
                  <a:gd name="T73" fmla="*/ 121 h 190"/>
                  <a:gd name="T74" fmla="*/ 13 w 189"/>
                  <a:gd name="T75" fmla="*/ 133 h 190"/>
                  <a:gd name="T76" fmla="*/ 21 w 189"/>
                  <a:gd name="T77" fmla="*/ 144 h 190"/>
                  <a:gd name="T78" fmla="*/ 20 w 189"/>
                  <a:gd name="T79" fmla="*/ 154 h 190"/>
                  <a:gd name="T80" fmla="*/ 37 w 189"/>
                  <a:gd name="T81" fmla="*/ 152 h 190"/>
                  <a:gd name="T82" fmla="*/ 37 w 189"/>
                  <a:gd name="T83" fmla="*/ 170 h 190"/>
                  <a:gd name="T84" fmla="*/ 47 w 189"/>
                  <a:gd name="T85" fmla="*/ 169 h 190"/>
                  <a:gd name="T86" fmla="*/ 58 w 189"/>
                  <a:gd name="T87" fmla="*/ 177 h 190"/>
                  <a:gd name="T88" fmla="*/ 69 w 189"/>
                  <a:gd name="T89" fmla="*/ 182 h 190"/>
                  <a:gd name="T90" fmla="*/ 83 w 189"/>
                  <a:gd name="T91" fmla="*/ 183 h 190"/>
                  <a:gd name="T92" fmla="*/ 90 w 189"/>
                  <a:gd name="T93" fmla="*/ 190 h 190"/>
                  <a:gd name="T94" fmla="*/ 101 w 189"/>
                  <a:gd name="T95" fmla="*/ 176 h 190"/>
                  <a:gd name="T96" fmla="*/ 113 w 189"/>
                  <a:gd name="T97" fmla="*/ 188 h 190"/>
                  <a:gd name="T98" fmla="*/ 119 w 189"/>
                  <a:gd name="T99" fmla="*/ 180 h 190"/>
                  <a:gd name="T100" fmla="*/ 133 w 189"/>
                  <a:gd name="T101" fmla="*/ 177 h 190"/>
                  <a:gd name="T102" fmla="*/ 142 w 189"/>
                  <a:gd name="T103" fmla="*/ 177 h 190"/>
                  <a:gd name="T104" fmla="*/ 80 w 189"/>
                  <a:gd name="T105" fmla="*/ 66 h 190"/>
                  <a:gd name="T106" fmla="*/ 78 w 189"/>
                  <a:gd name="T107" fmla="*/ 74 h 190"/>
                  <a:gd name="T108" fmla="*/ 113 w 189"/>
                  <a:gd name="T109" fmla="*/ 85 h 190"/>
                  <a:gd name="T110" fmla="*/ 66 w 189"/>
                  <a:gd name="T111" fmla="*/ 109 h 190"/>
                  <a:gd name="T112" fmla="*/ 74 w 189"/>
                  <a:gd name="T113" fmla="*/ 112 h 190"/>
                  <a:gd name="T114" fmla="*/ 88 w 189"/>
                  <a:gd name="T115" fmla="*/ 82 h 190"/>
                  <a:gd name="T116" fmla="*/ 81 w 189"/>
                  <a:gd name="T117" fmla="*/ 102 h 190"/>
                  <a:gd name="T118" fmla="*/ 112 w 189"/>
                  <a:gd name="T119" fmla="*/ 11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9" h="190">
                    <a:moveTo>
                      <a:pt x="143" y="171"/>
                    </a:moveTo>
                    <a:cubicBezTo>
                      <a:pt x="142" y="169"/>
                      <a:pt x="142" y="169"/>
                      <a:pt x="142" y="169"/>
                    </a:cubicBezTo>
                    <a:cubicBezTo>
                      <a:pt x="140" y="167"/>
                      <a:pt x="140" y="163"/>
                      <a:pt x="143" y="160"/>
                    </a:cubicBezTo>
                    <a:cubicBezTo>
                      <a:pt x="146" y="157"/>
                      <a:pt x="150" y="158"/>
                      <a:pt x="153" y="161"/>
                    </a:cubicBezTo>
                    <a:cubicBezTo>
                      <a:pt x="154" y="163"/>
                      <a:pt x="154" y="163"/>
                      <a:pt x="154" y="163"/>
                    </a:cubicBezTo>
                    <a:cubicBezTo>
                      <a:pt x="156" y="165"/>
                      <a:pt x="159" y="165"/>
                      <a:pt x="160" y="163"/>
                    </a:cubicBezTo>
                    <a:cubicBezTo>
                      <a:pt x="161" y="162"/>
                      <a:pt x="162" y="162"/>
                      <a:pt x="163" y="161"/>
                    </a:cubicBezTo>
                    <a:cubicBezTo>
                      <a:pt x="165" y="159"/>
                      <a:pt x="165" y="156"/>
                      <a:pt x="163" y="154"/>
                    </a:cubicBezTo>
                    <a:cubicBezTo>
                      <a:pt x="161" y="153"/>
                      <a:pt x="161" y="153"/>
                      <a:pt x="161" y="153"/>
                    </a:cubicBezTo>
                    <a:cubicBezTo>
                      <a:pt x="158" y="151"/>
                      <a:pt x="157" y="147"/>
                      <a:pt x="159" y="144"/>
                    </a:cubicBezTo>
                    <a:cubicBezTo>
                      <a:pt x="161" y="140"/>
                      <a:pt x="166" y="140"/>
                      <a:pt x="169" y="142"/>
                    </a:cubicBezTo>
                    <a:cubicBezTo>
                      <a:pt x="171" y="143"/>
                      <a:pt x="171" y="143"/>
                      <a:pt x="171" y="143"/>
                    </a:cubicBezTo>
                    <a:cubicBezTo>
                      <a:pt x="173" y="145"/>
                      <a:pt x="176" y="144"/>
                      <a:pt x="177" y="142"/>
                    </a:cubicBezTo>
                    <a:cubicBezTo>
                      <a:pt x="178" y="141"/>
                      <a:pt x="178" y="140"/>
                      <a:pt x="179" y="139"/>
                    </a:cubicBezTo>
                    <a:cubicBezTo>
                      <a:pt x="180" y="136"/>
                      <a:pt x="179" y="134"/>
                      <a:pt x="177" y="133"/>
                    </a:cubicBezTo>
                    <a:cubicBezTo>
                      <a:pt x="174" y="132"/>
                      <a:pt x="174" y="132"/>
                      <a:pt x="174" y="132"/>
                    </a:cubicBezTo>
                    <a:cubicBezTo>
                      <a:pt x="171" y="130"/>
                      <a:pt x="169" y="127"/>
                      <a:pt x="171" y="123"/>
                    </a:cubicBezTo>
                    <a:cubicBezTo>
                      <a:pt x="169" y="120"/>
                      <a:pt x="172" y="116"/>
                      <a:pt x="175" y="118"/>
                    </a:cubicBezTo>
                    <a:cubicBezTo>
                      <a:pt x="181" y="120"/>
                      <a:pt x="181" y="120"/>
                      <a:pt x="181" y="120"/>
                    </a:cubicBezTo>
                    <a:cubicBezTo>
                      <a:pt x="183" y="121"/>
                      <a:pt x="186" y="119"/>
                      <a:pt x="187" y="117"/>
                    </a:cubicBezTo>
                    <a:cubicBezTo>
                      <a:pt x="187" y="116"/>
                      <a:pt x="187" y="114"/>
                      <a:pt x="188" y="113"/>
                    </a:cubicBezTo>
                    <a:cubicBezTo>
                      <a:pt x="188" y="111"/>
                      <a:pt x="186" y="108"/>
                      <a:pt x="184" y="108"/>
                    </a:cubicBezTo>
                    <a:cubicBezTo>
                      <a:pt x="181" y="108"/>
                      <a:pt x="181" y="108"/>
                      <a:pt x="181" y="108"/>
                    </a:cubicBezTo>
                    <a:cubicBezTo>
                      <a:pt x="178" y="108"/>
                      <a:pt x="175" y="104"/>
                      <a:pt x="175" y="101"/>
                    </a:cubicBezTo>
                    <a:cubicBezTo>
                      <a:pt x="176" y="97"/>
                      <a:pt x="179" y="94"/>
                      <a:pt x="183" y="94"/>
                    </a:cubicBezTo>
                    <a:cubicBezTo>
                      <a:pt x="185" y="94"/>
                      <a:pt x="185" y="94"/>
                      <a:pt x="185" y="94"/>
                    </a:cubicBezTo>
                    <a:cubicBezTo>
                      <a:pt x="187" y="95"/>
                      <a:pt x="189" y="93"/>
                      <a:pt x="189" y="90"/>
                    </a:cubicBezTo>
                    <a:cubicBezTo>
                      <a:pt x="189" y="89"/>
                      <a:pt x="189" y="87"/>
                      <a:pt x="189" y="86"/>
                    </a:cubicBezTo>
                    <a:cubicBezTo>
                      <a:pt x="189" y="84"/>
                      <a:pt x="186" y="82"/>
                      <a:pt x="184" y="82"/>
                    </a:cubicBezTo>
                    <a:cubicBezTo>
                      <a:pt x="182" y="83"/>
                      <a:pt x="182" y="83"/>
                      <a:pt x="182" y="83"/>
                    </a:cubicBezTo>
                    <a:cubicBezTo>
                      <a:pt x="178" y="84"/>
                      <a:pt x="174" y="81"/>
                      <a:pt x="173" y="78"/>
                    </a:cubicBezTo>
                    <a:cubicBezTo>
                      <a:pt x="173" y="74"/>
                      <a:pt x="175" y="70"/>
                      <a:pt x="179" y="70"/>
                    </a:cubicBezTo>
                    <a:cubicBezTo>
                      <a:pt x="181" y="69"/>
                      <a:pt x="181" y="69"/>
                      <a:pt x="181" y="69"/>
                    </a:cubicBezTo>
                    <a:cubicBezTo>
                      <a:pt x="183" y="69"/>
                      <a:pt x="185" y="66"/>
                      <a:pt x="184" y="64"/>
                    </a:cubicBezTo>
                    <a:cubicBezTo>
                      <a:pt x="183" y="62"/>
                      <a:pt x="183" y="61"/>
                      <a:pt x="182" y="60"/>
                    </a:cubicBezTo>
                    <a:cubicBezTo>
                      <a:pt x="182" y="58"/>
                      <a:pt x="179" y="57"/>
                      <a:pt x="177" y="58"/>
                    </a:cubicBezTo>
                    <a:cubicBezTo>
                      <a:pt x="175" y="59"/>
                      <a:pt x="175" y="59"/>
                      <a:pt x="175" y="59"/>
                    </a:cubicBezTo>
                    <a:cubicBezTo>
                      <a:pt x="171" y="61"/>
                      <a:pt x="167" y="59"/>
                      <a:pt x="165" y="56"/>
                    </a:cubicBezTo>
                    <a:cubicBezTo>
                      <a:pt x="164" y="53"/>
                      <a:pt x="165" y="49"/>
                      <a:pt x="168" y="47"/>
                    </a:cubicBezTo>
                    <a:cubicBezTo>
                      <a:pt x="170" y="46"/>
                      <a:pt x="170" y="46"/>
                      <a:pt x="170" y="46"/>
                    </a:cubicBezTo>
                    <a:cubicBezTo>
                      <a:pt x="172" y="45"/>
                      <a:pt x="173" y="42"/>
                      <a:pt x="171" y="40"/>
                    </a:cubicBezTo>
                    <a:cubicBezTo>
                      <a:pt x="171" y="39"/>
                      <a:pt x="170" y="38"/>
                      <a:pt x="169" y="37"/>
                    </a:cubicBezTo>
                    <a:cubicBezTo>
                      <a:pt x="167" y="35"/>
                      <a:pt x="165" y="34"/>
                      <a:pt x="163" y="36"/>
                    </a:cubicBezTo>
                    <a:cubicBezTo>
                      <a:pt x="161" y="38"/>
                      <a:pt x="161" y="38"/>
                      <a:pt x="161" y="38"/>
                    </a:cubicBezTo>
                    <a:cubicBezTo>
                      <a:pt x="159" y="40"/>
                      <a:pt x="155" y="40"/>
                      <a:pt x="152" y="38"/>
                    </a:cubicBezTo>
                    <a:cubicBezTo>
                      <a:pt x="149" y="36"/>
                      <a:pt x="149" y="31"/>
                      <a:pt x="152" y="28"/>
                    </a:cubicBezTo>
                    <a:cubicBezTo>
                      <a:pt x="153" y="27"/>
                      <a:pt x="153" y="27"/>
                      <a:pt x="153" y="27"/>
                    </a:cubicBezTo>
                    <a:cubicBezTo>
                      <a:pt x="155" y="25"/>
                      <a:pt x="155" y="22"/>
                      <a:pt x="153" y="20"/>
                    </a:cubicBezTo>
                    <a:cubicBezTo>
                      <a:pt x="152" y="20"/>
                      <a:pt x="151" y="19"/>
                      <a:pt x="150" y="18"/>
                    </a:cubicBezTo>
                    <a:cubicBezTo>
                      <a:pt x="147" y="17"/>
                      <a:pt x="145" y="17"/>
                      <a:pt x="143" y="19"/>
                    </a:cubicBezTo>
                    <a:cubicBezTo>
                      <a:pt x="142" y="21"/>
                      <a:pt x="142" y="21"/>
                      <a:pt x="142" y="21"/>
                    </a:cubicBezTo>
                    <a:cubicBezTo>
                      <a:pt x="140" y="25"/>
                      <a:pt x="136" y="26"/>
                      <a:pt x="133" y="24"/>
                    </a:cubicBezTo>
                    <a:cubicBezTo>
                      <a:pt x="130" y="22"/>
                      <a:pt x="128" y="18"/>
                      <a:pt x="130" y="15"/>
                    </a:cubicBezTo>
                    <a:cubicBezTo>
                      <a:pt x="131" y="13"/>
                      <a:pt x="131" y="13"/>
                      <a:pt x="131" y="13"/>
                    </a:cubicBezTo>
                    <a:cubicBezTo>
                      <a:pt x="133" y="11"/>
                      <a:pt x="132" y="8"/>
                      <a:pt x="129" y="7"/>
                    </a:cubicBezTo>
                    <a:cubicBezTo>
                      <a:pt x="128" y="7"/>
                      <a:pt x="127" y="6"/>
                      <a:pt x="126" y="6"/>
                    </a:cubicBezTo>
                    <a:cubicBezTo>
                      <a:pt x="123" y="5"/>
                      <a:pt x="121" y="6"/>
                      <a:pt x="120" y="9"/>
                    </a:cubicBezTo>
                    <a:cubicBezTo>
                      <a:pt x="119" y="11"/>
                      <a:pt x="119" y="11"/>
                      <a:pt x="119" y="11"/>
                    </a:cubicBezTo>
                    <a:cubicBezTo>
                      <a:pt x="119" y="15"/>
                      <a:pt x="115" y="17"/>
                      <a:pt x="111" y="16"/>
                    </a:cubicBezTo>
                    <a:cubicBezTo>
                      <a:pt x="108" y="15"/>
                      <a:pt x="105" y="12"/>
                      <a:pt x="106" y="8"/>
                    </a:cubicBezTo>
                    <a:cubicBezTo>
                      <a:pt x="107" y="6"/>
                      <a:pt x="107" y="6"/>
                      <a:pt x="107" y="6"/>
                    </a:cubicBezTo>
                    <a:cubicBezTo>
                      <a:pt x="107" y="4"/>
                      <a:pt x="105" y="1"/>
                      <a:pt x="103" y="1"/>
                    </a:cubicBezTo>
                    <a:cubicBezTo>
                      <a:pt x="102" y="1"/>
                      <a:pt x="100" y="1"/>
                      <a:pt x="99" y="1"/>
                    </a:cubicBezTo>
                    <a:cubicBezTo>
                      <a:pt x="97" y="0"/>
                      <a:pt x="94" y="3"/>
                      <a:pt x="95" y="5"/>
                    </a:cubicBezTo>
                    <a:cubicBezTo>
                      <a:pt x="95" y="7"/>
                      <a:pt x="95" y="7"/>
                      <a:pt x="95" y="7"/>
                    </a:cubicBezTo>
                    <a:cubicBezTo>
                      <a:pt x="95" y="11"/>
                      <a:pt x="92" y="14"/>
                      <a:pt x="88" y="15"/>
                    </a:cubicBezTo>
                    <a:cubicBezTo>
                      <a:pt x="85" y="15"/>
                      <a:pt x="81" y="12"/>
                      <a:pt x="81" y="8"/>
                    </a:cubicBezTo>
                    <a:cubicBezTo>
                      <a:pt x="81" y="6"/>
                      <a:pt x="81" y="6"/>
                      <a:pt x="81" y="6"/>
                    </a:cubicBezTo>
                    <a:cubicBezTo>
                      <a:pt x="81" y="4"/>
                      <a:pt x="78" y="2"/>
                      <a:pt x="76" y="2"/>
                    </a:cubicBezTo>
                    <a:cubicBezTo>
                      <a:pt x="75" y="3"/>
                      <a:pt x="73" y="3"/>
                      <a:pt x="72" y="3"/>
                    </a:cubicBezTo>
                    <a:cubicBezTo>
                      <a:pt x="70" y="4"/>
                      <a:pt x="68" y="6"/>
                      <a:pt x="69" y="9"/>
                    </a:cubicBezTo>
                    <a:cubicBezTo>
                      <a:pt x="70" y="11"/>
                      <a:pt x="70" y="11"/>
                      <a:pt x="70" y="11"/>
                    </a:cubicBezTo>
                    <a:cubicBezTo>
                      <a:pt x="71" y="14"/>
                      <a:pt x="69" y="18"/>
                      <a:pt x="66" y="20"/>
                    </a:cubicBezTo>
                    <a:cubicBezTo>
                      <a:pt x="62" y="21"/>
                      <a:pt x="58" y="19"/>
                      <a:pt x="57" y="15"/>
                    </a:cubicBezTo>
                    <a:cubicBezTo>
                      <a:pt x="57" y="14"/>
                      <a:pt x="57" y="14"/>
                      <a:pt x="57" y="14"/>
                    </a:cubicBezTo>
                    <a:cubicBezTo>
                      <a:pt x="56" y="11"/>
                      <a:pt x="53" y="10"/>
                      <a:pt x="51" y="11"/>
                    </a:cubicBezTo>
                    <a:cubicBezTo>
                      <a:pt x="51" y="11"/>
                      <a:pt x="51" y="11"/>
                      <a:pt x="51" y="11"/>
                    </a:cubicBezTo>
                    <a:cubicBezTo>
                      <a:pt x="49" y="12"/>
                      <a:pt x="48" y="13"/>
                      <a:pt x="47" y="13"/>
                    </a:cubicBezTo>
                    <a:cubicBezTo>
                      <a:pt x="45" y="14"/>
                      <a:pt x="44" y="17"/>
                      <a:pt x="46" y="19"/>
                    </a:cubicBezTo>
                    <a:cubicBezTo>
                      <a:pt x="47" y="21"/>
                      <a:pt x="47" y="21"/>
                      <a:pt x="47" y="21"/>
                    </a:cubicBezTo>
                    <a:cubicBezTo>
                      <a:pt x="49" y="24"/>
                      <a:pt x="49" y="29"/>
                      <a:pt x="46" y="31"/>
                    </a:cubicBezTo>
                    <a:cubicBezTo>
                      <a:pt x="43" y="33"/>
                      <a:pt x="38" y="32"/>
                      <a:pt x="36" y="29"/>
                    </a:cubicBezTo>
                    <a:cubicBezTo>
                      <a:pt x="35" y="28"/>
                      <a:pt x="35" y="28"/>
                      <a:pt x="35" y="28"/>
                    </a:cubicBezTo>
                    <a:cubicBezTo>
                      <a:pt x="34" y="26"/>
                      <a:pt x="31" y="25"/>
                      <a:pt x="29" y="27"/>
                    </a:cubicBezTo>
                    <a:cubicBezTo>
                      <a:pt x="28" y="28"/>
                      <a:pt x="27" y="29"/>
                      <a:pt x="26" y="30"/>
                    </a:cubicBezTo>
                    <a:cubicBezTo>
                      <a:pt x="24" y="32"/>
                      <a:pt x="24" y="35"/>
                      <a:pt x="26" y="36"/>
                    </a:cubicBezTo>
                    <a:cubicBezTo>
                      <a:pt x="28" y="38"/>
                      <a:pt x="28" y="38"/>
                      <a:pt x="28" y="38"/>
                    </a:cubicBezTo>
                    <a:cubicBezTo>
                      <a:pt x="31" y="40"/>
                      <a:pt x="32" y="44"/>
                      <a:pt x="29" y="47"/>
                    </a:cubicBezTo>
                    <a:cubicBezTo>
                      <a:pt x="27" y="50"/>
                      <a:pt x="23" y="51"/>
                      <a:pt x="20" y="48"/>
                    </a:cubicBezTo>
                    <a:cubicBezTo>
                      <a:pt x="18" y="47"/>
                      <a:pt x="18" y="47"/>
                      <a:pt x="18" y="47"/>
                    </a:cubicBezTo>
                    <a:cubicBezTo>
                      <a:pt x="16" y="46"/>
                      <a:pt x="13" y="46"/>
                      <a:pt x="12" y="48"/>
                    </a:cubicBezTo>
                    <a:cubicBezTo>
                      <a:pt x="12" y="50"/>
                      <a:pt x="11" y="51"/>
                      <a:pt x="10" y="52"/>
                    </a:cubicBezTo>
                    <a:cubicBezTo>
                      <a:pt x="9" y="54"/>
                      <a:pt x="10" y="57"/>
                      <a:pt x="13" y="58"/>
                    </a:cubicBezTo>
                    <a:cubicBezTo>
                      <a:pt x="15" y="59"/>
                      <a:pt x="15" y="59"/>
                      <a:pt x="15" y="59"/>
                    </a:cubicBezTo>
                    <a:cubicBezTo>
                      <a:pt x="18" y="60"/>
                      <a:pt x="20" y="64"/>
                      <a:pt x="19" y="67"/>
                    </a:cubicBezTo>
                    <a:cubicBezTo>
                      <a:pt x="20" y="71"/>
                      <a:pt x="17" y="74"/>
                      <a:pt x="14" y="73"/>
                    </a:cubicBezTo>
                    <a:cubicBezTo>
                      <a:pt x="8" y="71"/>
                      <a:pt x="8" y="71"/>
                      <a:pt x="8" y="71"/>
                    </a:cubicBezTo>
                    <a:cubicBezTo>
                      <a:pt x="6" y="70"/>
                      <a:pt x="3" y="71"/>
                      <a:pt x="2" y="74"/>
                    </a:cubicBezTo>
                    <a:cubicBezTo>
                      <a:pt x="2" y="75"/>
                      <a:pt x="2" y="76"/>
                      <a:pt x="2" y="77"/>
                    </a:cubicBezTo>
                    <a:cubicBezTo>
                      <a:pt x="1" y="80"/>
                      <a:pt x="3" y="82"/>
                      <a:pt x="5" y="82"/>
                    </a:cubicBezTo>
                    <a:cubicBezTo>
                      <a:pt x="7" y="83"/>
                      <a:pt x="7" y="83"/>
                      <a:pt x="7" y="83"/>
                    </a:cubicBezTo>
                    <a:cubicBezTo>
                      <a:pt x="11" y="83"/>
                      <a:pt x="14" y="85"/>
                      <a:pt x="14" y="89"/>
                    </a:cubicBezTo>
                    <a:cubicBezTo>
                      <a:pt x="14" y="93"/>
                      <a:pt x="11" y="96"/>
                      <a:pt x="6" y="96"/>
                    </a:cubicBezTo>
                    <a:cubicBezTo>
                      <a:pt x="5" y="96"/>
                      <a:pt x="5" y="96"/>
                      <a:pt x="5" y="96"/>
                    </a:cubicBezTo>
                    <a:cubicBezTo>
                      <a:pt x="2" y="96"/>
                      <a:pt x="0" y="98"/>
                      <a:pt x="0" y="100"/>
                    </a:cubicBezTo>
                    <a:cubicBezTo>
                      <a:pt x="0" y="102"/>
                      <a:pt x="0" y="103"/>
                      <a:pt x="0" y="104"/>
                    </a:cubicBezTo>
                    <a:cubicBezTo>
                      <a:pt x="0" y="107"/>
                      <a:pt x="3" y="108"/>
                      <a:pt x="5" y="108"/>
                    </a:cubicBezTo>
                    <a:cubicBezTo>
                      <a:pt x="7" y="108"/>
                      <a:pt x="7" y="108"/>
                      <a:pt x="7" y="108"/>
                    </a:cubicBezTo>
                    <a:cubicBezTo>
                      <a:pt x="11" y="107"/>
                      <a:pt x="14" y="109"/>
                      <a:pt x="15" y="112"/>
                    </a:cubicBezTo>
                    <a:cubicBezTo>
                      <a:pt x="17" y="116"/>
                      <a:pt x="14" y="120"/>
                      <a:pt x="10" y="121"/>
                    </a:cubicBezTo>
                    <a:cubicBezTo>
                      <a:pt x="8" y="121"/>
                      <a:pt x="8" y="121"/>
                      <a:pt x="8" y="121"/>
                    </a:cubicBezTo>
                    <a:cubicBezTo>
                      <a:pt x="6" y="122"/>
                      <a:pt x="4" y="124"/>
                      <a:pt x="5" y="127"/>
                    </a:cubicBezTo>
                    <a:cubicBezTo>
                      <a:pt x="6" y="128"/>
                      <a:pt x="6" y="129"/>
                      <a:pt x="7" y="130"/>
                    </a:cubicBezTo>
                    <a:cubicBezTo>
                      <a:pt x="8" y="133"/>
                      <a:pt x="10" y="134"/>
                      <a:pt x="13" y="133"/>
                    </a:cubicBezTo>
                    <a:cubicBezTo>
                      <a:pt x="15" y="132"/>
                      <a:pt x="15" y="132"/>
                      <a:pt x="15" y="132"/>
                    </a:cubicBezTo>
                    <a:cubicBezTo>
                      <a:pt x="18" y="130"/>
                      <a:pt x="22" y="131"/>
                      <a:pt x="24" y="134"/>
                    </a:cubicBezTo>
                    <a:cubicBezTo>
                      <a:pt x="26" y="138"/>
                      <a:pt x="24" y="142"/>
                      <a:pt x="21" y="144"/>
                    </a:cubicBezTo>
                    <a:cubicBezTo>
                      <a:pt x="19" y="144"/>
                      <a:pt x="19" y="144"/>
                      <a:pt x="19" y="144"/>
                    </a:cubicBezTo>
                    <a:cubicBezTo>
                      <a:pt x="17" y="146"/>
                      <a:pt x="16" y="149"/>
                      <a:pt x="18" y="151"/>
                    </a:cubicBezTo>
                    <a:cubicBezTo>
                      <a:pt x="19" y="152"/>
                      <a:pt x="19" y="153"/>
                      <a:pt x="20" y="154"/>
                    </a:cubicBezTo>
                    <a:cubicBezTo>
                      <a:pt x="22" y="156"/>
                      <a:pt x="25" y="156"/>
                      <a:pt x="26" y="154"/>
                    </a:cubicBezTo>
                    <a:cubicBezTo>
                      <a:pt x="28" y="153"/>
                      <a:pt x="28" y="153"/>
                      <a:pt x="28" y="153"/>
                    </a:cubicBezTo>
                    <a:cubicBezTo>
                      <a:pt x="30" y="150"/>
                      <a:pt x="34" y="150"/>
                      <a:pt x="37" y="152"/>
                    </a:cubicBezTo>
                    <a:cubicBezTo>
                      <a:pt x="40" y="155"/>
                      <a:pt x="40" y="159"/>
                      <a:pt x="38" y="162"/>
                    </a:cubicBezTo>
                    <a:cubicBezTo>
                      <a:pt x="36" y="164"/>
                      <a:pt x="36" y="164"/>
                      <a:pt x="36" y="164"/>
                    </a:cubicBezTo>
                    <a:cubicBezTo>
                      <a:pt x="34" y="165"/>
                      <a:pt x="34" y="169"/>
                      <a:pt x="37" y="170"/>
                    </a:cubicBezTo>
                    <a:cubicBezTo>
                      <a:pt x="38" y="171"/>
                      <a:pt x="39" y="172"/>
                      <a:pt x="40" y="172"/>
                    </a:cubicBezTo>
                    <a:cubicBezTo>
                      <a:pt x="42" y="174"/>
                      <a:pt x="45" y="173"/>
                      <a:pt x="46" y="171"/>
                    </a:cubicBezTo>
                    <a:cubicBezTo>
                      <a:pt x="47" y="169"/>
                      <a:pt x="47" y="169"/>
                      <a:pt x="47" y="169"/>
                    </a:cubicBezTo>
                    <a:cubicBezTo>
                      <a:pt x="48" y="166"/>
                      <a:pt x="52" y="165"/>
                      <a:pt x="55" y="166"/>
                    </a:cubicBezTo>
                    <a:cubicBezTo>
                      <a:pt x="59" y="167"/>
                      <a:pt x="61" y="172"/>
                      <a:pt x="59" y="176"/>
                    </a:cubicBezTo>
                    <a:cubicBezTo>
                      <a:pt x="58" y="177"/>
                      <a:pt x="58" y="177"/>
                      <a:pt x="58" y="177"/>
                    </a:cubicBezTo>
                    <a:cubicBezTo>
                      <a:pt x="57" y="180"/>
                      <a:pt x="58" y="182"/>
                      <a:pt x="60" y="183"/>
                    </a:cubicBezTo>
                    <a:cubicBezTo>
                      <a:pt x="61" y="184"/>
                      <a:pt x="62" y="184"/>
                      <a:pt x="64" y="185"/>
                    </a:cubicBezTo>
                    <a:cubicBezTo>
                      <a:pt x="66" y="186"/>
                      <a:pt x="69" y="184"/>
                      <a:pt x="69" y="182"/>
                    </a:cubicBezTo>
                    <a:cubicBezTo>
                      <a:pt x="70" y="180"/>
                      <a:pt x="70" y="180"/>
                      <a:pt x="70" y="180"/>
                    </a:cubicBezTo>
                    <a:cubicBezTo>
                      <a:pt x="70" y="176"/>
                      <a:pt x="73" y="174"/>
                      <a:pt x="77" y="174"/>
                    </a:cubicBezTo>
                    <a:cubicBezTo>
                      <a:pt x="81" y="174"/>
                      <a:pt x="84" y="179"/>
                      <a:pt x="83" y="183"/>
                    </a:cubicBezTo>
                    <a:cubicBezTo>
                      <a:pt x="82" y="184"/>
                      <a:pt x="82" y="184"/>
                      <a:pt x="82" y="184"/>
                    </a:cubicBezTo>
                    <a:cubicBezTo>
                      <a:pt x="82" y="187"/>
                      <a:pt x="84" y="189"/>
                      <a:pt x="86" y="190"/>
                    </a:cubicBezTo>
                    <a:cubicBezTo>
                      <a:pt x="87" y="190"/>
                      <a:pt x="89" y="190"/>
                      <a:pt x="90" y="190"/>
                    </a:cubicBezTo>
                    <a:cubicBezTo>
                      <a:pt x="93" y="190"/>
                      <a:pt x="95" y="188"/>
                      <a:pt x="94" y="185"/>
                    </a:cubicBezTo>
                    <a:cubicBezTo>
                      <a:pt x="94" y="183"/>
                      <a:pt x="94" y="183"/>
                      <a:pt x="94" y="183"/>
                    </a:cubicBezTo>
                    <a:cubicBezTo>
                      <a:pt x="94" y="179"/>
                      <a:pt x="97" y="176"/>
                      <a:pt x="101" y="176"/>
                    </a:cubicBezTo>
                    <a:cubicBezTo>
                      <a:pt x="104" y="174"/>
                      <a:pt x="108" y="176"/>
                      <a:pt x="108" y="180"/>
                    </a:cubicBezTo>
                    <a:cubicBezTo>
                      <a:pt x="108" y="184"/>
                      <a:pt x="108" y="184"/>
                      <a:pt x="108" y="184"/>
                    </a:cubicBezTo>
                    <a:cubicBezTo>
                      <a:pt x="108" y="187"/>
                      <a:pt x="111" y="189"/>
                      <a:pt x="113" y="188"/>
                    </a:cubicBezTo>
                    <a:cubicBezTo>
                      <a:pt x="114" y="188"/>
                      <a:pt x="116" y="188"/>
                      <a:pt x="117" y="187"/>
                    </a:cubicBezTo>
                    <a:cubicBezTo>
                      <a:pt x="119" y="187"/>
                      <a:pt x="121" y="184"/>
                      <a:pt x="120" y="182"/>
                    </a:cubicBezTo>
                    <a:cubicBezTo>
                      <a:pt x="119" y="180"/>
                      <a:pt x="119" y="180"/>
                      <a:pt x="119" y="180"/>
                    </a:cubicBezTo>
                    <a:cubicBezTo>
                      <a:pt x="118" y="176"/>
                      <a:pt x="120" y="171"/>
                      <a:pt x="124" y="171"/>
                    </a:cubicBezTo>
                    <a:cubicBezTo>
                      <a:pt x="128" y="170"/>
                      <a:pt x="131" y="172"/>
                      <a:pt x="132" y="175"/>
                    </a:cubicBezTo>
                    <a:cubicBezTo>
                      <a:pt x="133" y="177"/>
                      <a:pt x="133" y="177"/>
                      <a:pt x="133" y="177"/>
                    </a:cubicBezTo>
                    <a:cubicBezTo>
                      <a:pt x="133" y="179"/>
                      <a:pt x="136" y="180"/>
                      <a:pt x="139" y="179"/>
                    </a:cubicBezTo>
                    <a:cubicBezTo>
                      <a:pt x="139" y="179"/>
                      <a:pt x="139" y="179"/>
                      <a:pt x="139" y="179"/>
                    </a:cubicBezTo>
                    <a:cubicBezTo>
                      <a:pt x="140" y="178"/>
                      <a:pt x="141" y="178"/>
                      <a:pt x="142" y="177"/>
                    </a:cubicBezTo>
                    <a:cubicBezTo>
                      <a:pt x="144" y="176"/>
                      <a:pt x="145" y="173"/>
                      <a:pt x="143" y="171"/>
                    </a:cubicBezTo>
                    <a:moveTo>
                      <a:pt x="78" y="74"/>
                    </a:moveTo>
                    <a:cubicBezTo>
                      <a:pt x="76" y="71"/>
                      <a:pt x="77" y="68"/>
                      <a:pt x="80" y="66"/>
                    </a:cubicBezTo>
                    <a:cubicBezTo>
                      <a:pt x="83" y="65"/>
                      <a:pt x="87" y="66"/>
                      <a:pt x="88" y="69"/>
                    </a:cubicBezTo>
                    <a:cubicBezTo>
                      <a:pt x="89" y="72"/>
                      <a:pt x="88" y="75"/>
                      <a:pt x="86" y="77"/>
                    </a:cubicBezTo>
                    <a:cubicBezTo>
                      <a:pt x="83" y="78"/>
                      <a:pt x="79" y="77"/>
                      <a:pt x="78" y="74"/>
                    </a:cubicBezTo>
                    <a:moveTo>
                      <a:pt x="123" y="80"/>
                    </a:moveTo>
                    <a:cubicBezTo>
                      <a:pt x="125" y="83"/>
                      <a:pt x="124" y="86"/>
                      <a:pt x="121" y="88"/>
                    </a:cubicBezTo>
                    <a:cubicBezTo>
                      <a:pt x="118" y="89"/>
                      <a:pt x="115" y="88"/>
                      <a:pt x="113" y="85"/>
                    </a:cubicBezTo>
                    <a:cubicBezTo>
                      <a:pt x="112" y="83"/>
                      <a:pt x="113" y="79"/>
                      <a:pt x="116" y="78"/>
                    </a:cubicBezTo>
                    <a:cubicBezTo>
                      <a:pt x="118" y="76"/>
                      <a:pt x="122" y="77"/>
                      <a:pt x="123" y="80"/>
                    </a:cubicBezTo>
                    <a:moveTo>
                      <a:pt x="66" y="109"/>
                    </a:moveTo>
                    <a:cubicBezTo>
                      <a:pt x="65" y="107"/>
                      <a:pt x="66" y="103"/>
                      <a:pt x="69" y="102"/>
                    </a:cubicBezTo>
                    <a:cubicBezTo>
                      <a:pt x="72" y="100"/>
                      <a:pt x="75" y="101"/>
                      <a:pt x="77" y="104"/>
                    </a:cubicBezTo>
                    <a:cubicBezTo>
                      <a:pt x="78" y="107"/>
                      <a:pt x="77" y="110"/>
                      <a:pt x="74" y="112"/>
                    </a:cubicBezTo>
                    <a:cubicBezTo>
                      <a:pt x="71" y="113"/>
                      <a:pt x="68" y="112"/>
                      <a:pt x="66" y="109"/>
                    </a:cubicBezTo>
                    <a:moveTo>
                      <a:pt x="81" y="102"/>
                    </a:moveTo>
                    <a:cubicBezTo>
                      <a:pt x="77" y="95"/>
                      <a:pt x="80" y="86"/>
                      <a:pt x="88" y="82"/>
                    </a:cubicBezTo>
                    <a:cubicBezTo>
                      <a:pt x="95" y="78"/>
                      <a:pt x="104" y="81"/>
                      <a:pt x="108" y="88"/>
                    </a:cubicBezTo>
                    <a:cubicBezTo>
                      <a:pt x="112" y="96"/>
                      <a:pt x="109" y="105"/>
                      <a:pt x="101" y="108"/>
                    </a:cubicBezTo>
                    <a:cubicBezTo>
                      <a:pt x="94" y="112"/>
                      <a:pt x="85" y="110"/>
                      <a:pt x="81" y="102"/>
                    </a:cubicBezTo>
                    <a:moveTo>
                      <a:pt x="102" y="121"/>
                    </a:moveTo>
                    <a:cubicBezTo>
                      <a:pt x="100" y="118"/>
                      <a:pt x="101" y="115"/>
                      <a:pt x="104" y="113"/>
                    </a:cubicBezTo>
                    <a:cubicBezTo>
                      <a:pt x="107" y="112"/>
                      <a:pt x="111" y="113"/>
                      <a:pt x="112" y="115"/>
                    </a:cubicBezTo>
                    <a:cubicBezTo>
                      <a:pt x="113" y="118"/>
                      <a:pt x="112" y="122"/>
                      <a:pt x="110" y="123"/>
                    </a:cubicBezTo>
                    <a:cubicBezTo>
                      <a:pt x="107" y="125"/>
                      <a:pt x="103" y="124"/>
                      <a:pt x="102" y="121"/>
                    </a:cubicBezTo>
                  </a:path>
                </a:pathLst>
              </a:custGeom>
              <a:solidFill>
                <a:schemeClr val="tx2">
                  <a:lumMod val="20000"/>
                  <a:lumOff val="8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2" name="Freeform 7"/>
              <p:cNvSpPr>
                <a:spLocks noEditPoints="1"/>
              </p:cNvSpPr>
              <p:nvPr/>
            </p:nvSpPr>
            <p:spPr bwMode="auto">
              <a:xfrm>
                <a:off x="7744012" y="3565900"/>
                <a:ext cx="307933" cy="303860"/>
              </a:xfrm>
              <a:custGeom>
                <a:avLst/>
                <a:gdLst>
                  <a:gd name="T0" fmla="*/ 61 w 160"/>
                  <a:gd name="T1" fmla="*/ 100 h 158"/>
                  <a:gd name="T2" fmla="*/ 79 w 160"/>
                  <a:gd name="T3" fmla="*/ 51 h 158"/>
                  <a:gd name="T4" fmla="*/ 101 w 160"/>
                  <a:gd name="T5" fmla="*/ 98 h 158"/>
                  <a:gd name="T6" fmla="*/ 82 w 160"/>
                  <a:gd name="T7" fmla="*/ 0 h 158"/>
                  <a:gd name="T8" fmla="*/ 67 w 160"/>
                  <a:gd name="T9" fmla="*/ 0 h 158"/>
                  <a:gd name="T10" fmla="*/ 56 w 160"/>
                  <a:gd name="T11" fmla="*/ 19 h 158"/>
                  <a:gd name="T12" fmla="*/ 49 w 160"/>
                  <a:gd name="T13" fmla="*/ 25 h 158"/>
                  <a:gd name="T14" fmla="*/ 38 w 160"/>
                  <a:gd name="T15" fmla="*/ 21 h 158"/>
                  <a:gd name="T16" fmla="*/ 28 w 160"/>
                  <a:gd name="T17" fmla="*/ 18 h 158"/>
                  <a:gd name="T18" fmla="*/ 15 w 160"/>
                  <a:gd name="T19" fmla="*/ 31 h 158"/>
                  <a:gd name="T20" fmla="*/ 22 w 160"/>
                  <a:gd name="T21" fmla="*/ 54 h 158"/>
                  <a:gd name="T22" fmla="*/ 18 w 160"/>
                  <a:gd name="T23" fmla="*/ 63 h 158"/>
                  <a:gd name="T24" fmla="*/ 0 w 160"/>
                  <a:gd name="T25" fmla="*/ 76 h 158"/>
                  <a:gd name="T26" fmla="*/ 5 w 160"/>
                  <a:gd name="T27" fmla="*/ 96 h 158"/>
                  <a:gd name="T28" fmla="*/ 24 w 160"/>
                  <a:gd name="T29" fmla="*/ 103 h 158"/>
                  <a:gd name="T30" fmla="*/ 20 w 160"/>
                  <a:gd name="T31" fmla="*/ 127 h 158"/>
                  <a:gd name="T32" fmla="*/ 33 w 160"/>
                  <a:gd name="T33" fmla="*/ 143 h 158"/>
                  <a:gd name="T34" fmla="*/ 40 w 160"/>
                  <a:gd name="T35" fmla="*/ 144 h 158"/>
                  <a:gd name="T36" fmla="*/ 58 w 160"/>
                  <a:gd name="T37" fmla="*/ 136 h 158"/>
                  <a:gd name="T38" fmla="*/ 64 w 160"/>
                  <a:gd name="T39" fmla="*/ 139 h 158"/>
                  <a:gd name="T40" fmla="*/ 74 w 160"/>
                  <a:gd name="T41" fmla="*/ 157 h 158"/>
                  <a:gd name="T42" fmla="*/ 78 w 160"/>
                  <a:gd name="T43" fmla="*/ 158 h 158"/>
                  <a:gd name="T44" fmla="*/ 98 w 160"/>
                  <a:gd name="T45" fmla="*/ 154 h 158"/>
                  <a:gd name="T46" fmla="*/ 108 w 160"/>
                  <a:gd name="T47" fmla="*/ 133 h 158"/>
                  <a:gd name="T48" fmla="*/ 111 w 160"/>
                  <a:gd name="T49" fmla="*/ 133 h 158"/>
                  <a:gd name="T50" fmla="*/ 130 w 160"/>
                  <a:gd name="T51" fmla="*/ 139 h 158"/>
                  <a:gd name="T52" fmla="*/ 135 w 160"/>
                  <a:gd name="T53" fmla="*/ 138 h 158"/>
                  <a:gd name="T54" fmla="*/ 146 w 160"/>
                  <a:gd name="T55" fmla="*/ 120 h 158"/>
                  <a:gd name="T56" fmla="*/ 138 w 160"/>
                  <a:gd name="T57" fmla="*/ 99 h 158"/>
                  <a:gd name="T58" fmla="*/ 157 w 160"/>
                  <a:gd name="T59" fmla="*/ 88 h 158"/>
                  <a:gd name="T60" fmla="*/ 158 w 160"/>
                  <a:gd name="T61" fmla="*/ 67 h 158"/>
                  <a:gd name="T62" fmla="*/ 138 w 160"/>
                  <a:gd name="T63" fmla="*/ 56 h 158"/>
                  <a:gd name="T64" fmla="*/ 134 w 160"/>
                  <a:gd name="T65" fmla="*/ 46 h 158"/>
                  <a:gd name="T66" fmla="*/ 139 w 160"/>
                  <a:gd name="T67" fmla="*/ 31 h 158"/>
                  <a:gd name="T68" fmla="*/ 127 w 160"/>
                  <a:gd name="T69" fmla="*/ 15 h 158"/>
                  <a:gd name="T70" fmla="*/ 119 w 160"/>
                  <a:gd name="T71" fmla="*/ 14 h 158"/>
                  <a:gd name="T72" fmla="*/ 101 w 160"/>
                  <a:gd name="T73" fmla="*/ 22 h 158"/>
                  <a:gd name="T74" fmla="*/ 95 w 160"/>
                  <a:gd name="T75" fmla="*/ 19 h 158"/>
                  <a:gd name="T76" fmla="*/ 82 w 160"/>
                  <a:gd name="T7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58">
                    <a:moveTo>
                      <a:pt x="80" y="107"/>
                    </a:moveTo>
                    <a:cubicBezTo>
                      <a:pt x="73" y="107"/>
                      <a:pt x="67" y="105"/>
                      <a:pt x="61" y="100"/>
                    </a:cubicBezTo>
                    <a:cubicBezTo>
                      <a:pt x="49" y="89"/>
                      <a:pt x="48" y="71"/>
                      <a:pt x="58" y="60"/>
                    </a:cubicBezTo>
                    <a:cubicBezTo>
                      <a:pt x="64" y="54"/>
                      <a:pt x="71" y="51"/>
                      <a:pt x="79" y="51"/>
                    </a:cubicBezTo>
                    <a:cubicBezTo>
                      <a:pt x="86" y="51"/>
                      <a:pt x="93" y="53"/>
                      <a:pt x="98" y="58"/>
                    </a:cubicBezTo>
                    <a:cubicBezTo>
                      <a:pt x="110" y="68"/>
                      <a:pt x="111" y="87"/>
                      <a:pt x="101" y="98"/>
                    </a:cubicBezTo>
                    <a:cubicBezTo>
                      <a:pt x="96" y="104"/>
                      <a:pt x="88" y="107"/>
                      <a:pt x="80" y="107"/>
                    </a:cubicBezTo>
                    <a:moveTo>
                      <a:pt x="82" y="0"/>
                    </a:moveTo>
                    <a:cubicBezTo>
                      <a:pt x="81" y="0"/>
                      <a:pt x="81" y="0"/>
                      <a:pt x="81" y="0"/>
                    </a:cubicBezTo>
                    <a:cubicBezTo>
                      <a:pt x="76" y="0"/>
                      <a:pt x="72" y="0"/>
                      <a:pt x="67" y="0"/>
                    </a:cubicBezTo>
                    <a:cubicBezTo>
                      <a:pt x="64" y="0"/>
                      <a:pt x="62" y="2"/>
                      <a:pt x="61" y="4"/>
                    </a:cubicBezTo>
                    <a:cubicBezTo>
                      <a:pt x="60" y="9"/>
                      <a:pt x="58" y="14"/>
                      <a:pt x="56" y="19"/>
                    </a:cubicBezTo>
                    <a:cubicBezTo>
                      <a:pt x="56" y="22"/>
                      <a:pt x="54" y="23"/>
                      <a:pt x="51" y="24"/>
                    </a:cubicBezTo>
                    <a:cubicBezTo>
                      <a:pt x="51" y="25"/>
                      <a:pt x="50" y="25"/>
                      <a:pt x="49" y="25"/>
                    </a:cubicBezTo>
                    <a:cubicBezTo>
                      <a:pt x="49" y="25"/>
                      <a:pt x="49" y="25"/>
                      <a:pt x="48" y="25"/>
                    </a:cubicBezTo>
                    <a:cubicBezTo>
                      <a:pt x="45" y="23"/>
                      <a:pt x="41" y="22"/>
                      <a:pt x="38" y="21"/>
                    </a:cubicBezTo>
                    <a:cubicBezTo>
                      <a:pt x="35" y="20"/>
                      <a:pt x="32" y="19"/>
                      <a:pt x="30" y="19"/>
                    </a:cubicBezTo>
                    <a:cubicBezTo>
                      <a:pt x="29" y="18"/>
                      <a:pt x="29" y="18"/>
                      <a:pt x="28" y="18"/>
                    </a:cubicBezTo>
                    <a:cubicBezTo>
                      <a:pt x="27" y="18"/>
                      <a:pt x="26" y="19"/>
                      <a:pt x="25" y="20"/>
                    </a:cubicBezTo>
                    <a:cubicBezTo>
                      <a:pt x="22" y="24"/>
                      <a:pt x="19" y="28"/>
                      <a:pt x="15" y="31"/>
                    </a:cubicBezTo>
                    <a:cubicBezTo>
                      <a:pt x="13" y="33"/>
                      <a:pt x="13" y="36"/>
                      <a:pt x="14" y="39"/>
                    </a:cubicBezTo>
                    <a:cubicBezTo>
                      <a:pt x="17" y="44"/>
                      <a:pt x="19" y="49"/>
                      <a:pt x="22" y="54"/>
                    </a:cubicBezTo>
                    <a:cubicBezTo>
                      <a:pt x="22" y="55"/>
                      <a:pt x="23" y="56"/>
                      <a:pt x="23" y="56"/>
                    </a:cubicBezTo>
                    <a:cubicBezTo>
                      <a:pt x="22" y="58"/>
                      <a:pt x="21" y="61"/>
                      <a:pt x="18" y="63"/>
                    </a:cubicBezTo>
                    <a:cubicBezTo>
                      <a:pt x="13" y="65"/>
                      <a:pt x="8" y="68"/>
                      <a:pt x="3" y="70"/>
                    </a:cubicBezTo>
                    <a:cubicBezTo>
                      <a:pt x="1" y="71"/>
                      <a:pt x="0" y="73"/>
                      <a:pt x="0" y="76"/>
                    </a:cubicBezTo>
                    <a:cubicBezTo>
                      <a:pt x="1" y="81"/>
                      <a:pt x="1" y="86"/>
                      <a:pt x="1" y="90"/>
                    </a:cubicBezTo>
                    <a:cubicBezTo>
                      <a:pt x="1" y="93"/>
                      <a:pt x="2" y="95"/>
                      <a:pt x="5" y="96"/>
                    </a:cubicBezTo>
                    <a:cubicBezTo>
                      <a:pt x="11" y="98"/>
                      <a:pt x="16" y="100"/>
                      <a:pt x="22" y="102"/>
                    </a:cubicBezTo>
                    <a:cubicBezTo>
                      <a:pt x="23" y="102"/>
                      <a:pt x="23" y="102"/>
                      <a:pt x="24" y="103"/>
                    </a:cubicBezTo>
                    <a:cubicBezTo>
                      <a:pt x="25" y="105"/>
                      <a:pt x="27" y="108"/>
                      <a:pt x="25" y="111"/>
                    </a:cubicBezTo>
                    <a:cubicBezTo>
                      <a:pt x="23" y="116"/>
                      <a:pt x="22" y="122"/>
                      <a:pt x="20" y="127"/>
                    </a:cubicBezTo>
                    <a:cubicBezTo>
                      <a:pt x="20" y="129"/>
                      <a:pt x="20" y="131"/>
                      <a:pt x="22" y="133"/>
                    </a:cubicBezTo>
                    <a:cubicBezTo>
                      <a:pt x="26" y="136"/>
                      <a:pt x="30" y="139"/>
                      <a:pt x="33" y="143"/>
                    </a:cubicBezTo>
                    <a:cubicBezTo>
                      <a:pt x="35" y="144"/>
                      <a:pt x="36" y="145"/>
                      <a:pt x="37" y="145"/>
                    </a:cubicBezTo>
                    <a:cubicBezTo>
                      <a:pt x="38" y="145"/>
                      <a:pt x="39" y="144"/>
                      <a:pt x="40" y="144"/>
                    </a:cubicBezTo>
                    <a:cubicBezTo>
                      <a:pt x="45" y="142"/>
                      <a:pt x="49" y="140"/>
                      <a:pt x="53" y="137"/>
                    </a:cubicBezTo>
                    <a:cubicBezTo>
                      <a:pt x="55" y="137"/>
                      <a:pt x="57" y="136"/>
                      <a:pt x="58" y="136"/>
                    </a:cubicBezTo>
                    <a:cubicBezTo>
                      <a:pt x="59" y="136"/>
                      <a:pt x="61" y="136"/>
                      <a:pt x="62" y="137"/>
                    </a:cubicBezTo>
                    <a:cubicBezTo>
                      <a:pt x="63" y="137"/>
                      <a:pt x="64" y="138"/>
                      <a:pt x="64" y="139"/>
                    </a:cubicBezTo>
                    <a:cubicBezTo>
                      <a:pt x="66" y="144"/>
                      <a:pt x="69" y="148"/>
                      <a:pt x="71" y="153"/>
                    </a:cubicBezTo>
                    <a:cubicBezTo>
                      <a:pt x="72" y="154"/>
                      <a:pt x="73" y="156"/>
                      <a:pt x="74" y="157"/>
                    </a:cubicBezTo>
                    <a:cubicBezTo>
                      <a:pt x="75" y="158"/>
                      <a:pt x="77" y="158"/>
                      <a:pt x="78" y="158"/>
                    </a:cubicBezTo>
                    <a:cubicBezTo>
                      <a:pt x="78" y="158"/>
                      <a:pt x="78" y="158"/>
                      <a:pt x="78" y="158"/>
                    </a:cubicBezTo>
                    <a:cubicBezTo>
                      <a:pt x="83" y="158"/>
                      <a:pt x="88" y="158"/>
                      <a:pt x="93" y="158"/>
                    </a:cubicBezTo>
                    <a:cubicBezTo>
                      <a:pt x="96" y="158"/>
                      <a:pt x="97" y="156"/>
                      <a:pt x="98" y="154"/>
                    </a:cubicBezTo>
                    <a:cubicBezTo>
                      <a:pt x="100" y="149"/>
                      <a:pt x="102" y="144"/>
                      <a:pt x="103" y="139"/>
                    </a:cubicBezTo>
                    <a:cubicBezTo>
                      <a:pt x="104" y="136"/>
                      <a:pt x="105" y="134"/>
                      <a:pt x="108" y="133"/>
                    </a:cubicBezTo>
                    <a:cubicBezTo>
                      <a:pt x="109" y="133"/>
                      <a:pt x="110" y="133"/>
                      <a:pt x="110" y="133"/>
                    </a:cubicBezTo>
                    <a:cubicBezTo>
                      <a:pt x="111" y="133"/>
                      <a:pt x="111" y="133"/>
                      <a:pt x="111" y="133"/>
                    </a:cubicBezTo>
                    <a:cubicBezTo>
                      <a:pt x="115" y="135"/>
                      <a:pt x="118" y="136"/>
                      <a:pt x="122" y="137"/>
                    </a:cubicBezTo>
                    <a:cubicBezTo>
                      <a:pt x="125" y="138"/>
                      <a:pt x="127" y="139"/>
                      <a:pt x="130" y="139"/>
                    </a:cubicBezTo>
                    <a:cubicBezTo>
                      <a:pt x="131" y="139"/>
                      <a:pt x="131" y="140"/>
                      <a:pt x="131" y="140"/>
                    </a:cubicBezTo>
                    <a:cubicBezTo>
                      <a:pt x="133" y="140"/>
                      <a:pt x="134" y="139"/>
                      <a:pt x="135" y="138"/>
                    </a:cubicBezTo>
                    <a:cubicBezTo>
                      <a:pt x="138" y="134"/>
                      <a:pt x="141" y="130"/>
                      <a:pt x="144" y="127"/>
                    </a:cubicBezTo>
                    <a:cubicBezTo>
                      <a:pt x="147" y="125"/>
                      <a:pt x="147" y="122"/>
                      <a:pt x="146" y="120"/>
                    </a:cubicBezTo>
                    <a:cubicBezTo>
                      <a:pt x="143" y="115"/>
                      <a:pt x="141" y="110"/>
                      <a:pt x="138" y="105"/>
                    </a:cubicBezTo>
                    <a:cubicBezTo>
                      <a:pt x="137" y="103"/>
                      <a:pt x="137" y="101"/>
                      <a:pt x="138" y="99"/>
                    </a:cubicBezTo>
                    <a:cubicBezTo>
                      <a:pt x="138" y="97"/>
                      <a:pt x="139" y="96"/>
                      <a:pt x="141" y="95"/>
                    </a:cubicBezTo>
                    <a:cubicBezTo>
                      <a:pt x="146" y="93"/>
                      <a:pt x="151" y="90"/>
                      <a:pt x="157" y="88"/>
                    </a:cubicBezTo>
                    <a:cubicBezTo>
                      <a:pt x="159" y="86"/>
                      <a:pt x="160" y="85"/>
                      <a:pt x="159" y="82"/>
                    </a:cubicBezTo>
                    <a:cubicBezTo>
                      <a:pt x="159" y="77"/>
                      <a:pt x="159" y="72"/>
                      <a:pt x="158" y="67"/>
                    </a:cubicBezTo>
                    <a:cubicBezTo>
                      <a:pt x="158" y="65"/>
                      <a:pt x="157" y="63"/>
                      <a:pt x="155" y="62"/>
                    </a:cubicBezTo>
                    <a:cubicBezTo>
                      <a:pt x="149" y="60"/>
                      <a:pt x="144" y="58"/>
                      <a:pt x="138" y="56"/>
                    </a:cubicBezTo>
                    <a:cubicBezTo>
                      <a:pt x="136" y="56"/>
                      <a:pt x="136" y="55"/>
                      <a:pt x="135" y="54"/>
                    </a:cubicBezTo>
                    <a:cubicBezTo>
                      <a:pt x="133" y="51"/>
                      <a:pt x="133" y="49"/>
                      <a:pt x="134" y="46"/>
                    </a:cubicBezTo>
                    <a:cubicBezTo>
                      <a:pt x="135" y="45"/>
                      <a:pt x="135" y="44"/>
                      <a:pt x="136" y="43"/>
                    </a:cubicBezTo>
                    <a:cubicBezTo>
                      <a:pt x="137" y="39"/>
                      <a:pt x="138" y="35"/>
                      <a:pt x="139" y="31"/>
                    </a:cubicBezTo>
                    <a:cubicBezTo>
                      <a:pt x="140" y="29"/>
                      <a:pt x="139" y="27"/>
                      <a:pt x="137" y="25"/>
                    </a:cubicBezTo>
                    <a:cubicBezTo>
                      <a:pt x="133" y="22"/>
                      <a:pt x="130" y="19"/>
                      <a:pt x="127" y="15"/>
                    </a:cubicBezTo>
                    <a:cubicBezTo>
                      <a:pt x="125" y="14"/>
                      <a:pt x="124" y="13"/>
                      <a:pt x="122" y="13"/>
                    </a:cubicBezTo>
                    <a:cubicBezTo>
                      <a:pt x="121" y="13"/>
                      <a:pt x="120" y="14"/>
                      <a:pt x="119" y="14"/>
                    </a:cubicBezTo>
                    <a:cubicBezTo>
                      <a:pt x="115" y="16"/>
                      <a:pt x="110" y="18"/>
                      <a:pt x="106" y="21"/>
                    </a:cubicBezTo>
                    <a:cubicBezTo>
                      <a:pt x="104" y="21"/>
                      <a:pt x="103" y="22"/>
                      <a:pt x="101" y="22"/>
                    </a:cubicBezTo>
                    <a:cubicBezTo>
                      <a:pt x="100" y="22"/>
                      <a:pt x="99" y="22"/>
                      <a:pt x="98" y="21"/>
                    </a:cubicBezTo>
                    <a:cubicBezTo>
                      <a:pt x="97" y="21"/>
                      <a:pt x="96" y="20"/>
                      <a:pt x="95" y="19"/>
                    </a:cubicBezTo>
                    <a:cubicBezTo>
                      <a:pt x="93" y="13"/>
                      <a:pt x="90" y="8"/>
                      <a:pt x="87" y="3"/>
                    </a:cubicBezTo>
                    <a:cubicBezTo>
                      <a:pt x="86" y="0"/>
                      <a:pt x="84" y="0"/>
                      <a:pt x="82" y="0"/>
                    </a:cubicBezTo>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3" name="Freeform 8"/>
              <p:cNvSpPr>
                <a:spLocks noEditPoints="1"/>
              </p:cNvSpPr>
              <p:nvPr/>
            </p:nvSpPr>
            <p:spPr bwMode="auto">
              <a:xfrm>
                <a:off x="8064166" y="3681579"/>
                <a:ext cx="140117" cy="140117"/>
              </a:xfrm>
              <a:custGeom>
                <a:avLst/>
                <a:gdLst>
                  <a:gd name="T0" fmla="*/ 28 w 73"/>
                  <a:gd name="T1" fmla="*/ 46 h 73"/>
                  <a:gd name="T2" fmla="*/ 37 w 73"/>
                  <a:gd name="T3" fmla="*/ 24 h 73"/>
                  <a:gd name="T4" fmla="*/ 47 w 73"/>
                  <a:gd name="T5" fmla="*/ 45 h 73"/>
                  <a:gd name="T6" fmla="*/ 38 w 73"/>
                  <a:gd name="T7" fmla="*/ 0 h 73"/>
                  <a:gd name="T8" fmla="*/ 31 w 73"/>
                  <a:gd name="T9" fmla="*/ 1 h 73"/>
                  <a:gd name="T10" fmla="*/ 26 w 73"/>
                  <a:gd name="T11" fmla="*/ 9 h 73"/>
                  <a:gd name="T12" fmla="*/ 23 w 73"/>
                  <a:gd name="T13" fmla="*/ 12 h 73"/>
                  <a:gd name="T14" fmla="*/ 18 w 73"/>
                  <a:gd name="T15" fmla="*/ 10 h 73"/>
                  <a:gd name="T16" fmla="*/ 13 w 73"/>
                  <a:gd name="T17" fmla="*/ 9 h 73"/>
                  <a:gd name="T18" fmla="*/ 7 w 73"/>
                  <a:gd name="T19" fmla="*/ 15 h 73"/>
                  <a:gd name="T20" fmla="*/ 10 w 73"/>
                  <a:gd name="T21" fmla="*/ 25 h 73"/>
                  <a:gd name="T22" fmla="*/ 9 w 73"/>
                  <a:gd name="T23" fmla="*/ 29 h 73"/>
                  <a:gd name="T24" fmla="*/ 1 w 73"/>
                  <a:gd name="T25" fmla="*/ 35 h 73"/>
                  <a:gd name="T26" fmla="*/ 3 w 73"/>
                  <a:gd name="T27" fmla="*/ 44 h 73"/>
                  <a:gd name="T28" fmla="*/ 11 w 73"/>
                  <a:gd name="T29" fmla="*/ 48 h 73"/>
                  <a:gd name="T30" fmla="*/ 10 w 73"/>
                  <a:gd name="T31" fmla="*/ 59 h 73"/>
                  <a:gd name="T32" fmla="*/ 16 w 73"/>
                  <a:gd name="T33" fmla="*/ 66 h 73"/>
                  <a:gd name="T34" fmla="*/ 19 w 73"/>
                  <a:gd name="T35" fmla="*/ 66 h 73"/>
                  <a:gd name="T36" fmla="*/ 27 w 73"/>
                  <a:gd name="T37" fmla="*/ 63 h 73"/>
                  <a:gd name="T38" fmla="*/ 30 w 73"/>
                  <a:gd name="T39" fmla="*/ 64 h 73"/>
                  <a:gd name="T40" fmla="*/ 34 w 73"/>
                  <a:gd name="T41" fmla="*/ 73 h 73"/>
                  <a:gd name="T42" fmla="*/ 36 w 73"/>
                  <a:gd name="T43" fmla="*/ 73 h 73"/>
                  <a:gd name="T44" fmla="*/ 45 w 73"/>
                  <a:gd name="T45" fmla="*/ 71 h 73"/>
                  <a:gd name="T46" fmla="*/ 50 w 73"/>
                  <a:gd name="T47" fmla="*/ 62 h 73"/>
                  <a:gd name="T48" fmla="*/ 51 w 73"/>
                  <a:gd name="T49" fmla="*/ 61 h 73"/>
                  <a:gd name="T50" fmla="*/ 60 w 73"/>
                  <a:gd name="T51" fmla="*/ 64 h 73"/>
                  <a:gd name="T52" fmla="*/ 62 w 73"/>
                  <a:gd name="T53" fmla="*/ 64 h 73"/>
                  <a:gd name="T54" fmla="*/ 67 w 73"/>
                  <a:gd name="T55" fmla="*/ 55 h 73"/>
                  <a:gd name="T56" fmla="*/ 63 w 73"/>
                  <a:gd name="T57" fmla="*/ 46 h 73"/>
                  <a:gd name="T58" fmla="*/ 72 w 73"/>
                  <a:gd name="T59" fmla="*/ 41 h 73"/>
                  <a:gd name="T60" fmla="*/ 73 w 73"/>
                  <a:gd name="T61" fmla="*/ 31 h 73"/>
                  <a:gd name="T62" fmla="*/ 63 w 73"/>
                  <a:gd name="T63" fmla="*/ 26 h 73"/>
                  <a:gd name="T64" fmla="*/ 62 w 73"/>
                  <a:gd name="T65" fmla="*/ 22 h 73"/>
                  <a:gd name="T66" fmla="*/ 64 w 73"/>
                  <a:gd name="T67" fmla="*/ 15 h 73"/>
                  <a:gd name="T68" fmla="*/ 58 w 73"/>
                  <a:gd name="T69" fmla="*/ 8 h 73"/>
                  <a:gd name="T70" fmla="*/ 55 w 73"/>
                  <a:gd name="T71" fmla="*/ 7 h 73"/>
                  <a:gd name="T72" fmla="*/ 47 w 73"/>
                  <a:gd name="T73" fmla="*/ 11 h 73"/>
                  <a:gd name="T74" fmla="*/ 44 w 73"/>
                  <a:gd name="T75" fmla="*/ 9 h 73"/>
                  <a:gd name="T76" fmla="*/ 38 w 73"/>
                  <a:gd name="T7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 h="73">
                    <a:moveTo>
                      <a:pt x="37" y="50"/>
                    </a:moveTo>
                    <a:cubicBezTo>
                      <a:pt x="34" y="50"/>
                      <a:pt x="31" y="49"/>
                      <a:pt x="28" y="46"/>
                    </a:cubicBezTo>
                    <a:cubicBezTo>
                      <a:pt x="23" y="41"/>
                      <a:pt x="22" y="33"/>
                      <a:pt x="27" y="28"/>
                    </a:cubicBezTo>
                    <a:cubicBezTo>
                      <a:pt x="30" y="25"/>
                      <a:pt x="33" y="24"/>
                      <a:pt x="37" y="24"/>
                    </a:cubicBezTo>
                    <a:cubicBezTo>
                      <a:pt x="40" y="24"/>
                      <a:pt x="43" y="25"/>
                      <a:pt x="45" y="27"/>
                    </a:cubicBezTo>
                    <a:cubicBezTo>
                      <a:pt x="51" y="32"/>
                      <a:pt x="51" y="40"/>
                      <a:pt x="47" y="45"/>
                    </a:cubicBezTo>
                    <a:cubicBezTo>
                      <a:pt x="44" y="48"/>
                      <a:pt x="41" y="50"/>
                      <a:pt x="37" y="50"/>
                    </a:cubicBezTo>
                    <a:moveTo>
                      <a:pt x="38" y="0"/>
                    </a:moveTo>
                    <a:cubicBezTo>
                      <a:pt x="38" y="0"/>
                      <a:pt x="37" y="0"/>
                      <a:pt x="37" y="0"/>
                    </a:cubicBezTo>
                    <a:cubicBezTo>
                      <a:pt x="35" y="1"/>
                      <a:pt x="33" y="1"/>
                      <a:pt x="31" y="1"/>
                    </a:cubicBezTo>
                    <a:cubicBezTo>
                      <a:pt x="30" y="1"/>
                      <a:pt x="29" y="1"/>
                      <a:pt x="28" y="3"/>
                    </a:cubicBezTo>
                    <a:cubicBezTo>
                      <a:pt x="28" y="5"/>
                      <a:pt x="27" y="7"/>
                      <a:pt x="26" y="9"/>
                    </a:cubicBezTo>
                    <a:cubicBezTo>
                      <a:pt x="26" y="10"/>
                      <a:pt x="25" y="11"/>
                      <a:pt x="24" y="12"/>
                    </a:cubicBezTo>
                    <a:cubicBezTo>
                      <a:pt x="24" y="12"/>
                      <a:pt x="23" y="12"/>
                      <a:pt x="23" y="12"/>
                    </a:cubicBezTo>
                    <a:cubicBezTo>
                      <a:pt x="23" y="12"/>
                      <a:pt x="23" y="12"/>
                      <a:pt x="22" y="12"/>
                    </a:cubicBezTo>
                    <a:cubicBezTo>
                      <a:pt x="21" y="11"/>
                      <a:pt x="19" y="11"/>
                      <a:pt x="18" y="10"/>
                    </a:cubicBezTo>
                    <a:cubicBezTo>
                      <a:pt x="16" y="10"/>
                      <a:pt x="15" y="9"/>
                      <a:pt x="14" y="9"/>
                    </a:cubicBezTo>
                    <a:cubicBezTo>
                      <a:pt x="14" y="9"/>
                      <a:pt x="14" y="9"/>
                      <a:pt x="13" y="9"/>
                    </a:cubicBezTo>
                    <a:cubicBezTo>
                      <a:pt x="13" y="9"/>
                      <a:pt x="12" y="9"/>
                      <a:pt x="12" y="10"/>
                    </a:cubicBezTo>
                    <a:cubicBezTo>
                      <a:pt x="10" y="12"/>
                      <a:pt x="9" y="13"/>
                      <a:pt x="7" y="15"/>
                    </a:cubicBezTo>
                    <a:cubicBezTo>
                      <a:pt x="6" y="16"/>
                      <a:pt x="6" y="17"/>
                      <a:pt x="7" y="18"/>
                    </a:cubicBezTo>
                    <a:cubicBezTo>
                      <a:pt x="8" y="21"/>
                      <a:pt x="9" y="23"/>
                      <a:pt x="10" y="25"/>
                    </a:cubicBezTo>
                    <a:cubicBezTo>
                      <a:pt x="11" y="26"/>
                      <a:pt x="11" y="26"/>
                      <a:pt x="11" y="26"/>
                    </a:cubicBezTo>
                    <a:cubicBezTo>
                      <a:pt x="10" y="27"/>
                      <a:pt x="10" y="29"/>
                      <a:pt x="9" y="29"/>
                    </a:cubicBezTo>
                    <a:cubicBezTo>
                      <a:pt x="6" y="30"/>
                      <a:pt x="4" y="31"/>
                      <a:pt x="2" y="33"/>
                    </a:cubicBezTo>
                    <a:cubicBezTo>
                      <a:pt x="1" y="33"/>
                      <a:pt x="0" y="34"/>
                      <a:pt x="1" y="35"/>
                    </a:cubicBezTo>
                    <a:cubicBezTo>
                      <a:pt x="1" y="38"/>
                      <a:pt x="1" y="40"/>
                      <a:pt x="1" y="42"/>
                    </a:cubicBezTo>
                    <a:cubicBezTo>
                      <a:pt x="1" y="43"/>
                      <a:pt x="2" y="44"/>
                      <a:pt x="3" y="44"/>
                    </a:cubicBezTo>
                    <a:cubicBezTo>
                      <a:pt x="5" y="45"/>
                      <a:pt x="8" y="46"/>
                      <a:pt x="11" y="47"/>
                    </a:cubicBezTo>
                    <a:cubicBezTo>
                      <a:pt x="11" y="48"/>
                      <a:pt x="11" y="48"/>
                      <a:pt x="11" y="48"/>
                    </a:cubicBezTo>
                    <a:cubicBezTo>
                      <a:pt x="12" y="49"/>
                      <a:pt x="13" y="50"/>
                      <a:pt x="12" y="51"/>
                    </a:cubicBezTo>
                    <a:cubicBezTo>
                      <a:pt x="11" y="54"/>
                      <a:pt x="11" y="56"/>
                      <a:pt x="10" y="59"/>
                    </a:cubicBezTo>
                    <a:cubicBezTo>
                      <a:pt x="9" y="60"/>
                      <a:pt x="10" y="61"/>
                      <a:pt x="11" y="61"/>
                    </a:cubicBezTo>
                    <a:cubicBezTo>
                      <a:pt x="12" y="63"/>
                      <a:pt x="14" y="64"/>
                      <a:pt x="16" y="66"/>
                    </a:cubicBezTo>
                    <a:cubicBezTo>
                      <a:pt x="16" y="66"/>
                      <a:pt x="17" y="67"/>
                      <a:pt x="18" y="67"/>
                    </a:cubicBezTo>
                    <a:cubicBezTo>
                      <a:pt x="18" y="67"/>
                      <a:pt x="18" y="67"/>
                      <a:pt x="19" y="66"/>
                    </a:cubicBezTo>
                    <a:cubicBezTo>
                      <a:pt x="21" y="65"/>
                      <a:pt x="23" y="64"/>
                      <a:pt x="25" y="63"/>
                    </a:cubicBezTo>
                    <a:cubicBezTo>
                      <a:pt x="26" y="63"/>
                      <a:pt x="26" y="63"/>
                      <a:pt x="27" y="63"/>
                    </a:cubicBezTo>
                    <a:cubicBezTo>
                      <a:pt x="28" y="63"/>
                      <a:pt x="28" y="63"/>
                      <a:pt x="29" y="63"/>
                    </a:cubicBezTo>
                    <a:cubicBezTo>
                      <a:pt x="29" y="63"/>
                      <a:pt x="29" y="64"/>
                      <a:pt x="30" y="64"/>
                    </a:cubicBezTo>
                    <a:cubicBezTo>
                      <a:pt x="31" y="66"/>
                      <a:pt x="32" y="68"/>
                      <a:pt x="33" y="70"/>
                    </a:cubicBezTo>
                    <a:cubicBezTo>
                      <a:pt x="33" y="71"/>
                      <a:pt x="34" y="72"/>
                      <a:pt x="34" y="73"/>
                    </a:cubicBezTo>
                    <a:cubicBezTo>
                      <a:pt x="35" y="73"/>
                      <a:pt x="35" y="73"/>
                      <a:pt x="36" y="73"/>
                    </a:cubicBezTo>
                    <a:cubicBezTo>
                      <a:pt x="36" y="73"/>
                      <a:pt x="36" y="73"/>
                      <a:pt x="36" y="73"/>
                    </a:cubicBezTo>
                    <a:cubicBezTo>
                      <a:pt x="38" y="73"/>
                      <a:pt x="40" y="73"/>
                      <a:pt x="43" y="73"/>
                    </a:cubicBezTo>
                    <a:cubicBezTo>
                      <a:pt x="44" y="73"/>
                      <a:pt x="45" y="72"/>
                      <a:pt x="45" y="71"/>
                    </a:cubicBezTo>
                    <a:cubicBezTo>
                      <a:pt x="46" y="69"/>
                      <a:pt x="47" y="66"/>
                      <a:pt x="48" y="64"/>
                    </a:cubicBezTo>
                    <a:cubicBezTo>
                      <a:pt x="48" y="63"/>
                      <a:pt x="49" y="62"/>
                      <a:pt x="50" y="62"/>
                    </a:cubicBezTo>
                    <a:cubicBezTo>
                      <a:pt x="50" y="61"/>
                      <a:pt x="50" y="61"/>
                      <a:pt x="51" y="61"/>
                    </a:cubicBezTo>
                    <a:cubicBezTo>
                      <a:pt x="51" y="61"/>
                      <a:pt x="51" y="61"/>
                      <a:pt x="51" y="61"/>
                    </a:cubicBezTo>
                    <a:cubicBezTo>
                      <a:pt x="53" y="62"/>
                      <a:pt x="54" y="63"/>
                      <a:pt x="56" y="63"/>
                    </a:cubicBezTo>
                    <a:cubicBezTo>
                      <a:pt x="57" y="64"/>
                      <a:pt x="59" y="64"/>
                      <a:pt x="60" y="64"/>
                    </a:cubicBezTo>
                    <a:cubicBezTo>
                      <a:pt x="60" y="64"/>
                      <a:pt x="60" y="64"/>
                      <a:pt x="60" y="64"/>
                    </a:cubicBezTo>
                    <a:cubicBezTo>
                      <a:pt x="61" y="64"/>
                      <a:pt x="61" y="64"/>
                      <a:pt x="62" y="64"/>
                    </a:cubicBezTo>
                    <a:cubicBezTo>
                      <a:pt x="63" y="62"/>
                      <a:pt x="65" y="60"/>
                      <a:pt x="66" y="58"/>
                    </a:cubicBezTo>
                    <a:cubicBezTo>
                      <a:pt x="67" y="57"/>
                      <a:pt x="68" y="56"/>
                      <a:pt x="67" y="55"/>
                    </a:cubicBezTo>
                    <a:cubicBezTo>
                      <a:pt x="66" y="53"/>
                      <a:pt x="65" y="51"/>
                      <a:pt x="64" y="49"/>
                    </a:cubicBezTo>
                    <a:cubicBezTo>
                      <a:pt x="63" y="48"/>
                      <a:pt x="63" y="47"/>
                      <a:pt x="63" y="46"/>
                    </a:cubicBezTo>
                    <a:cubicBezTo>
                      <a:pt x="64" y="45"/>
                      <a:pt x="64" y="45"/>
                      <a:pt x="65" y="44"/>
                    </a:cubicBezTo>
                    <a:cubicBezTo>
                      <a:pt x="67" y="43"/>
                      <a:pt x="70" y="42"/>
                      <a:pt x="72" y="41"/>
                    </a:cubicBezTo>
                    <a:cubicBezTo>
                      <a:pt x="73" y="40"/>
                      <a:pt x="73" y="39"/>
                      <a:pt x="73" y="38"/>
                    </a:cubicBezTo>
                    <a:cubicBezTo>
                      <a:pt x="73" y="36"/>
                      <a:pt x="73" y="34"/>
                      <a:pt x="73" y="31"/>
                    </a:cubicBezTo>
                    <a:cubicBezTo>
                      <a:pt x="73" y="30"/>
                      <a:pt x="72" y="29"/>
                      <a:pt x="71" y="29"/>
                    </a:cubicBezTo>
                    <a:cubicBezTo>
                      <a:pt x="69" y="28"/>
                      <a:pt x="66" y="27"/>
                      <a:pt x="63" y="26"/>
                    </a:cubicBezTo>
                    <a:cubicBezTo>
                      <a:pt x="63" y="26"/>
                      <a:pt x="62" y="26"/>
                      <a:pt x="62" y="25"/>
                    </a:cubicBezTo>
                    <a:cubicBezTo>
                      <a:pt x="61" y="24"/>
                      <a:pt x="61" y="23"/>
                      <a:pt x="62" y="22"/>
                    </a:cubicBezTo>
                    <a:cubicBezTo>
                      <a:pt x="62" y="21"/>
                      <a:pt x="62" y="21"/>
                      <a:pt x="62" y="20"/>
                    </a:cubicBezTo>
                    <a:cubicBezTo>
                      <a:pt x="63" y="18"/>
                      <a:pt x="63" y="17"/>
                      <a:pt x="64" y="15"/>
                    </a:cubicBezTo>
                    <a:cubicBezTo>
                      <a:pt x="64" y="14"/>
                      <a:pt x="64" y="13"/>
                      <a:pt x="63" y="12"/>
                    </a:cubicBezTo>
                    <a:cubicBezTo>
                      <a:pt x="61" y="11"/>
                      <a:pt x="60" y="9"/>
                      <a:pt x="58" y="8"/>
                    </a:cubicBezTo>
                    <a:cubicBezTo>
                      <a:pt x="58" y="7"/>
                      <a:pt x="57" y="7"/>
                      <a:pt x="56" y="7"/>
                    </a:cubicBezTo>
                    <a:cubicBezTo>
                      <a:pt x="56" y="7"/>
                      <a:pt x="55" y="7"/>
                      <a:pt x="55" y="7"/>
                    </a:cubicBezTo>
                    <a:cubicBezTo>
                      <a:pt x="53" y="8"/>
                      <a:pt x="51" y="9"/>
                      <a:pt x="49" y="10"/>
                    </a:cubicBezTo>
                    <a:cubicBezTo>
                      <a:pt x="48" y="10"/>
                      <a:pt x="47" y="11"/>
                      <a:pt x="47" y="11"/>
                    </a:cubicBezTo>
                    <a:cubicBezTo>
                      <a:pt x="46" y="11"/>
                      <a:pt x="46" y="11"/>
                      <a:pt x="45" y="10"/>
                    </a:cubicBezTo>
                    <a:cubicBezTo>
                      <a:pt x="45" y="10"/>
                      <a:pt x="44" y="10"/>
                      <a:pt x="44" y="9"/>
                    </a:cubicBezTo>
                    <a:cubicBezTo>
                      <a:pt x="43" y="7"/>
                      <a:pt x="41" y="4"/>
                      <a:pt x="40" y="2"/>
                    </a:cubicBezTo>
                    <a:cubicBezTo>
                      <a:pt x="40" y="1"/>
                      <a:pt x="39" y="0"/>
                      <a:pt x="38" y="0"/>
                    </a:cubicBezTo>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4" name="Freeform 9"/>
              <p:cNvSpPr>
                <a:spLocks noEditPoints="1"/>
              </p:cNvSpPr>
              <p:nvPr/>
            </p:nvSpPr>
            <p:spPr bwMode="auto">
              <a:xfrm>
                <a:off x="4630464" y="5049356"/>
                <a:ext cx="310377" cy="303860"/>
              </a:xfrm>
              <a:custGeom>
                <a:avLst/>
                <a:gdLst>
                  <a:gd name="T0" fmla="*/ 52 w 161"/>
                  <a:gd name="T1" fmla="*/ 80 h 158"/>
                  <a:gd name="T2" fmla="*/ 80 w 161"/>
                  <a:gd name="T3" fmla="*/ 51 h 158"/>
                  <a:gd name="T4" fmla="*/ 82 w 161"/>
                  <a:gd name="T5" fmla="*/ 107 h 158"/>
                  <a:gd name="T6" fmla="*/ 83 w 161"/>
                  <a:gd name="T7" fmla="*/ 0 h 158"/>
                  <a:gd name="T8" fmla="*/ 68 w 161"/>
                  <a:gd name="T9" fmla="*/ 1 h 158"/>
                  <a:gd name="T10" fmla="*/ 58 w 161"/>
                  <a:gd name="T11" fmla="*/ 19 h 158"/>
                  <a:gd name="T12" fmla="*/ 50 w 161"/>
                  <a:gd name="T13" fmla="*/ 25 h 158"/>
                  <a:gd name="T14" fmla="*/ 34 w 161"/>
                  <a:gd name="T15" fmla="*/ 20 h 158"/>
                  <a:gd name="T16" fmla="*/ 25 w 161"/>
                  <a:gd name="T17" fmla="*/ 21 h 158"/>
                  <a:gd name="T18" fmla="*/ 14 w 161"/>
                  <a:gd name="T19" fmla="*/ 39 h 158"/>
                  <a:gd name="T20" fmla="*/ 22 w 161"/>
                  <a:gd name="T21" fmla="*/ 60 h 158"/>
                  <a:gd name="T22" fmla="*/ 9 w 161"/>
                  <a:gd name="T23" fmla="*/ 67 h 158"/>
                  <a:gd name="T24" fmla="*/ 0 w 161"/>
                  <a:gd name="T25" fmla="*/ 76 h 158"/>
                  <a:gd name="T26" fmla="*/ 5 w 161"/>
                  <a:gd name="T27" fmla="*/ 96 h 158"/>
                  <a:gd name="T28" fmla="*/ 25 w 161"/>
                  <a:gd name="T29" fmla="*/ 105 h 158"/>
                  <a:gd name="T30" fmla="*/ 20 w 161"/>
                  <a:gd name="T31" fmla="*/ 127 h 158"/>
                  <a:gd name="T32" fmla="*/ 33 w 161"/>
                  <a:gd name="T33" fmla="*/ 143 h 158"/>
                  <a:gd name="T34" fmla="*/ 39 w 161"/>
                  <a:gd name="T35" fmla="*/ 144 h 158"/>
                  <a:gd name="T36" fmla="*/ 58 w 161"/>
                  <a:gd name="T37" fmla="*/ 135 h 158"/>
                  <a:gd name="T38" fmla="*/ 65 w 161"/>
                  <a:gd name="T39" fmla="*/ 141 h 158"/>
                  <a:gd name="T40" fmla="*/ 72 w 161"/>
                  <a:gd name="T41" fmla="*/ 154 h 158"/>
                  <a:gd name="T42" fmla="*/ 78 w 161"/>
                  <a:gd name="T43" fmla="*/ 157 h 158"/>
                  <a:gd name="T44" fmla="*/ 98 w 161"/>
                  <a:gd name="T45" fmla="*/ 153 h 158"/>
                  <a:gd name="T46" fmla="*/ 108 w 161"/>
                  <a:gd name="T47" fmla="*/ 132 h 158"/>
                  <a:gd name="T48" fmla="*/ 112 w 161"/>
                  <a:gd name="T49" fmla="*/ 132 h 158"/>
                  <a:gd name="T50" fmla="*/ 131 w 161"/>
                  <a:gd name="T51" fmla="*/ 138 h 158"/>
                  <a:gd name="T52" fmla="*/ 145 w 161"/>
                  <a:gd name="T53" fmla="*/ 125 h 158"/>
                  <a:gd name="T54" fmla="*/ 140 w 161"/>
                  <a:gd name="T55" fmla="*/ 105 h 158"/>
                  <a:gd name="T56" fmla="*/ 141 w 161"/>
                  <a:gd name="T57" fmla="*/ 95 h 158"/>
                  <a:gd name="T58" fmla="*/ 158 w 161"/>
                  <a:gd name="T59" fmla="*/ 86 h 158"/>
                  <a:gd name="T60" fmla="*/ 160 w 161"/>
                  <a:gd name="T61" fmla="*/ 67 h 158"/>
                  <a:gd name="T62" fmla="*/ 139 w 161"/>
                  <a:gd name="T63" fmla="*/ 55 h 158"/>
                  <a:gd name="T64" fmla="*/ 135 w 161"/>
                  <a:gd name="T65" fmla="*/ 47 h 158"/>
                  <a:gd name="T66" fmla="*/ 138 w 161"/>
                  <a:gd name="T67" fmla="*/ 24 h 158"/>
                  <a:gd name="T68" fmla="*/ 124 w 161"/>
                  <a:gd name="T69" fmla="*/ 13 h 158"/>
                  <a:gd name="T70" fmla="*/ 105 w 161"/>
                  <a:gd name="T71" fmla="*/ 22 h 158"/>
                  <a:gd name="T72" fmla="*/ 103 w 161"/>
                  <a:gd name="T73" fmla="*/ 22 h 158"/>
                  <a:gd name="T74" fmla="*/ 88 w 161"/>
                  <a:gd name="T75" fmla="*/ 3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58">
                    <a:moveTo>
                      <a:pt x="80" y="107"/>
                    </a:moveTo>
                    <a:cubicBezTo>
                      <a:pt x="65" y="107"/>
                      <a:pt x="53" y="95"/>
                      <a:pt x="52" y="80"/>
                    </a:cubicBezTo>
                    <a:cubicBezTo>
                      <a:pt x="51" y="65"/>
                      <a:pt x="63" y="52"/>
                      <a:pt x="79" y="51"/>
                    </a:cubicBezTo>
                    <a:cubicBezTo>
                      <a:pt x="79" y="51"/>
                      <a:pt x="80" y="51"/>
                      <a:pt x="80" y="51"/>
                    </a:cubicBezTo>
                    <a:cubicBezTo>
                      <a:pt x="95" y="51"/>
                      <a:pt x="108" y="62"/>
                      <a:pt x="109" y="77"/>
                    </a:cubicBezTo>
                    <a:cubicBezTo>
                      <a:pt x="110" y="92"/>
                      <a:pt x="98" y="106"/>
                      <a:pt x="82" y="107"/>
                    </a:cubicBezTo>
                    <a:cubicBezTo>
                      <a:pt x="81" y="107"/>
                      <a:pt x="81" y="107"/>
                      <a:pt x="80" y="107"/>
                    </a:cubicBezTo>
                    <a:moveTo>
                      <a:pt x="83" y="0"/>
                    </a:moveTo>
                    <a:cubicBezTo>
                      <a:pt x="83" y="0"/>
                      <a:pt x="83" y="0"/>
                      <a:pt x="83" y="0"/>
                    </a:cubicBezTo>
                    <a:cubicBezTo>
                      <a:pt x="78" y="0"/>
                      <a:pt x="73" y="1"/>
                      <a:pt x="68" y="1"/>
                    </a:cubicBezTo>
                    <a:cubicBezTo>
                      <a:pt x="65" y="1"/>
                      <a:pt x="63" y="2"/>
                      <a:pt x="62" y="5"/>
                    </a:cubicBezTo>
                    <a:cubicBezTo>
                      <a:pt x="61" y="9"/>
                      <a:pt x="59" y="14"/>
                      <a:pt x="58" y="19"/>
                    </a:cubicBezTo>
                    <a:cubicBezTo>
                      <a:pt x="57" y="22"/>
                      <a:pt x="55" y="24"/>
                      <a:pt x="52" y="25"/>
                    </a:cubicBezTo>
                    <a:cubicBezTo>
                      <a:pt x="51" y="25"/>
                      <a:pt x="51" y="25"/>
                      <a:pt x="50" y="25"/>
                    </a:cubicBezTo>
                    <a:cubicBezTo>
                      <a:pt x="50" y="25"/>
                      <a:pt x="49" y="25"/>
                      <a:pt x="49" y="25"/>
                    </a:cubicBezTo>
                    <a:cubicBezTo>
                      <a:pt x="44" y="23"/>
                      <a:pt x="39" y="22"/>
                      <a:pt x="34" y="20"/>
                    </a:cubicBezTo>
                    <a:cubicBezTo>
                      <a:pt x="32" y="20"/>
                      <a:pt x="31" y="20"/>
                      <a:pt x="29" y="19"/>
                    </a:cubicBezTo>
                    <a:cubicBezTo>
                      <a:pt x="28" y="20"/>
                      <a:pt x="26" y="20"/>
                      <a:pt x="25" y="21"/>
                    </a:cubicBezTo>
                    <a:cubicBezTo>
                      <a:pt x="22" y="25"/>
                      <a:pt x="19" y="29"/>
                      <a:pt x="16" y="32"/>
                    </a:cubicBezTo>
                    <a:cubicBezTo>
                      <a:pt x="13" y="34"/>
                      <a:pt x="13" y="36"/>
                      <a:pt x="14" y="39"/>
                    </a:cubicBezTo>
                    <a:cubicBezTo>
                      <a:pt x="16" y="44"/>
                      <a:pt x="19" y="48"/>
                      <a:pt x="21" y="52"/>
                    </a:cubicBezTo>
                    <a:cubicBezTo>
                      <a:pt x="23" y="55"/>
                      <a:pt x="23" y="58"/>
                      <a:pt x="22" y="60"/>
                    </a:cubicBezTo>
                    <a:cubicBezTo>
                      <a:pt x="21" y="61"/>
                      <a:pt x="21" y="62"/>
                      <a:pt x="19" y="63"/>
                    </a:cubicBezTo>
                    <a:cubicBezTo>
                      <a:pt x="16" y="64"/>
                      <a:pt x="13" y="66"/>
                      <a:pt x="9" y="67"/>
                    </a:cubicBezTo>
                    <a:cubicBezTo>
                      <a:pt x="7" y="69"/>
                      <a:pt x="4" y="70"/>
                      <a:pt x="2" y="72"/>
                    </a:cubicBezTo>
                    <a:cubicBezTo>
                      <a:pt x="0" y="73"/>
                      <a:pt x="0" y="74"/>
                      <a:pt x="0" y="76"/>
                    </a:cubicBezTo>
                    <a:cubicBezTo>
                      <a:pt x="0" y="81"/>
                      <a:pt x="1" y="86"/>
                      <a:pt x="1" y="91"/>
                    </a:cubicBezTo>
                    <a:cubicBezTo>
                      <a:pt x="1" y="94"/>
                      <a:pt x="2" y="96"/>
                      <a:pt x="5" y="96"/>
                    </a:cubicBezTo>
                    <a:cubicBezTo>
                      <a:pt x="10" y="98"/>
                      <a:pt x="15" y="100"/>
                      <a:pt x="21" y="102"/>
                    </a:cubicBezTo>
                    <a:cubicBezTo>
                      <a:pt x="23" y="102"/>
                      <a:pt x="24" y="103"/>
                      <a:pt x="25" y="105"/>
                    </a:cubicBezTo>
                    <a:cubicBezTo>
                      <a:pt x="26" y="107"/>
                      <a:pt x="26" y="109"/>
                      <a:pt x="25" y="111"/>
                    </a:cubicBezTo>
                    <a:cubicBezTo>
                      <a:pt x="23" y="116"/>
                      <a:pt x="22" y="121"/>
                      <a:pt x="20" y="127"/>
                    </a:cubicBezTo>
                    <a:cubicBezTo>
                      <a:pt x="19" y="129"/>
                      <a:pt x="20" y="131"/>
                      <a:pt x="22" y="133"/>
                    </a:cubicBezTo>
                    <a:cubicBezTo>
                      <a:pt x="26" y="136"/>
                      <a:pt x="29" y="139"/>
                      <a:pt x="33" y="143"/>
                    </a:cubicBezTo>
                    <a:cubicBezTo>
                      <a:pt x="34" y="144"/>
                      <a:pt x="35" y="144"/>
                      <a:pt x="37" y="144"/>
                    </a:cubicBezTo>
                    <a:cubicBezTo>
                      <a:pt x="37" y="144"/>
                      <a:pt x="38" y="144"/>
                      <a:pt x="39" y="144"/>
                    </a:cubicBezTo>
                    <a:cubicBezTo>
                      <a:pt x="44" y="141"/>
                      <a:pt x="50" y="139"/>
                      <a:pt x="55" y="136"/>
                    </a:cubicBezTo>
                    <a:cubicBezTo>
                      <a:pt x="56" y="136"/>
                      <a:pt x="57" y="135"/>
                      <a:pt x="58" y="135"/>
                    </a:cubicBezTo>
                    <a:cubicBezTo>
                      <a:pt x="58" y="135"/>
                      <a:pt x="59" y="135"/>
                      <a:pt x="59" y="136"/>
                    </a:cubicBezTo>
                    <a:cubicBezTo>
                      <a:pt x="62" y="136"/>
                      <a:pt x="64" y="138"/>
                      <a:pt x="65" y="141"/>
                    </a:cubicBezTo>
                    <a:cubicBezTo>
                      <a:pt x="65" y="142"/>
                      <a:pt x="66" y="143"/>
                      <a:pt x="66" y="144"/>
                    </a:cubicBezTo>
                    <a:cubicBezTo>
                      <a:pt x="68" y="147"/>
                      <a:pt x="70" y="151"/>
                      <a:pt x="72" y="154"/>
                    </a:cubicBezTo>
                    <a:cubicBezTo>
                      <a:pt x="73" y="156"/>
                      <a:pt x="75" y="158"/>
                      <a:pt x="77" y="158"/>
                    </a:cubicBezTo>
                    <a:cubicBezTo>
                      <a:pt x="78" y="158"/>
                      <a:pt x="78" y="158"/>
                      <a:pt x="78" y="157"/>
                    </a:cubicBezTo>
                    <a:cubicBezTo>
                      <a:pt x="83" y="157"/>
                      <a:pt x="87" y="157"/>
                      <a:pt x="92" y="157"/>
                    </a:cubicBezTo>
                    <a:cubicBezTo>
                      <a:pt x="95" y="157"/>
                      <a:pt x="97" y="155"/>
                      <a:pt x="98" y="153"/>
                    </a:cubicBezTo>
                    <a:cubicBezTo>
                      <a:pt x="100" y="148"/>
                      <a:pt x="102" y="143"/>
                      <a:pt x="103" y="139"/>
                    </a:cubicBezTo>
                    <a:cubicBezTo>
                      <a:pt x="104" y="135"/>
                      <a:pt x="105" y="133"/>
                      <a:pt x="108" y="132"/>
                    </a:cubicBezTo>
                    <a:cubicBezTo>
                      <a:pt x="109" y="132"/>
                      <a:pt x="110" y="132"/>
                      <a:pt x="110" y="132"/>
                    </a:cubicBezTo>
                    <a:cubicBezTo>
                      <a:pt x="111" y="132"/>
                      <a:pt x="111" y="132"/>
                      <a:pt x="112" y="132"/>
                    </a:cubicBezTo>
                    <a:cubicBezTo>
                      <a:pt x="118" y="134"/>
                      <a:pt x="123" y="136"/>
                      <a:pt x="129" y="138"/>
                    </a:cubicBezTo>
                    <a:cubicBezTo>
                      <a:pt x="130" y="138"/>
                      <a:pt x="130" y="138"/>
                      <a:pt x="131" y="138"/>
                    </a:cubicBezTo>
                    <a:cubicBezTo>
                      <a:pt x="133" y="138"/>
                      <a:pt x="134" y="137"/>
                      <a:pt x="136" y="136"/>
                    </a:cubicBezTo>
                    <a:cubicBezTo>
                      <a:pt x="139" y="132"/>
                      <a:pt x="142" y="129"/>
                      <a:pt x="145" y="125"/>
                    </a:cubicBezTo>
                    <a:cubicBezTo>
                      <a:pt x="147" y="123"/>
                      <a:pt x="148" y="121"/>
                      <a:pt x="146" y="118"/>
                    </a:cubicBezTo>
                    <a:cubicBezTo>
                      <a:pt x="144" y="114"/>
                      <a:pt x="142" y="109"/>
                      <a:pt x="140" y="105"/>
                    </a:cubicBezTo>
                    <a:cubicBezTo>
                      <a:pt x="138" y="102"/>
                      <a:pt x="138" y="100"/>
                      <a:pt x="139" y="97"/>
                    </a:cubicBezTo>
                    <a:cubicBezTo>
                      <a:pt x="140" y="96"/>
                      <a:pt x="140" y="95"/>
                      <a:pt x="141" y="95"/>
                    </a:cubicBezTo>
                    <a:cubicBezTo>
                      <a:pt x="144" y="93"/>
                      <a:pt x="148" y="92"/>
                      <a:pt x="151" y="90"/>
                    </a:cubicBezTo>
                    <a:cubicBezTo>
                      <a:pt x="154" y="89"/>
                      <a:pt x="156" y="87"/>
                      <a:pt x="158" y="86"/>
                    </a:cubicBezTo>
                    <a:cubicBezTo>
                      <a:pt x="160" y="85"/>
                      <a:pt x="161" y="83"/>
                      <a:pt x="161" y="81"/>
                    </a:cubicBezTo>
                    <a:cubicBezTo>
                      <a:pt x="160" y="77"/>
                      <a:pt x="160" y="72"/>
                      <a:pt x="160" y="67"/>
                    </a:cubicBezTo>
                    <a:cubicBezTo>
                      <a:pt x="160" y="64"/>
                      <a:pt x="158" y="62"/>
                      <a:pt x="155" y="61"/>
                    </a:cubicBezTo>
                    <a:cubicBezTo>
                      <a:pt x="150" y="59"/>
                      <a:pt x="144" y="57"/>
                      <a:pt x="139" y="55"/>
                    </a:cubicBezTo>
                    <a:cubicBezTo>
                      <a:pt x="138" y="55"/>
                      <a:pt x="137" y="55"/>
                      <a:pt x="137" y="55"/>
                    </a:cubicBezTo>
                    <a:cubicBezTo>
                      <a:pt x="136" y="52"/>
                      <a:pt x="134" y="50"/>
                      <a:pt x="135" y="47"/>
                    </a:cubicBezTo>
                    <a:cubicBezTo>
                      <a:pt x="138" y="42"/>
                      <a:pt x="139" y="36"/>
                      <a:pt x="141" y="31"/>
                    </a:cubicBezTo>
                    <a:cubicBezTo>
                      <a:pt x="142" y="28"/>
                      <a:pt x="141" y="26"/>
                      <a:pt x="138" y="24"/>
                    </a:cubicBezTo>
                    <a:cubicBezTo>
                      <a:pt x="135" y="21"/>
                      <a:pt x="131" y="18"/>
                      <a:pt x="128" y="15"/>
                    </a:cubicBezTo>
                    <a:cubicBezTo>
                      <a:pt x="127" y="14"/>
                      <a:pt x="125" y="13"/>
                      <a:pt x="124" y="13"/>
                    </a:cubicBezTo>
                    <a:cubicBezTo>
                      <a:pt x="123" y="13"/>
                      <a:pt x="122" y="13"/>
                      <a:pt x="121" y="14"/>
                    </a:cubicBezTo>
                    <a:cubicBezTo>
                      <a:pt x="116" y="16"/>
                      <a:pt x="110" y="19"/>
                      <a:pt x="105" y="22"/>
                    </a:cubicBezTo>
                    <a:cubicBezTo>
                      <a:pt x="104" y="22"/>
                      <a:pt x="104" y="22"/>
                      <a:pt x="103" y="22"/>
                    </a:cubicBezTo>
                    <a:cubicBezTo>
                      <a:pt x="103" y="22"/>
                      <a:pt x="103" y="22"/>
                      <a:pt x="103" y="22"/>
                    </a:cubicBezTo>
                    <a:cubicBezTo>
                      <a:pt x="100" y="21"/>
                      <a:pt x="97" y="21"/>
                      <a:pt x="96" y="18"/>
                    </a:cubicBezTo>
                    <a:cubicBezTo>
                      <a:pt x="94" y="12"/>
                      <a:pt x="91" y="8"/>
                      <a:pt x="88" y="3"/>
                    </a:cubicBezTo>
                    <a:cubicBezTo>
                      <a:pt x="87" y="1"/>
                      <a:pt x="86" y="0"/>
                      <a:pt x="83" y="0"/>
                    </a:cubicBezTo>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5" name="Freeform 10"/>
              <p:cNvSpPr>
                <a:spLocks noEditPoints="1"/>
              </p:cNvSpPr>
              <p:nvPr/>
            </p:nvSpPr>
            <p:spPr bwMode="auto">
              <a:xfrm>
                <a:off x="4522117" y="5274196"/>
                <a:ext cx="140932" cy="139303"/>
              </a:xfrm>
              <a:custGeom>
                <a:avLst/>
                <a:gdLst>
                  <a:gd name="T0" fmla="*/ 24 w 73"/>
                  <a:gd name="T1" fmla="*/ 37 h 72"/>
                  <a:gd name="T2" fmla="*/ 37 w 73"/>
                  <a:gd name="T3" fmla="*/ 23 h 72"/>
                  <a:gd name="T4" fmla="*/ 37 w 73"/>
                  <a:gd name="T5" fmla="*/ 49 h 72"/>
                  <a:gd name="T6" fmla="*/ 38 w 73"/>
                  <a:gd name="T7" fmla="*/ 0 h 72"/>
                  <a:gd name="T8" fmla="*/ 31 w 73"/>
                  <a:gd name="T9" fmla="*/ 1 h 72"/>
                  <a:gd name="T10" fmla="*/ 26 w 73"/>
                  <a:gd name="T11" fmla="*/ 9 h 72"/>
                  <a:gd name="T12" fmla="*/ 23 w 73"/>
                  <a:gd name="T13" fmla="*/ 12 h 72"/>
                  <a:gd name="T14" fmla="*/ 16 w 73"/>
                  <a:gd name="T15" fmla="*/ 10 h 72"/>
                  <a:gd name="T16" fmla="*/ 12 w 73"/>
                  <a:gd name="T17" fmla="*/ 10 h 72"/>
                  <a:gd name="T18" fmla="*/ 7 w 73"/>
                  <a:gd name="T19" fmla="*/ 18 h 72"/>
                  <a:gd name="T20" fmla="*/ 10 w 73"/>
                  <a:gd name="T21" fmla="*/ 28 h 72"/>
                  <a:gd name="T22" fmla="*/ 4 w 73"/>
                  <a:gd name="T23" fmla="*/ 31 h 72"/>
                  <a:gd name="T24" fmla="*/ 0 w 73"/>
                  <a:gd name="T25" fmla="*/ 35 h 72"/>
                  <a:gd name="T26" fmla="*/ 2 w 73"/>
                  <a:gd name="T27" fmla="*/ 44 h 72"/>
                  <a:gd name="T28" fmla="*/ 11 w 73"/>
                  <a:gd name="T29" fmla="*/ 48 h 72"/>
                  <a:gd name="T30" fmla="*/ 9 w 73"/>
                  <a:gd name="T31" fmla="*/ 58 h 72"/>
                  <a:gd name="T32" fmla="*/ 15 w 73"/>
                  <a:gd name="T33" fmla="*/ 65 h 72"/>
                  <a:gd name="T34" fmla="*/ 18 w 73"/>
                  <a:gd name="T35" fmla="*/ 66 h 72"/>
                  <a:gd name="T36" fmla="*/ 26 w 73"/>
                  <a:gd name="T37" fmla="*/ 62 h 72"/>
                  <a:gd name="T38" fmla="*/ 30 w 73"/>
                  <a:gd name="T39" fmla="*/ 64 h 72"/>
                  <a:gd name="T40" fmla="*/ 33 w 73"/>
                  <a:gd name="T41" fmla="*/ 71 h 72"/>
                  <a:gd name="T42" fmla="*/ 36 w 73"/>
                  <a:gd name="T43" fmla="*/ 72 h 72"/>
                  <a:gd name="T44" fmla="*/ 45 w 73"/>
                  <a:gd name="T45" fmla="*/ 70 h 72"/>
                  <a:gd name="T46" fmla="*/ 50 w 73"/>
                  <a:gd name="T47" fmla="*/ 61 h 72"/>
                  <a:gd name="T48" fmla="*/ 51 w 73"/>
                  <a:gd name="T49" fmla="*/ 61 h 72"/>
                  <a:gd name="T50" fmla="*/ 60 w 73"/>
                  <a:gd name="T51" fmla="*/ 63 h 72"/>
                  <a:gd name="T52" fmla="*/ 66 w 73"/>
                  <a:gd name="T53" fmla="*/ 58 h 72"/>
                  <a:gd name="T54" fmla="*/ 64 w 73"/>
                  <a:gd name="T55" fmla="*/ 48 h 72"/>
                  <a:gd name="T56" fmla="*/ 65 w 73"/>
                  <a:gd name="T57" fmla="*/ 44 h 72"/>
                  <a:gd name="T58" fmla="*/ 72 w 73"/>
                  <a:gd name="T59" fmla="*/ 40 h 72"/>
                  <a:gd name="T60" fmla="*/ 73 w 73"/>
                  <a:gd name="T61" fmla="*/ 31 h 72"/>
                  <a:gd name="T62" fmla="*/ 63 w 73"/>
                  <a:gd name="T63" fmla="*/ 25 h 72"/>
                  <a:gd name="T64" fmla="*/ 62 w 73"/>
                  <a:gd name="T65" fmla="*/ 22 h 72"/>
                  <a:gd name="T66" fmla="*/ 63 w 73"/>
                  <a:gd name="T67" fmla="*/ 11 h 72"/>
                  <a:gd name="T68" fmla="*/ 57 w 73"/>
                  <a:gd name="T69" fmla="*/ 6 h 72"/>
                  <a:gd name="T70" fmla="*/ 48 w 73"/>
                  <a:gd name="T71" fmla="*/ 10 h 72"/>
                  <a:gd name="T72" fmla="*/ 44 w 73"/>
                  <a:gd name="T73" fmla="*/ 8 h 72"/>
                  <a:gd name="T74" fmla="*/ 38 w 73"/>
                  <a:gd name="T7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3" h="72">
                    <a:moveTo>
                      <a:pt x="37" y="49"/>
                    </a:moveTo>
                    <a:cubicBezTo>
                      <a:pt x="30" y="49"/>
                      <a:pt x="24" y="44"/>
                      <a:pt x="24" y="37"/>
                    </a:cubicBezTo>
                    <a:cubicBezTo>
                      <a:pt x="23" y="30"/>
                      <a:pt x="29" y="24"/>
                      <a:pt x="36" y="23"/>
                    </a:cubicBezTo>
                    <a:cubicBezTo>
                      <a:pt x="36" y="23"/>
                      <a:pt x="37" y="23"/>
                      <a:pt x="37" y="23"/>
                    </a:cubicBezTo>
                    <a:cubicBezTo>
                      <a:pt x="44" y="23"/>
                      <a:pt x="49" y="29"/>
                      <a:pt x="50" y="35"/>
                    </a:cubicBezTo>
                    <a:cubicBezTo>
                      <a:pt x="50" y="42"/>
                      <a:pt x="45" y="49"/>
                      <a:pt x="37" y="49"/>
                    </a:cubicBezTo>
                    <a:cubicBezTo>
                      <a:pt x="37" y="49"/>
                      <a:pt x="37" y="49"/>
                      <a:pt x="37" y="49"/>
                    </a:cubicBezTo>
                    <a:moveTo>
                      <a:pt x="38" y="0"/>
                    </a:moveTo>
                    <a:cubicBezTo>
                      <a:pt x="38" y="0"/>
                      <a:pt x="38" y="0"/>
                      <a:pt x="38" y="0"/>
                    </a:cubicBezTo>
                    <a:cubicBezTo>
                      <a:pt x="36" y="0"/>
                      <a:pt x="33" y="1"/>
                      <a:pt x="31" y="1"/>
                    </a:cubicBezTo>
                    <a:cubicBezTo>
                      <a:pt x="30" y="1"/>
                      <a:pt x="29" y="1"/>
                      <a:pt x="29" y="2"/>
                    </a:cubicBezTo>
                    <a:cubicBezTo>
                      <a:pt x="28" y="5"/>
                      <a:pt x="27" y="7"/>
                      <a:pt x="26" y="9"/>
                    </a:cubicBezTo>
                    <a:cubicBezTo>
                      <a:pt x="26" y="10"/>
                      <a:pt x="25" y="11"/>
                      <a:pt x="24" y="12"/>
                    </a:cubicBezTo>
                    <a:cubicBezTo>
                      <a:pt x="24" y="12"/>
                      <a:pt x="23" y="12"/>
                      <a:pt x="23" y="12"/>
                    </a:cubicBezTo>
                    <a:cubicBezTo>
                      <a:pt x="23" y="12"/>
                      <a:pt x="23" y="12"/>
                      <a:pt x="22" y="12"/>
                    </a:cubicBezTo>
                    <a:cubicBezTo>
                      <a:pt x="20" y="11"/>
                      <a:pt x="18" y="10"/>
                      <a:pt x="16" y="10"/>
                    </a:cubicBezTo>
                    <a:cubicBezTo>
                      <a:pt x="15" y="9"/>
                      <a:pt x="14" y="9"/>
                      <a:pt x="13" y="9"/>
                    </a:cubicBezTo>
                    <a:cubicBezTo>
                      <a:pt x="13" y="9"/>
                      <a:pt x="12" y="10"/>
                      <a:pt x="12" y="10"/>
                    </a:cubicBezTo>
                    <a:cubicBezTo>
                      <a:pt x="10" y="12"/>
                      <a:pt x="9" y="13"/>
                      <a:pt x="7" y="15"/>
                    </a:cubicBezTo>
                    <a:cubicBezTo>
                      <a:pt x="6" y="16"/>
                      <a:pt x="6" y="17"/>
                      <a:pt x="7" y="18"/>
                    </a:cubicBezTo>
                    <a:cubicBezTo>
                      <a:pt x="8" y="20"/>
                      <a:pt x="9" y="22"/>
                      <a:pt x="10" y="24"/>
                    </a:cubicBezTo>
                    <a:cubicBezTo>
                      <a:pt x="10" y="25"/>
                      <a:pt x="11" y="27"/>
                      <a:pt x="10" y="28"/>
                    </a:cubicBezTo>
                    <a:cubicBezTo>
                      <a:pt x="10" y="28"/>
                      <a:pt x="9" y="29"/>
                      <a:pt x="9" y="29"/>
                    </a:cubicBezTo>
                    <a:cubicBezTo>
                      <a:pt x="7" y="30"/>
                      <a:pt x="6" y="30"/>
                      <a:pt x="4" y="31"/>
                    </a:cubicBezTo>
                    <a:cubicBezTo>
                      <a:pt x="3" y="32"/>
                      <a:pt x="2" y="32"/>
                      <a:pt x="1" y="33"/>
                    </a:cubicBezTo>
                    <a:cubicBezTo>
                      <a:pt x="0" y="33"/>
                      <a:pt x="0" y="34"/>
                      <a:pt x="0" y="35"/>
                    </a:cubicBezTo>
                    <a:cubicBezTo>
                      <a:pt x="0" y="37"/>
                      <a:pt x="0" y="39"/>
                      <a:pt x="0" y="42"/>
                    </a:cubicBezTo>
                    <a:cubicBezTo>
                      <a:pt x="0" y="43"/>
                      <a:pt x="1" y="44"/>
                      <a:pt x="2" y="44"/>
                    </a:cubicBezTo>
                    <a:cubicBezTo>
                      <a:pt x="5" y="45"/>
                      <a:pt x="7" y="46"/>
                      <a:pt x="9" y="47"/>
                    </a:cubicBezTo>
                    <a:cubicBezTo>
                      <a:pt x="10" y="47"/>
                      <a:pt x="11" y="47"/>
                      <a:pt x="11" y="48"/>
                    </a:cubicBezTo>
                    <a:cubicBezTo>
                      <a:pt x="12" y="49"/>
                      <a:pt x="12" y="50"/>
                      <a:pt x="12" y="51"/>
                    </a:cubicBezTo>
                    <a:cubicBezTo>
                      <a:pt x="11" y="53"/>
                      <a:pt x="10" y="56"/>
                      <a:pt x="9" y="58"/>
                    </a:cubicBezTo>
                    <a:cubicBezTo>
                      <a:pt x="9" y="59"/>
                      <a:pt x="9" y="60"/>
                      <a:pt x="10" y="61"/>
                    </a:cubicBezTo>
                    <a:cubicBezTo>
                      <a:pt x="12" y="62"/>
                      <a:pt x="13" y="64"/>
                      <a:pt x="15" y="65"/>
                    </a:cubicBezTo>
                    <a:cubicBezTo>
                      <a:pt x="16" y="66"/>
                      <a:pt x="16" y="66"/>
                      <a:pt x="17" y="66"/>
                    </a:cubicBezTo>
                    <a:cubicBezTo>
                      <a:pt x="17" y="66"/>
                      <a:pt x="18" y="66"/>
                      <a:pt x="18" y="66"/>
                    </a:cubicBezTo>
                    <a:cubicBezTo>
                      <a:pt x="20" y="65"/>
                      <a:pt x="23" y="64"/>
                      <a:pt x="25" y="62"/>
                    </a:cubicBezTo>
                    <a:cubicBezTo>
                      <a:pt x="26" y="62"/>
                      <a:pt x="26" y="62"/>
                      <a:pt x="26" y="62"/>
                    </a:cubicBezTo>
                    <a:cubicBezTo>
                      <a:pt x="27" y="62"/>
                      <a:pt x="27" y="62"/>
                      <a:pt x="27" y="62"/>
                    </a:cubicBezTo>
                    <a:cubicBezTo>
                      <a:pt x="28" y="62"/>
                      <a:pt x="29" y="63"/>
                      <a:pt x="30" y="64"/>
                    </a:cubicBezTo>
                    <a:cubicBezTo>
                      <a:pt x="30" y="65"/>
                      <a:pt x="30" y="65"/>
                      <a:pt x="30" y="66"/>
                    </a:cubicBezTo>
                    <a:cubicBezTo>
                      <a:pt x="31" y="68"/>
                      <a:pt x="32" y="69"/>
                      <a:pt x="33" y="71"/>
                    </a:cubicBezTo>
                    <a:cubicBezTo>
                      <a:pt x="34" y="72"/>
                      <a:pt x="34" y="72"/>
                      <a:pt x="35" y="72"/>
                    </a:cubicBezTo>
                    <a:cubicBezTo>
                      <a:pt x="35" y="72"/>
                      <a:pt x="36" y="72"/>
                      <a:pt x="36" y="72"/>
                    </a:cubicBezTo>
                    <a:cubicBezTo>
                      <a:pt x="38" y="72"/>
                      <a:pt x="40" y="72"/>
                      <a:pt x="42" y="72"/>
                    </a:cubicBezTo>
                    <a:cubicBezTo>
                      <a:pt x="44" y="72"/>
                      <a:pt x="44" y="71"/>
                      <a:pt x="45" y="70"/>
                    </a:cubicBezTo>
                    <a:cubicBezTo>
                      <a:pt x="46" y="68"/>
                      <a:pt x="47" y="66"/>
                      <a:pt x="47" y="64"/>
                    </a:cubicBezTo>
                    <a:cubicBezTo>
                      <a:pt x="48" y="62"/>
                      <a:pt x="48" y="61"/>
                      <a:pt x="50" y="61"/>
                    </a:cubicBezTo>
                    <a:cubicBezTo>
                      <a:pt x="50" y="61"/>
                      <a:pt x="50" y="61"/>
                      <a:pt x="50" y="61"/>
                    </a:cubicBezTo>
                    <a:cubicBezTo>
                      <a:pt x="51" y="61"/>
                      <a:pt x="51" y="61"/>
                      <a:pt x="51" y="61"/>
                    </a:cubicBezTo>
                    <a:cubicBezTo>
                      <a:pt x="54" y="62"/>
                      <a:pt x="56" y="62"/>
                      <a:pt x="59" y="63"/>
                    </a:cubicBezTo>
                    <a:cubicBezTo>
                      <a:pt x="59" y="63"/>
                      <a:pt x="60" y="63"/>
                      <a:pt x="60" y="63"/>
                    </a:cubicBezTo>
                    <a:cubicBezTo>
                      <a:pt x="61" y="63"/>
                      <a:pt x="61" y="63"/>
                      <a:pt x="62" y="62"/>
                    </a:cubicBezTo>
                    <a:cubicBezTo>
                      <a:pt x="63" y="61"/>
                      <a:pt x="65" y="59"/>
                      <a:pt x="66" y="58"/>
                    </a:cubicBezTo>
                    <a:cubicBezTo>
                      <a:pt x="67" y="57"/>
                      <a:pt x="67" y="56"/>
                      <a:pt x="67" y="54"/>
                    </a:cubicBezTo>
                    <a:cubicBezTo>
                      <a:pt x="66" y="52"/>
                      <a:pt x="65" y="50"/>
                      <a:pt x="64" y="48"/>
                    </a:cubicBezTo>
                    <a:cubicBezTo>
                      <a:pt x="63" y="47"/>
                      <a:pt x="63" y="46"/>
                      <a:pt x="64" y="45"/>
                    </a:cubicBezTo>
                    <a:cubicBezTo>
                      <a:pt x="64" y="44"/>
                      <a:pt x="64" y="44"/>
                      <a:pt x="65" y="44"/>
                    </a:cubicBezTo>
                    <a:cubicBezTo>
                      <a:pt x="66" y="43"/>
                      <a:pt x="68" y="42"/>
                      <a:pt x="69" y="41"/>
                    </a:cubicBezTo>
                    <a:cubicBezTo>
                      <a:pt x="70" y="41"/>
                      <a:pt x="71" y="40"/>
                      <a:pt x="72" y="40"/>
                    </a:cubicBezTo>
                    <a:cubicBezTo>
                      <a:pt x="73" y="39"/>
                      <a:pt x="73" y="38"/>
                      <a:pt x="73" y="37"/>
                    </a:cubicBezTo>
                    <a:cubicBezTo>
                      <a:pt x="73" y="35"/>
                      <a:pt x="73" y="33"/>
                      <a:pt x="73" y="31"/>
                    </a:cubicBezTo>
                    <a:cubicBezTo>
                      <a:pt x="73" y="29"/>
                      <a:pt x="72" y="28"/>
                      <a:pt x="71" y="28"/>
                    </a:cubicBezTo>
                    <a:cubicBezTo>
                      <a:pt x="68" y="27"/>
                      <a:pt x="66" y="26"/>
                      <a:pt x="63" y="25"/>
                    </a:cubicBezTo>
                    <a:cubicBezTo>
                      <a:pt x="63" y="25"/>
                      <a:pt x="63" y="25"/>
                      <a:pt x="63" y="25"/>
                    </a:cubicBezTo>
                    <a:cubicBezTo>
                      <a:pt x="62" y="24"/>
                      <a:pt x="61" y="23"/>
                      <a:pt x="62" y="22"/>
                    </a:cubicBezTo>
                    <a:cubicBezTo>
                      <a:pt x="63" y="19"/>
                      <a:pt x="64" y="17"/>
                      <a:pt x="64" y="14"/>
                    </a:cubicBezTo>
                    <a:cubicBezTo>
                      <a:pt x="65" y="13"/>
                      <a:pt x="64" y="12"/>
                      <a:pt x="63" y="11"/>
                    </a:cubicBezTo>
                    <a:cubicBezTo>
                      <a:pt x="62" y="10"/>
                      <a:pt x="60" y="9"/>
                      <a:pt x="58" y="7"/>
                    </a:cubicBezTo>
                    <a:cubicBezTo>
                      <a:pt x="58" y="7"/>
                      <a:pt x="57" y="6"/>
                      <a:pt x="57" y="6"/>
                    </a:cubicBezTo>
                    <a:cubicBezTo>
                      <a:pt x="56" y="6"/>
                      <a:pt x="56" y="6"/>
                      <a:pt x="56" y="7"/>
                    </a:cubicBezTo>
                    <a:cubicBezTo>
                      <a:pt x="53" y="8"/>
                      <a:pt x="50" y="9"/>
                      <a:pt x="48" y="10"/>
                    </a:cubicBezTo>
                    <a:cubicBezTo>
                      <a:pt x="47" y="10"/>
                      <a:pt x="47" y="10"/>
                      <a:pt x="47" y="10"/>
                    </a:cubicBezTo>
                    <a:cubicBezTo>
                      <a:pt x="46" y="10"/>
                      <a:pt x="45" y="10"/>
                      <a:pt x="44" y="8"/>
                    </a:cubicBezTo>
                    <a:cubicBezTo>
                      <a:pt x="43" y="6"/>
                      <a:pt x="42" y="4"/>
                      <a:pt x="40" y="2"/>
                    </a:cubicBezTo>
                    <a:cubicBezTo>
                      <a:pt x="40" y="1"/>
                      <a:pt x="39" y="0"/>
                      <a:pt x="38" y="0"/>
                    </a:cubicBezTo>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6" name="Freeform 11"/>
              <p:cNvSpPr>
                <a:spLocks noEditPoints="1"/>
              </p:cNvSpPr>
              <p:nvPr/>
            </p:nvSpPr>
            <p:spPr bwMode="auto">
              <a:xfrm>
                <a:off x="5172199" y="4253455"/>
                <a:ext cx="207733" cy="396729"/>
              </a:xfrm>
              <a:custGeom>
                <a:avLst/>
                <a:gdLst>
                  <a:gd name="T0" fmla="*/ 54 w 108"/>
                  <a:gd name="T1" fmla="*/ 199 h 206"/>
                  <a:gd name="T2" fmla="*/ 43 w 108"/>
                  <a:gd name="T3" fmla="*/ 188 h 206"/>
                  <a:gd name="T4" fmla="*/ 54 w 108"/>
                  <a:gd name="T5" fmla="*/ 177 h 206"/>
                  <a:gd name="T6" fmla="*/ 65 w 108"/>
                  <a:gd name="T7" fmla="*/ 188 h 206"/>
                  <a:gd name="T8" fmla="*/ 54 w 108"/>
                  <a:gd name="T9" fmla="*/ 199 h 206"/>
                  <a:gd name="T10" fmla="*/ 12 w 108"/>
                  <a:gd name="T11" fmla="*/ 167 h 206"/>
                  <a:gd name="T12" fmla="*/ 12 w 108"/>
                  <a:gd name="T13" fmla="*/ 40 h 206"/>
                  <a:gd name="T14" fmla="*/ 96 w 108"/>
                  <a:gd name="T15" fmla="*/ 40 h 206"/>
                  <a:gd name="T16" fmla="*/ 96 w 108"/>
                  <a:gd name="T17" fmla="*/ 167 h 206"/>
                  <a:gd name="T18" fmla="*/ 12 w 108"/>
                  <a:gd name="T19" fmla="*/ 167 h 206"/>
                  <a:gd name="T20" fmla="*/ 41 w 108"/>
                  <a:gd name="T21" fmla="*/ 25 h 206"/>
                  <a:gd name="T22" fmla="*/ 37 w 108"/>
                  <a:gd name="T23" fmla="*/ 21 h 206"/>
                  <a:gd name="T24" fmla="*/ 41 w 108"/>
                  <a:gd name="T25" fmla="*/ 17 h 206"/>
                  <a:gd name="T26" fmla="*/ 68 w 108"/>
                  <a:gd name="T27" fmla="*/ 17 h 206"/>
                  <a:gd name="T28" fmla="*/ 72 w 108"/>
                  <a:gd name="T29" fmla="*/ 21 h 206"/>
                  <a:gd name="T30" fmla="*/ 68 w 108"/>
                  <a:gd name="T31" fmla="*/ 25 h 206"/>
                  <a:gd name="T32" fmla="*/ 41 w 108"/>
                  <a:gd name="T33" fmla="*/ 25 h 206"/>
                  <a:gd name="T34" fmla="*/ 94 w 108"/>
                  <a:gd name="T35" fmla="*/ 0 h 206"/>
                  <a:gd name="T36" fmla="*/ 14 w 108"/>
                  <a:gd name="T37" fmla="*/ 0 h 206"/>
                  <a:gd name="T38" fmla="*/ 0 w 108"/>
                  <a:gd name="T39" fmla="*/ 15 h 206"/>
                  <a:gd name="T40" fmla="*/ 0 w 108"/>
                  <a:gd name="T41" fmla="*/ 192 h 206"/>
                  <a:gd name="T42" fmla="*/ 14 w 108"/>
                  <a:gd name="T43" fmla="*/ 206 h 206"/>
                  <a:gd name="T44" fmla="*/ 94 w 108"/>
                  <a:gd name="T45" fmla="*/ 206 h 206"/>
                  <a:gd name="T46" fmla="*/ 108 w 108"/>
                  <a:gd name="T47" fmla="*/ 192 h 206"/>
                  <a:gd name="T48" fmla="*/ 108 w 108"/>
                  <a:gd name="T49" fmla="*/ 15 h 206"/>
                  <a:gd name="T50" fmla="*/ 94 w 108"/>
                  <a:gd name="T51"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8" h="206">
                    <a:moveTo>
                      <a:pt x="54" y="199"/>
                    </a:moveTo>
                    <a:cubicBezTo>
                      <a:pt x="48" y="199"/>
                      <a:pt x="43" y="194"/>
                      <a:pt x="43" y="188"/>
                    </a:cubicBezTo>
                    <a:cubicBezTo>
                      <a:pt x="43" y="182"/>
                      <a:pt x="48" y="177"/>
                      <a:pt x="54" y="177"/>
                    </a:cubicBezTo>
                    <a:cubicBezTo>
                      <a:pt x="60" y="177"/>
                      <a:pt x="65" y="182"/>
                      <a:pt x="65" y="188"/>
                    </a:cubicBezTo>
                    <a:cubicBezTo>
                      <a:pt x="65" y="194"/>
                      <a:pt x="60" y="199"/>
                      <a:pt x="54" y="199"/>
                    </a:cubicBezTo>
                    <a:moveTo>
                      <a:pt x="12" y="167"/>
                    </a:moveTo>
                    <a:cubicBezTo>
                      <a:pt x="12" y="40"/>
                      <a:pt x="12" y="40"/>
                      <a:pt x="12" y="40"/>
                    </a:cubicBezTo>
                    <a:cubicBezTo>
                      <a:pt x="96" y="40"/>
                      <a:pt x="96" y="40"/>
                      <a:pt x="96" y="40"/>
                    </a:cubicBezTo>
                    <a:cubicBezTo>
                      <a:pt x="96" y="167"/>
                      <a:pt x="96" y="167"/>
                      <a:pt x="96" y="167"/>
                    </a:cubicBezTo>
                    <a:cubicBezTo>
                      <a:pt x="12" y="167"/>
                      <a:pt x="12" y="167"/>
                      <a:pt x="12" y="167"/>
                    </a:cubicBezTo>
                    <a:moveTo>
                      <a:pt x="41" y="25"/>
                    </a:moveTo>
                    <a:cubicBezTo>
                      <a:pt x="39" y="25"/>
                      <a:pt x="37" y="23"/>
                      <a:pt x="37" y="21"/>
                    </a:cubicBezTo>
                    <a:cubicBezTo>
                      <a:pt x="37" y="19"/>
                      <a:pt x="39" y="17"/>
                      <a:pt x="41" y="17"/>
                    </a:cubicBezTo>
                    <a:cubicBezTo>
                      <a:pt x="68" y="17"/>
                      <a:pt x="68" y="17"/>
                      <a:pt x="68" y="17"/>
                    </a:cubicBezTo>
                    <a:cubicBezTo>
                      <a:pt x="70" y="17"/>
                      <a:pt x="72" y="19"/>
                      <a:pt x="72" y="21"/>
                    </a:cubicBezTo>
                    <a:cubicBezTo>
                      <a:pt x="72" y="23"/>
                      <a:pt x="70" y="25"/>
                      <a:pt x="68" y="25"/>
                    </a:cubicBezTo>
                    <a:cubicBezTo>
                      <a:pt x="41" y="25"/>
                      <a:pt x="41" y="25"/>
                      <a:pt x="41" y="25"/>
                    </a:cubicBezTo>
                    <a:moveTo>
                      <a:pt x="94" y="0"/>
                    </a:moveTo>
                    <a:cubicBezTo>
                      <a:pt x="14" y="0"/>
                      <a:pt x="14" y="0"/>
                      <a:pt x="14" y="0"/>
                    </a:cubicBezTo>
                    <a:cubicBezTo>
                      <a:pt x="6" y="0"/>
                      <a:pt x="0" y="7"/>
                      <a:pt x="0" y="15"/>
                    </a:cubicBezTo>
                    <a:cubicBezTo>
                      <a:pt x="0" y="192"/>
                      <a:pt x="0" y="192"/>
                      <a:pt x="0" y="192"/>
                    </a:cubicBezTo>
                    <a:cubicBezTo>
                      <a:pt x="0" y="200"/>
                      <a:pt x="6" y="206"/>
                      <a:pt x="14" y="206"/>
                    </a:cubicBezTo>
                    <a:cubicBezTo>
                      <a:pt x="94" y="206"/>
                      <a:pt x="94" y="206"/>
                      <a:pt x="94" y="206"/>
                    </a:cubicBezTo>
                    <a:cubicBezTo>
                      <a:pt x="102" y="206"/>
                      <a:pt x="108" y="200"/>
                      <a:pt x="108" y="192"/>
                    </a:cubicBezTo>
                    <a:cubicBezTo>
                      <a:pt x="108" y="15"/>
                      <a:pt x="108" y="15"/>
                      <a:pt x="108" y="15"/>
                    </a:cubicBezTo>
                    <a:cubicBezTo>
                      <a:pt x="108" y="7"/>
                      <a:pt x="102" y="0"/>
                      <a:pt x="94" y="0"/>
                    </a:cubicBezTo>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7" name="Freeform 12"/>
              <p:cNvSpPr>
                <a:spLocks noEditPoints="1"/>
              </p:cNvSpPr>
              <p:nvPr/>
            </p:nvSpPr>
            <p:spPr bwMode="auto">
              <a:xfrm>
                <a:off x="7098819" y="4062829"/>
                <a:ext cx="250094" cy="238689"/>
              </a:xfrm>
              <a:custGeom>
                <a:avLst/>
                <a:gdLst>
                  <a:gd name="T0" fmla="*/ 86 w 130"/>
                  <a:gd name="T1" fmla="*/ 74 h 124"/>
                  <a:gd name="T2" fmla="*/ 55 w 130"/>
                  <a:gd name="T3" fmla="*/ 44 h 124"/>
                  <a:gd name="T4" fmla="*/ 86 w 130"/>
                  <a:gd name="T5" fmla="*/ 13 h 124"/>
                  <a:gd name="T6" fmla="*/ 116 w 130"/>
                  <a:gd name="T7" fmla="*/ 44 h 124"/>
                  <a:gd name="T8" fmla="*/ 86 w 130"/>
                  <a:gd name="T9" fmla="*/ 74 h 124"/>
                  <a:gd name="T10" fmla="*/ 86 w 130"/>
                  <a:gd name="T11" fmla="*/ 0 h 124"/>
                  <a:gd name="T12" fmla="*/ 42 w 130"/>
                  <a:gd name="T13" fmla="*/ 44 h 124"/>
                  <a:gd name="T14" fmla="*/ 46 w 130"/>
                  <a:gd name="T15" fmla="*/ 62 h 124"/>
                  <a:gd name="T16" fmla="*/ 3 w 130"/>
                  <a:gd name="T17" fmla="*/ 104 h 124"/>
                  <a:gd name="T18" fmla="*/ 3 w 130"/>
                  <a:gd name="T19" fmla="*/ 116 h 124"/>
                  <a:gd name="T20" fmla="*/ 8 w 130"/>
                  <a:gd name="T21" fmla="*/ 121 h 124"/>
                  <a:gd name="T22" fmla="*/ 14 w 130"/>
                  <a:gd name="T23" fmla="*/ 124 h 124"/>
                  <a:gd name="T24" fmla="*/ 20 w 130"/>
                  <a:gd name="T25" fmla="*/ 121 h 124"/>
                  <a:gd name="T26" fmla="*/ 61 w 130"/>
                  <a:gd name="T27" fmla="*/ 80 h 124"/>
                  <a:gd name="T28" fmla="*/ 86 w 130"/>
                  <a:gd name="T29" fmla="*/ 88 h 124"/>
                  <a:gd name="T30" fmla="*/ 130 w 130"/>
                  <a:gd name="T31" fmla="*/ 44 h 124"/>
                  <a:gd name="T32" fmla="*/ 86 w 130"/>
                  <a:gd name="T33"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24">
                    <a:moveTo>
                      <a:pt x="86" y="74"/>
                    </a:moveTo>
                    <a:cubicBezTo>
                      <a:pt x="69" y="74"/>
                      <a:pt x="55" y="61"/>
                      <a:pt x="55" y="44"/>
                    </a:cubicBezTo>
                    <a:cubicBezTo>
                      <a:pt x="55" y="27"/>
                      <a:pt x="69" y="13"/>
                      <a:pt x="86" y="13"/>
                    </a:cubicBezTo>
                    <a:cubicBezTo>
                      <a:pt x="103" y="13"/>
                      <a:pt x="116" y="27"/>
                      <a:pt x="116" y="44"/>
                    </a:cubicBezTo>
                    <a:cubicBezTo>
                      <a:pt x="116" y="61"/>
                      <a:pt x="103" y="74"/>
                      <a:pt x="86" y="74"/>
                    </a:cubicBezTo>
                    <a:moveTo>
                      <a:pt x="86" y="0"/>
                    </a:moveTo>
                    <a:cubicBezTo>
                      <a:pt x="62" y="0"/>
                      <a:pt x="42" y="19"/>
                      <a:pt x="42" y="44"/>
                    </a:cubicBezTo>
                    <a:cubicBezTo>
                      <a:pt x="42" y="50"/>
                      <a:pt x="43" y="56"/>
                      <a:pt x="46" y="62"/>
                    </a:cubicBezTo>
                    <a:cubicBezTo>
                      <a:pt x="3" y="104"/>
                      <a:pt x="3" y="104"/>
                      <a:pt x="3" y="104"/>
                    </a:cubicBezTo>
                    <a:cubicBezTo>
                      <a:pt x="0" y="108"/>
                      <a:pt x="0" y="113"/>
                      <a:pt x="3" y="116"/>
                    </a:cubicBezTo>
                    <a:cubicBezTo>
                      <a:pt x="8" y="121"/>
                      <a:pt x="8" y="121"/>
                      <a:pt x="8" y="121"/>
                    </a:cubicBezTo>
                    <a:cubicBezTo>
                      <a:pt x="10" y="123"/>
                      <a:pt x="12" y="124"/>
                      <a:pt x="14" y="124"/>
                    </a:cubicBezTo>
                    <a:cubicBezTo>
                      <a:pt x="16" y="124"/>
                      <a:pt x="19" y="123"/>
                      <a:pt x="20" y="121"/>
                    </a:cubicBezTo>
                    <a:cubicBezTo>
                      <a:pt x="61" y="80"/>
                      <a:pt x="61" y="80"/>
                      <a:pt x="61" y="80"/>
                    </a:cubicBezTo>
                    <a:cubicBezTo>
                      <a:pt x="68" y="85"/>
                      <a:pt x="77" y="88"/>
                      <a:pt x="86" y="88"/>
                    </a:cubicBezTo>
                    <a:cubicBezTo>
                      <a:pt x="110" y="88"/>
                      <a:pt x="130" y="68"/>
                      <a:pt x="130" y="44"/>
                    </a:cubicBezTo>
                    <a:cubicBezTo>
                      <a:pt x="130" y="19"/>
                      <a:pt x="110" y="0"/>
                      <a:pt x="86" y="0"/>
                    </a:cubicBezTo>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8" name="Freeform 13"/>
              <p:cNvSpPr>
                <a:spLocks/>
              </p:cNvSpPr>
              <p:nvPr/>
            </p:nvSpPr>
            <p:spPr bwMode="auto">
              <a:xfrm>
                <a:off x="5272399" y="5561764"/>
                <a:ext cx="53766" cy="59469"/>
              </a:xfrm>
              <a:custGeom>
                <a:avLst/>
                <a:gdLst>
                  <a:gd name="T0" fmla="*/ 1 w 28"/>
                  <a:gd name="T1" fmla="*/ 0 h 31"/>
                  <a:gd name="T2" fmla="*/ 0 w 28"/>
                  <a:gd name="T3" fmla="*/ 8 h 31"/>
                  <a:gd name="T4" fmla="*/ 21 w 28"/>
                  <a:gd name="T5" fmla="*/ 31 h 31"/>
                  <a:gd name="T6" fmla="*/ 21 w 28"/>
                  <a:gd name="T7" fmla="*/ 31 h 31"/>
                  <a:gd name="T8" fmla="*/ 28 w 28"/>
                  <a:gd name="T9" fmla="*/ 21 h 31"/>
                  <a:gd name="T10" fmla="*/ 9 w 28"/>
                  <a:gd name="T11" fmla="*/ 1 h 31"/>
                  <a:gd name="T12" fmla="*/ 1 w 2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8" h="31">
                    <a:moveTo>
                      <a:pt x="1" y="0"/>
                    </a:moveTo>
                    <a:cubicBezTo>
                      <a:pt x="0" y="8"/>
                      <a:pt x="0" y="8"/>
                      <a:pt x="0" y="8"/>
                    </a:cubicBezTo>
                    <a:cubicBezTo>
                      <a:pt x="21" y="31"/>
                      <a:pt x="21" y="31"/>
                      <a:pt x="21" y="31"/>
                    </a:cubicBezTo>
                    <a:cubicBezTo>
                      <a:pt x="21" y="31"/>
                      <a:pt x="21" y="31"/>
                      <a:pt x="21" y="31"/>
                    </a:cubicBezTo>
                    <a:cubicBezTo>
                      <a:pt x="21" y="26"/>
                      <a:pt x="24" y="23"/>
                      <a:pt x="28" y="21"/>
                    </a:cubicBezTo>
                    <a:cubicBezTo>
                      <a:pt x="9" y="1"/>
                      <a:pt x="9" y="1"/>
                      <a:pt x="9" y="1"/>
                    </a:cubicBezTo>
                    <a:cubicBezTo>
                      <a:pt x="1" y="0"/>
                      <a:pt x="1" y="0"/>
                      <a:pt x="1"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9" name="Freeform 14"/>
              <p:cNvSpPr>
                <a:spLocks/>
              </p:cNvSpPr>
              <p:nvPr/>
            </p:nvSpPr>
            <p:spPr bwMode="auto">
              <a:xfrm>
                <a:off x="5347346" y="5586203"/>
                <a:ext cx="70874" cy="40732"/>
              </a:xfrm>
              <a:custGeom>
                <a:avLst/>
                <a:gdLst>
                  <a:gd name="T0" fmla="*/ 30 w 37"/>
                  <a:gd name="T1" fmla="*/ 0 h 21"/>
                  <a:gd name="T2" fmla="*/ 0 w 37"/>
                  <a:gd name="T3" fmla="*/ 10 h 21"/>
                  <a:gd name="T4" fmla="*/ 3 w 37"/>
                  <a:gd name="T5" fmla="*/ 18 h 21"/>
                  <a:gd name="T6" fmla="*/ 3 w 37"/>
                  <a:gd name="T7" fmla="*/ 21 h 21"/>
                  <a:gd name="T8" fmla="*/ 34 w 37"/>
                  <a:gd name="T9" fmla="*/ 10 h 21"/>
                  <a:gd name="T10" fmla="*/ 37 w 37"/>
                  <a:gd name="T11" fmla="*/ 3 h 21"/>
                  <a:gd name="T12" fmla="*/ 30 w 3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7" h="21">
                    <a:moveTo>
                      <a:pt x="30" y="0"/>
                    </a:moveTo>
                    <a:cubicBezTo>
                      <a:pt x="0" y="10"/>
                      <a:pt x="0" y="10"/>
                      <a:pt x="0" y="10"/>
                    </a:cubicBezTo>
                    <a:cubicBezTo>
                      <a:pt x="2" y="12"/>
                      <a:pt x="3" y="15"/>
                      <a:pt x="3" y="18"/>
                    </a:cubicBezTo>
                    <a:cubicBezTo>
                      <a:pt x="3" y="19"/>
                      <a:pt x="3" y="20"/>
                      <a:pt x="3" y="21"/>
                    </a:cubicBezTo>
                    <a:cubicBezTo>
                      <a:pt x="34" y="10"/>
                      <a:pt x="34" y="10"/>
                      <a:pt x="34" y="10"/>
                    </a:cubicBezTo>
                    <a:cubicBezTo>
                      <a:pt x="37" y="3"/>
                      <a:pt x="37" y="3"/>
                      <a:pt x="37" y="3"/>
                    </a:cubicBezTo>
                    <a:cubicBezTo>
                      <a:pt x="30" y="0"/>
                      <a:pt x="30" y="0"/>
                      <a:pt x="30"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0" name="Freeform 15"/>
              <p:cNvSpPr>
                <a:spLocks noEditPoints="1"/>
              </p:cNvSpPr>
              <p:nvPr/>
            </p:nvSpPr>
            <p:spPr bwMode="auto">
              <a:xfrm>
                <a:off x="5189307" y="5486818"/>
                <a:ext cx="286753" cy="267202"/>
              </a:xfrm>
              <a:custGeom>
                <a:avLst/>
                <a:gdLst>
                  <a:gd name="T0" fmla="*/ 70 w 149"/>
                  <a:gd name="T1" fmla="*/ 15 h 139"/>
                  <a:gd name="T2" fmla="*/ 70 w 149"/>
                  <a:gd name="T3" fmla="*/ 6 h 139"/>
                  <a:gd name="T4" fmla="*/ 75 w 149"/>
                  <a:gd name="T5" fmla="*/ 2 h 139"/>
                  <a:gd name="T6" fmla="*/ 79 w 149"/>
                  <a:gd name="T7" fmla="*/ 6 h 139"/>
                  <a:gd name="T8" fmla="*/ 79 w 149"/>
                  <a:gd name="T9" fmla="*/ 15 h 139"/>
                  <a:gd name="T10" fmla="*/ 133 w 149"/>
                  <a:gd name="T11" fmla="*/ 66 h 139"/>
                  <a:gd name="T12" fmla="*/ 142 w 149"/>
                  <a:gd name="T13" fmla="*/ 66 h 139"/>
                  <a:gd name="T14" fmla="*/ 147 w 149"/>
                  <a:gd name="T15" fmla="*/ 70 h 139"/>
                  <a:gd name="T16" fmla="*/ 142 w 149"/>
                  <a:gd name="T17" fmla="*/ 74 h 139"/>
                  <a:gd name="T18" fmla="*/ 133 w 149"/>
                  <a:gd name="T19" fmla="*/ 74 h 139"/>
                  <a:gd name="T20" fmla="*/ 79 w 149"/>
                  <a:gd name="T21" fmla="*/ 124 h 139"/>
                  <a:gd name="T22" fmla="*/ 79 w 149"/>
                  <a:gd name="T23" fmla="*/ 133 h 139"/>
                  <a:gd name="T24" fmla="*/ 75 w 149"/>
                  <a:gd name="T25" fmla="*/ 137 h 139"/>
                  <a:gd name="T26" fmla="*/ 70 w 149"/>
                  <a:gd name="T27" fmla="*/ 133 h 139"/>
                  <a:gd name="T28" fmla="*/ 70 w 149"/>
                  <a:gd name="T29" fmla="*/ 124 h 139"/>
                  <a:gd name="T30" fmla="*/ 16 w 149"/>
                  <a:gd name="T31" fmla="*/ 74 h 139"/>
                  <a:gd name="T32" fmla="*/ 7 w 149"/>
                  <a:gd name="T33" fmla="*/ 74 h 139"/>
                  <a:gd name="T34" fmla="*/ 2 w 149"/>
                  <a:gd name="T35" fmla="*/ 70 h 139"/>
                  <a:gd name="T36" fmla="*/ 7 w 149"/>
                  <a:gd name="T37" fmla="*/ 66 h 139"/>
                  <a:gd name="T38" fmla="*/ 16 w 149"/>
                  <a:gd name="T39" fmla="*/ 66 h 139"/>
                  <a:gd name="T40" fmla="*/ 70 w 149"/>
                  <a:gd name="T41" fmla="*/ 15 h 139"/>
                  <a:gd name="T42" fmla="*/ 75 w 149"/>
                  <a:gd name="T43" fmla="*/ 0 h 139"/>
                  <a:gd name="T44" fmla="*/ 0 w 149"/>
                  <a:gd name="T45" fmla="*/ 70 h 139"/>
                  <a:gd name="T46" fmla="*/ 75 w 149"/>
                  <a:gd name="T47" fmla="*/ 139 h 139"/>
                  <a:gd name="T48" fmla="*/ 149 w 149"/>
                  <a:gd name="T49" fmla="*/ 70 h 139"/>
                  <a:gd name="T50" fmla="*/ 75 w 149"/>
                  <a:gd name="T51"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9" h="139">
                    <a:moveTo>
                      <a:pt x="70" y="15"/>
                    </a:moveTo>
                    <a:cubicBezTo>
                      <a:pt x="70" y="6"/>
                      <a:pt x="70" y="6"/>
                      <a:pt x="70" y="6"/>
                    </a:cubicBezTo>
                    <a:cubicBezTo>
                      <a:pt x="70" y="4"/>
                      <a:pt x="72" y="2"/>
                      <a:pt x="75" y="2"/>
                    </a:cubicBezTo>
                    <a:cubicBezTo>
                      <a:pt x="77" y="2"/>
                      <a:pt x="79" y="4"/>
                      <a:pt x="79" y="6"/>
                    </a:cubicBezTo>
                    <a:cubicBezTo>
                      <a:pt x="79" y="15"/>
                      <a:pt x="79" y="15"/>
                      <a:pt x="79" y="15"/>
                    </a:cubicBezTo>
                    <a:cubicBezTo>
                      <a:pt x="108" y="17"/>
                      <a:pt x="131" y="39"/>
                      <a:pt x="133" y="66"/>
                    </a:cubicBezTo>
                    <a:cubicBezTo>
                      <a:pt x="142" y="66"/>
                      <a:pt x="142" y="66"/>
                      <a:pt x="142" y="66"/>
                    </a:cubicBezTo>
                    <a:cubicBezTo>
                      <a:pt x="145" y="66"/>
                      <a:pt x="147" y="67"/>
                      <a:pt x="147" y="70"/>
                    </a:cubicBezTo>
                    <a:cubicBezTo>
                      <a:pt x="147" y="72"/>
                      <a:pt x="145" y="74"/>
                      <a:pt x="142" y="74"/>
                    </a:cubicBezTo>
                    <a:cubicBezTo>
                      <a:pt x="133" y="74"/>
                      <a:pt x="133" y="74"/>
                      <a:pt x="133" y="74"/>
                    </a:cubicBezTo>
                    <a:cubicBezTo>
                      <a:pt x="131" y="101"/>
                      <a:pt x="108" y="122"/>
                      <a:pt x="79" y="124"/>
                    </a:cubicBezTo>
                    <a:cubicBezTo>
                      <a:pt x="79" y="133"/>
                      <a:pt x="79" y="133"/>
                      <a:pt x="79" y="133"/>
                    </a:cubicBezTo>
                    <a:cubicBezTo>
                      <a:pt x="79" y="135"/>
                      <a:pt x="77" y="137"/>
                      <a:pt x="75" y="137"/>
                    </a:cubicBezTo>
                    <a:cubicBezTo>
                      <a:pt x="72" y="137"/>
                      <a:pt x="70" y="135"/>
                      <a:pt x="70" y="133"/>
                    </a:cubicBezTo>
                    <a:cubicBezTo>
                      <a:pt x="70" y="124"/>
                      <a:pt x="70" y="124"/>
                      <a:pt x="70" y="124"/>
                    </a:cubicBezTo>
                    <a:cubicBezTo>
                      <a:pt x="41" y="122"/>
                      <a:pt x="18" y="101"/>
                      <a:pt x="16" y="74"/>
                    </a:cubicBezTo>
                    <a:cubicBezTo>
                      <a:pt x="7" y="74"/>
                      <a:pt x="7" y="74"/>
                      <a:pt x="7" y="74"/>
                    </a:cubicBezTo>
                    <a:cubicBezTo>
                      <a:pt x="4" y="74"/>
                      <a:pt x="2" y="72"/>
                      <a:pt x="2" y="70"/>
                    </a:cubicBezTo>
                    <a:cubicBezTo>
                      <a:pt x="2" y="67"/>
                      <a:pt x="4" y="66"/>
                      <a:pt x="7" y="66"/>
                    </a:cubicBezTo>
                    <a:cubicBezTo>
                      <a:pt x="16" y="66"/>
                      <a:pt x="16" y="66"/>
                      <a:pt x="16" y="66"/>
                    </a:cubicBezTo>
                    <a:cubicBezTo>
                      <a:pt x="18" y="39"/>
                      <a:pt x="41" y="17"/>
                      <a:pt x="70" y="15"/>
                    </a:cubicBezTo>
                    <a:moveTo>
                      <a:pt x="75" y="0"/>
                    </a:moveTo>
                    <a:cubicBezTo>
                      <a:pt x="34" y="0"/>
                      <a:pt x="0" y="31"/>
                      <a:pt x="0" y="70"/>
                    </a:cubicBezTo>
                    <a:cubicBezTo>
                      <a:pt x="0" y="108"/>
                      <a:pt x="34" y="139"/>
                      <a:pt x="75" y="139"/>
                    </a:cubicBezTo>
                    <a:cubicBezTo>
                      <a:pt x="116" y="139"/>
                      <a:pt x="149" y="108"/>
                      <a:pt x="149" y="70"/>
                    </a:cubicBezTo>
                    <a:cubicBezTo>
                      <a:pt x="149" y="31"/>
                      <a:pt x="116" y="0"/>
                      <a:pt x="75"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1" name="Freeform 16"/>
              <p:cNvSpPr>
                <a:spLocks/>
              </p:cNvSpPr>
              <p:nvPr/>
            </p:nvSpPr>
            <p:spPr bwMode="auto">
              <a:xfrm>
                <a:off x="5312317" y="5601681"/>
                <a:ext cx="40732" cy="39102"/>
              </a:xfrm>
              <a:custGeom>
                <a:avLst/>
                <a:gdLst>
                  <a:gd name="T0" fmla="*/ 11 w 21"/>
                  <a:gd name="T1" fmla="*/ 0 h 20"/>
                  <a:gd name="T2" fmla="*/ 7 w 21"/>
                  <a:gd name="T3" fmla="*/ 0 h 20"/>
                  <a:gd name="T4" fmla="*/ 0 w 21"/>
                  <a:gd name="T5" fmla="*/ 10 h 20"/>
                  <a:gd name="T6" fmla="*/ 0 w 21"/>
                  <a:gd name="T7" fmla="*/ 10 h 20"/>
                  <a:gd name="T8" fmla="*/ 11 w 21"/>
                  <a:gd name="T9" fmla="*/ 20 h 20"/>
                  <a:gd name="T10" fmla="*/ 21 w 21"/>
                  <a:gd name="T11" fmla="*/ 13 h 20"/>
                  <a:gd name="T12" fmla="*/ 21 w 21"/>
                  <a:gd name="T13" fmla="*/ 10 h 20"/>
                  <a:gd name="T14" fmla="*/ 18 w 21"/>
                  <a:gd name="T15" fmla="*/ 2 h 20"/>
                  <a:gd name="T16" fmla="*/ 11 w 21"/>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0">
                    <a:moveTo>
                      <a:pt x="11" y="0"/>
                    </a:moveTo>
                    <a:cubicBezTo>
                      <a:pt x="9" y="0"/>
                      <a:pt x="8" y="0"/>
                      <a:pt x="7" y="0"/>
                    </a:cubicBezTo>
                    <a:cubicBezTo>
                      <a:pt x="3" y="2"/>
                      <a:pt x="0" y="5"/>
                      <a:pt x="0" y="10"/>
                    </a:cubicBezTo>
                    <a:cubicBezTo>
                      <a:pt x="0" y="10"/>
                      <a:pt x="0" y="10"/>
                      <a:pt x="0" y="10"/>
                    </a:cubicBezTo>
                    <a:cubicBezTo>
                      <a:pt x="0" y="15"/>
                      <a:pt x="5" y="20"/>
                      <a:pt x="11" y="20"/>
                    </a:cubicBezTo>
                    <a:cubicBezTo>
                      <a:pt x="15" y="20"/>
                      <a:pt x="19" y="17"/>
                      <a:pt x="21" y="13"/>
                    </a:cubicBezTo>
                    <a:cubicBezTo>
                      <a:pt x="21" y="12"/>
                      <a:pt x="21" y="11"/>
                      <a:pt x="21" y="10"/>
                    </a:cubicBezTo>
                    <a:cubicBezTo>
                      <a:pt x="21" y="7"/>
                      <a:pt x="20" y="4"/>
                      <a:pt x="18" y="2"/>
                    </a:cubicBezTo>
                    <a:cubicBezTo>
                      <a:pt x="16" y="1"/>
                      <a:pt x="13" y="0"/>
                      <a:pt x="11"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2" name="Freeform 17"/>
              <p:cNvSpPr>
                <a:spLocks/>
              </p:cNvSpPr>
              <p:nvPr/>
            </p:nvSpPr>
            <p:spPr bwMode="auto">
              <a:xfrm>
                <a:off x="5323721" y="5698623"/>
                <a:ext cx="17922" cy="51322"/>
              </a:xfrm>
              <a:custGeom>
                <a:avLst/>
                <a:gdLst>
                  <a:gd name="T0" fmla="*/ 5 w 9"/>
                  <a:gd name="T1" fmla="*/ 0 h 27"/>
                  <a:gd name="T2" fmla="*/ 0 w 9"/>
                  <a:gd name="T3" fmla="*/ 4 h 27"/>
                  <a:gd name="T4" fmla="*/ 0 w 9"/>
                  <a:gd name="T5" fmla="*/ 14 h 27"/>
                  <a:gd name="T6" fmla="*/ 0 w 9"/>
                  <a:gd name="T7" fmla="*/ 23 h 27"/>
                  <a:gd name="T8" fmla="*/ 5 w 9"/>
                  <a:gd name="T9" fmla="*/ 27 h 27"/>
                  <a:gd name="T10" fmla="*/ 9 w 9"/>
                  <a:gd name="T11" fmla="*/ 23 h 27"/>
                  <a:gd name="T12" fmla="*/ 9 w 9"/>
                  <a:gd name="T13" fmla="*/ 14 h 27"/>
                  <a:gd name="T14" fmla="*/ 9 w 9"/>
                  <a:gd name="T15" fmla="*/ 4 h 27"/>
                  <a:gd name="T16" fmla="*/ 5 w 9"/>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7">
                    <a:moveTo>
                      <a:pt x="5" y="0"/>
                    </a:moveTo>
                    <a:cubicBezTo>
                      <a:pt x="2" y="0"/>
                      <a:pt x="0" y="1"/>
                      <a:pt x="0" y="4"/>
                    </a:cubicBezTo>
                    <a:cubicBezTo>
                      <a:pt x="0" y="14"/>
                      <a:pt x="0" y="14"/>
                      <a:pt x="0" y="14"/>
                    </a:cubicBezTo>
                    <a:cubicBezTo>
                      <a:pt x="0" y="23"/>
                      <a:pt x="0" y="23"/>
                      <a:pt x="0" y="23"/>
                    </a:cubicBezTo>
                    <a:cubicBezTo>
                      <a:pt x="0" y="25"/>
                      <a:pt x="2" y="27"/>
                      <a:pt x="5" y="27"/>
                    </a:cubicBezTo>
                    <a:cubicBezTo>
                      <a:pt x="7" y="27"/>
                      <a:pt x="9" y="25"/>
                      <a:pt x="9" y="23"/>
                    </a:cubicBezTo>
                    <a:cubicBezTo>
                      <a:pt x="9" y="14"/>
                      <a:pt x="9" y="14"/>
                      <a:pt x="9" y="14"/>
                    </a:cubicBezTo>
                    <a:cubicBezTo>
                      <a:pt x="9" y="4"/>
                      <a:pt x="9" y="4"/>
                      <a:pt x="9" y="4"/>
                    </a:cubicBezTo>
                    <a:cubicBezTo>
                      <a:pt x="9" y="1"/>
                      <a:pt x="7" y="0"/>
                      <a:pt x="5"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3" name="Freeform 18"/>
              <p:cNvSpPr>
                <a:spLocks/>
              </p:cNvSpPr>
              <p:nvPr/>
            </p:nvSpPr>
            <p:spPr bwMode="auto">
              <a:xfrm>
                <a:off x="5323721" y="5490076"/>
                <a:ext cx="17922" cy="53766"/>
              </a:xfrm>
              <a:custGeom>
                <a:avLst/>
                <a:gdLst>
                  <a:gd name="T0" fmla="*/ 5 w 9"/>
                  <a:gd name="T1" fmla="*/ 0 h 28"/>
                  <a:gd name="T2" fmla="*/ 0 w 9"/>
                  <a:gd name="T3" fmla="*/ 4 h 28"/>
                  <a:gd name="T4" fmla="*/ 0 w 9"/>
                  <a:gd name="T5" fmla="*/ 13 h 28"/>
                  <a:gd name="T6" fmla="*/ 0 w 9"/>
                  <a:gd name="T7" fmla="*/ 24 h 28"/>
                  <a:gd name="T8" fmla="*/ 5 w 9"/>
                  <a:gd name="T9" fmla="*/ 28 h 28"/>
                  <a:gd name="T10" fmla="*/ 9 w 9"/>
                  <a:gd name="T11" fmla="*/ 24 h 28"/>
                  <a:gd name="T12" fmla="*/ 9 w 9"/>
                  <a:gd name="T13" fmla="*/ 13 h 28"/>
                  <a:gd name="T14" fmla="*/ 9 w 9"/>
                  <a:gd name="T15" fmla="*/ 4 h 28"/>
                  <a:gd name="T16" fmla="*/ 5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5" y="0"/>
                    </a:moveTo>
                    <a:cubicBezTo>
                      <a:pt x="2" y="0"/>
                      <a:pt x="0" y="2"/>
                      <a:pt x="0" y="4"/>
                    </a:cubicBezTo>
                    <a:cubicBezTo>
                      <a:pt x="0" y="13"/>
                      <a:pt x="0" y="13"/>
                      <a:pt x="0" y="13"/>
                    </a:cubicBezTo>
                    <a:cubicBezTo>
                      <a:pt x="0" y="24"/>
                      <a:pt x="0" y="24"/>
                      <a:pt x="0" y="24"/>
                    </a:cubicBezTo>
                    <a:cubicBezTo>
                      <a:pt x="0" y="26"/>
                      <a:pt x="2" y="28"/>
                      <a:pt x="5" y="28"/>
                    </a:cubicBezTo>
                    <a:cubicBezTo>
                      <a:pt x="7" y="28"/>
                      <a:pt x="9" y="26"/>
                      <a:pt x="9" y="24"/>
                    </a:cubicBezTo>
                    <a:cubicBezTo>
                      <a:pt x="9" y="13"/>
                      <a:pt x="9" y="13"/>
                      <a:pt x="9" y="13"/>
                    </a:cubicBezTo>
                    <a:cubicBezTo>
                      <a:pt x="9" y="4"/>
                      <a:pt x="9" y="4"/>
                      <a:pt x="9" y="4"/>
                    </a:cubicBezTo>
                    <a:cubicBezTo>
                      <a:pt x="9" y="2"/>
                      <a:pt x="7" y="0"/>
                      <a:pt x="5"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4" name="Freeform 19"/>
              <p:cNvSpPr>
                <a:spLocks/>
              </p:cNvSpPr>
              <p:nvPr/>
            </p:nvSpPr>
            <p:spPr bwMode="auto">
              <a:xfrm>
                <a:off x="5414961" y="5613901"/>
                <a:ext cx="57025" cy="15479"/>
              </a:xfrm>
              <a:custGeom>
                <a:avLst/>
                <a:gdLst>
                  <a:gd name="T0" fmla="*/ 25 w 30"/>
                  <a:gd name="T1" fmla="*/ 0 h 8"/>
                  <a:gd name="T2" fmla="*/ 16 w 30"/>
                  <a:gd name="T3" fmla="*/ 0 h 8"/>
                  <a:gd name="T4" fmla="*/ 5 w 30"/>
                  <a:gd name="T5" fmla="*/ 0 h 8"/>
                  <a:gd name="T6" fmla="*/ 0 w 30"/>
                  <a:gd name="T7" fmla="*/ 4 h 8"/>
                  <a:gd name="T8" fmla="*/ 5 w 30"/>
                  <a:gd name="T9" fmla="*/ 8 h 8"/>
                  <a:gd name="T10" fmla="*/ 16 w 30"/>
                  <a:gd name="T11" fmla="*/ 8 h 8"/>
                  <a:gd name="T12" fmla="*/ 25 w 30"/>
                  <a:gd name="T13" fmla="*/ 8 h 8"/>
                  <a:gd name="T14" fmla="*/ 30 w 30"/>
                  <a:gd name="T15" fmla="*/ 4 h 8"/>
                  <a:gd name="T16" fmla="*/ 25 w 30"/>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8">
                    <a:moveTo>
                      <a:pt x="25" y="0"/>
                    </a:moveTo>
                    <a:cubicBezTo>
                      <a:pt x="16" y="0"/>
                      <a:pt x="16" y="0"/>
                      <a:pt x="16" y="0"/>
                    </a:cubicBezTo>
                    <a:cubicBezTo>
                      <a:pt x="5" y="0"/>
                      <a:pt x="5" y="0"/>
                      <a:pt x="5" y="0"/>
                    </a:cubicBezTo>
                    <a:cubicBezTo>
                      <a:pt x="2" y="0"/>
                      <a:pt x="0" y="1"/>
                      <a:pt x="0" y="4"/>
                    </a:cubicBezTo>
                    <a:cubicBezTo>
                      <a:pt x="0" y="6"/>
                      <a:pt x="2" y="8"/>
                      <a:pt x="5" y="8"/>
                    </a:cubicBezTo>
                    <a:cubicBezTo>
                      <a:pt x="16" y="8"/>
                      <a:pt x="16" y="8"/>
                      <a:pt x="16" y="8"/>
                    </a:cubicBezTo>
                    <a:cubicBezTo>
                      <a:pt x="25" y="8"/>
                      <a:pt x="25" y="8"/>
                      <a:pt x="25" y="8"/>
                    </a:cubicBezTo>
                    <a:cubicBezTo>
                      <a:pt x="28" y="8"/>
                      <a:pt x="30" y="6"/>
                      <a:pt x="30" y="4"/>
                    </a:cubicBezTo>
                    <a:cubicBezTo>
                      <a:pt x="30" y="1"/>
                      <a:pt x="28" y="0"/>
                      <a:pt x="25"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5" name="Freeform 20"/>
              <p:cNvSpPr>
                <a:spLocks/>
              </p:cNvSpPr>
              <p:nvPr/>
            </p:nvSpPr>
            <p:spPr bwMode="auto">
              <a:xfrm>
                <a:off x="5193379" y="5613901"/>
                <a:ext cx="57025" cy="15479"/>
              </a:xfrm>
              <a:custGeom>
                <a:avLst/>
                <a:gdLst>
                  <a:gd name="T0" fmla="*/ 25 w 30"/>
                  <a:gd name="T1" fmla="*/ 0 h 8"/>
                  <a:gd name="T2" fmla="*/ 14 w 30"/>
                  <a:gd name="T3" fmla="*/ 0 h 8"/>
                  <a:gd name="T4" fmla="*/ 5 w 30"/>
                  <a:gd name="T5" fmla="*/ 0 h 8"/>
                  <a:gd name="T6" fmla="*/ 0 w 30"/>
                  <a:gd name="T7" fmla="*/ 4 h 8"/>
                  <a:gd name="T8" fmla="*/ 5 w 30"/>
                  <a:gd name="T9" fmla="*/ 8 h 8"/>
                  <a:gd name="T10" fmla="*/ 14 w 30"/>
                  <a:gd name="T11" fmla="*/ 8 h 8"/>
                  <a:gd name="T12" fmla="*/ 25 w 30"/>
                  <a:gd name="T13" fmla="*/ 8 h 8"/>
                  <a:gd name="T14" fmla="*/ 30 w 30"/>
                  <a:gd name="T15" fmla="*/ 4 h 8"/>
                  <a:gd name="T16" fmla="*/ 25 w 30"/>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8">
                    <a:moveTo>
                      <a:pt x="25" y="0"/>
                    </a:moveTo>
                    <a:cubicBezTo>
                      <a:pt x="14" y="0"/>
                      <a:pt x="14" y="0"/>
                      <a:pt x="14" y="0"/>
                    </a:cubicBezTo>
                    <a:cubicBezTo>
                      <a:pt x="5" y="0"/>
                      <a:pt x="5" y="0"/>
                      <a:pt x="5" y="0"/>
                    </a:cubicBezTo>
                    <a:cubicBezTo>
                      <a:pt x="2" y="0"/>
                      <a:pt x="0" y="1"/>
                      <a:pt x="0" y="4"/>
                    </a:cubicBezTo>
                    <a:cubicBezTo>
                      <a:pt x="0" y="6"/>
                      <a:pt x="2" y="8"/>
                      <a:pt x="5" y="8"/>
                    </a:cubicBezTo>
                    <a:cubicBezTo>
                      <a:pt x="14" y="8"/>
                      <a:pt x="14" y="8"/>
                      <a:pt x="14" y="8"/>
                    </a:cubicBezTo>
                    <a:cubicBezTo>
                      <a:pt x="25" y="8"/>
                      <a:pt x="25" y="8"/>
                      <a:pt x="25" y="8"/>
                    </a:cubicBezTo>
                    <a:cubicBezTo>
                      <a:pt x="28" y="8"/>
                      <a:pt x="30" y="6"/>
                      <a:pt x="30" y="4"/>
                    </a:cubicBezTo>
                    <a:cubicBezTo>
                      <a:pt x="30" y="1"/>
                      <a:pt x="28" y="0"/>
                      <a:pt x="25" y="0"/>
                    </a:cubicBezTo>
                  </a:path>
                </a:pathLst>
              </a:custGeom>
              <a:solidFill>
                <a:srgbClr val="A3A3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6" name="Freeform 22"/>
              <p:cNvSpPr>
                <a:spLocks noEditPoints="1"/>
              </p:cNvSpPr>
              <p:nvPr/>
            </p:nvSpPr>
            <p:spPr bwMode="auto">
              <a:xfrm>
                <a:off x="6782740" y="2134580"/>
                <a:ext cx="269645" cy="391026"/>
              </a:xfrm>
              <a:custGeom>
                <a:avLst/>
                <a:gdLst>
                  <a:gd name="T0" fmla="*/ 45 w 140"/>
                  <a:gd name="T1" fmla="*/ 199 h 203"/>
                  <a:gd name="T2" fmla="*/ 34 w 140"/>
                  <a:gd name="T3" fmla="*/ 184 h 203"/>
                  <a:gd name="T4" fmla="*/ 25 w 140"/>
                  <a:gd name="T5" fmla="*/ 158 h 203"/>
                  <a:gd name="T6" fmla="*/ 25 w 140"/>
                  <a:gd name="T7" fmla="*/ 142 h 203"/>
                  <a:gd name="T8" fmla="*/ 16 w 140"/>
                  <a:gd name="T9" fmla="*/ 112 h 203"/>
                  <a:gd name="T10" fmla="*/ 3 w 140"/>
                  <a:gd name="T11" fmla="*/ 57 h 203"/>
                  <a:gd name="T12" fmla="*/ 64 w 140"/>
                  <a:gd name="T13" fmla="*/ 0 h 203"/>
                  <a:gd name="T14" fmla="*/ 74 w 140"/>
                  <a:gd name="T15" fmla="*/ 0 h 203"/>
                  <a:gd name="T16" fmla="*/ 118 w 140"/>
                  <a:gd name="T17" fmla="*/ 20 h 203"/>
                  <a:gd name="T18" fmla="*/ 130 w 140"/>
                  <a:gd name="T19" fmla="*/ 101 h 203"/>
                  <a:gd name="T20" fmla="*/ 116 w 140"/>
                  <a:gd name="T21" fmla="*/ 136 h 203"/>
                  <a:gd name="T22" fmla="*/ 116 w 140"/>
                  <a:gd name="T23" fmla="*/ 148 h 203"/>
                  <a:gd name="T24" fmla="*/ 114 w 140"/>
                  <a:gd name="T25" fmla="*/ 161 h 203"/>
                  <a:gd name="T26" fmla="*/ 104 w 140"/>
                  <a:gd name="T27" fmla="*/ 186 h 203"/>
                  <a:gd name="T28" fmla="*/ 83 w 140"/>
                  <a:gd name="T29" fmla="*/ 203 h 203"/>
                  <a:gd name="T30" fmla="*/ 70 w 140"/>
                  <a:gd name="T31" fmla="*/ 140 h 203"/>
                  <a:gd name="T32" fmla="*/ 104 w 140"/>
                  <a:gd name="T33" fmla="*/ 135 h 203"/>
                  <a:gd name="T34" fmla="*/ 108 w 140"/>
                  <a:gd name="T35" fmla="*/ 116 h 203"/>
                  <a:gd name="T36" fmla="*/ 125 w 140"/>
                  <a:gd name="T37" fmla="*/ 59 h 203"/>
                  <a:gd name="T38" fmla="*/ 41 w 140"/>
                  <a:gd name="T39" fmla="*/ 21 h 203"/>
                  <a:gd name="T40" fmla="*/ 24 w 140"/>
                  <a:gd name="T41" fmla="*/ 101 h 203"/>
                  <a:gd name="T42" fmla="*/ 42 w 140"/>
                  <a:gd name="T43" fmla="*/ 140 h 203"/>
                  <a:gd name="T44" fmla="*/ 70 w 140"/>
                  <a:gd name="T45" fmla="*/ 157 h 203"/>
                  <a:gd name="T46" fmla="*/ 103 w 140"/>
                  <a:gd name="T47" fmla="*/ 153 h 203"/>
                  <a:gd name="T48" fmla="*/ 59 w 140"/>
                  <a:gd name="T49" fmla="*/ 146 h 203"/>
                  <a:gd name="T50" fmla="*/ 37 w 140"/>
                  <a:gd name="T51" fmla="*/ 149 h 203"/>
                  <a:gd name="T52" fmla="*/ 61 w 140"/>
                  <a:gd name="T53" fmla="*/ 157 h 203"/>
                  <a:gd name="T54" fmla="*/ 70 w 140"/>
                  <a:gd name="T55" fmla="*/ 162 h 203"/>
                  <a:gd name="T56" fmla="*/ 37 w 140"/>
                  <a:gd name="T57" fmla="*/ 166 h 203"/>
                  <a:gd name="T58" fmla="*/ 82 w 140"/>
                  <a:gd name="T59" fmla="*/ 173 h 203"/>
                  <a:gd name="T60" fmla="*/ 103 w 140"/>
                  <a:gd name="T61" fmla="*/ 170 h 203"/>
                  <a:gd name="T62" fmla="*/ 70 w 140"/>
                  <a:gd name="T63" fmla="*/ 162 h 203"/>
                  <a:gd name="T64" fmla="*/ 48 w 140"/>
                  <a:gd name="T65" fmla="*/ 179 h 203"/>
                  <a:gd name="T66" fmla="*/ 82 w 140"/>
                  <a:gd name="T67" fmla="*/ 19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0" h="203">
                    <a:moveTo>
                      <a:pt x="56" y="203"/>
                    </a:moveTo>
                    <a:cubicBezTo>
                      <a:pt x="53" y="202"/>
                      <a:pt x="49" y="201"/>
                      <a:pt x="45" y="199"/>
                    </a:cubicBezTo>
                    <a:cubicBezTo>
                      <a:pt x="41" y="196"/>
                      <a:pt x="38" y="192"/>
                      <a:pt x="37" y="187"/>
                    </a:cubicBezTo>
                    <a:cubicBezTo>
                      <a:pt x="36" y="186"/>
                      <a:pt x="35" y="185"/>
                      <a:pt x="34" y="184"/>
                    </a:cubicBezTo>
                    <a:cubicBezTo>
                      <a:pt x="26" y="180"/>
                      <a:pt x="22" y="170"/>
                      <a:pt x="25" y="161"/>
                    </a:cubicBezTo>
                    <a:cubicBezTo>
                      <a:pt x="26" y="160"/>
                      <a:pt x="25" y="159"/>
                      <a:pt x="25" y="158"/>
                    </a:cubicBezTo>
                    <a:cubicBezTo>
                      <a:pt x="24" y="154"/>
                      <a:pt x="23" y="149"/>
                      <a:pt x="25" y="145"/>
                    </a:cubicBezTo>
                    <a:cubicBezTo>
                      <a:pt x="25" y="144"/>
                      <a:pt x="25" y="143"/>
                      <a:pt x="25" y="142"/>
                    </a:cubicBezTo>
                    <a:cubicBezTo>
                      <a:pt x="24" y="139"/>
                      <a:pt x="23" y="135"/>
                      <a:pt x="23" y="132"/>
                    </a:cubicBezTo>
                    <a:cubicBezTo>
                      <a:pt x="22" y="125"/>
                      <a:pt x="19" y="118"/>
                      <a:pt x="16" y="112"/>
                    </a:cubicBezTo>
                    <a:cubicBezTo>
                      <a:pt x="13" y="106"/>
                      <a:pt x="9" y="100"/>
                      <a:pt x="6" y="93"/>
                    </a:cubicBezTo>
                    <a:cubicBezTo>
                      <a:pt x="1" y="82"/>
                      <a:pt x="0" y="69"/>
                      <a:pt x="3" y="57"/>
                    </a:cubicBezTo>
                    <a:cubicBezTo>
                      <a:pt x="7" y="33"/>
                      <a:pt x="21" y="16"/>
                      <a:pt x="43" y="5"/>
                    </a:cubicBezTo>
                    <a:cubicBezTo>
                      <a:pt x="50" y="2"/>
                      <a:pt x="57" y="1"/>
                      <a:pt x="64" y="0"/>
                    </a:cubicBezTo>
                    <a:cubicBezTo>
                      <a:pt x="65" y="0"/>
                      <a:pt x="65" y="0"/>
                      <a:pt x="66" y="0"/>
                    </a:cubicBezTo>
                    <a:cubicBezTo>
                      <a:pt x="69" y="0"/>
                      <a:pt x="71" y="0"/>
                      <a:pt x="74" y="0"/>
                    </a:cubicBezTo>
                    <a:cubicBezTo>
                      <a:pt x="78" y="1"/>
                      <a:pt x="83" y="1"/>
                      <a:pt x="88" y="2"/>
                    </a:cubicBezTo>
                    <a:cubicBezTo>
                      <a:pt x="99" y="5"/>
                      <a:pt x="110" y="11"/>
                      <a:pt x="118" y="20"/>
                    </a:cubicBezTo>
                    <a:cubicBezTo>
                      <a:pt x="127" y="29"/>
                      <a:pt x="133" y="40"/>
                      <a:pt x="136" y="52"/>
                    </a:cubicBezTo>
                    <a:cubicBezTo>
                      <a:pt x="140" y="69"/>
                      <a:pt x="138" y="86"/>
                      <a:pt x="130" y="101"/>
                    </a:cubicBezTo>
                    <a:cubicBezTo>
                      <a:pt x="127" y="106"/>
                      <a:pt x="125" y="111"/>
                      <a:pt x="122" y="116"/>
                    </a:cubicBezTo>
                    <a:cubicBezTo>
                      <a:pt x="119" y="122"/>
                      <a:pt x="117" y="129"/>
                      <a:pt x="116" y="136"/>
                    </a:cubicBezTo>
                    <a:cubicBezTo>
                      <a:pt x="116" y="137"/>
                      <a:pt x="116" y="138"/>
                      <a:pt x="116" y="139"/>
                    </a:cubicBezTo>
                    <a:cubicBezTo>
                      <a:pt x="115" y="141"/>
                      <a:pt x="115" y="146"/>
                      <a:pt x="116" y="148"/>
                    </a:cubicBezTo>
                    <a:cubicBezTo>
                      <a:pt x="116" y="152"/>
                      <a:pt x="116" y="155"/>
                      <a:pt x="114" y="158"/>
                    </a:cubicBezTo>
                    <a:cubicBezTo>
                      <a:pt x="114" y="159"/>
                      <a:pt x="114" y="160"/>
                      <a:pt x="114" y="161"/>
                    </a:cubicBezTo>
                    <a:cubicBezTo>
                      <a:pt x="118" y="170"/>
                      <a:pt x="114" y="180"/>
                      <a:pt x="105" y="184"/>
                    </a:cubicBezTo>
                    <a:cubicBezTo>
                      <a:pt x="105" y="185"/>
                      <a:pt x="104" y="185"/>
                      <a:pt x="104" y="186"/>
                    </a:cubicBezTo>
                    <a:cubicBezTo>
                      <a:pt x="100" y="196"/>
                      <a:pt x="94" y="201"/>
                      <a:pt x="84" y="203"/>
                    </a:cubicBezTo>
                    <a:cubicBezTo>
                      <a:pt x="83" y="203"/>
                      <a:pt x="83" y="203"/>
                      <a:pt x="83" y="203"/>
                    </a:cubicBezTo>
                    <a:cubicBezTo>
                      <a:pt x="74" y="203"/>
                      <a:pt x="65" y="203"/>
                      <a:pt x="56" y="203"/>
                    </a:cubicBezTo>
                    <a:moveTo>
                      <a:pt x="70" y="140"/>
                    </a:moveTo>
                    <a:cubicBezTo>
                      <a:pt x="79" y="140"/>
                      <a:pt x="88" y="140"/>
                      <a:pt x="98" y="140"/>
                    </a:cubicBezTo>
                    <a:cubicBezTo>
                      <a:pt x="101" y="140"/>
                      <a:pt x="103" y="138"/>
                      <a:pt x="104" y="135"/>
                    </a:cubicBezTo>
                    <a:cubicBezTo>
                      <a:pt x="104" y="135"/>
                      <a:pt x="104" y="134"/>
                      <a:pt x="104" y="133"/>
                    </a:cubicBezTo>
                    <a:cubicBezTo>
                      <a:pt x="105" y="127"/>
                      <a:pt x="106" y="121"/>
                      <a:pt x="108" y="116"/>
                    </a:cubicBezTo>
                    <a:cubicBezTo>
                      <a:pt x="111" y="109"/>
                      <a:pt x="114" y="103"/>
                      <a:pt x="118" y="97"/>
                    </a:cubicBezTo>
                    <a:cubicBezTo>
                      <a:pt x="124" y="85"/>
                      <a:pt x="127" y="72"/>
                      <a:pt x="125" y="59"/>
                    </a:cubicBezTo>
                    <a:cubicBezTo>
                      <a:pt x="122" y="43"/>
                      <a:pt x="114" y="30"/>
                      <a:pt x="101" y="22"/>
                    </a:cubicBezTo>
                    <a:cubicBezTo>
                      <a:pt x="81" y="9"/>
                      <a:pt x="61" y="9"/>
                      <a:pt x="41" y="21"/>
                    </a:cubicBezTo>
                    <a:cubicBezTo>
                      <a:pt x="21" y="33"/>
                      <a:pt x="11" y="56"/>
                      <a:pt x="15" y="79"/>
                    </a:cubicBezTo>
                    <a:cubicBezTo>
                      <a:pt x="17" y="87"/>
                      <a:pt x="20" y="94"/>
                      <a:pt x="24" y="101"/>
                    </a:cubicBezTo>
                    <a:cubicBezTo>
                      <a:pt x="31" y="112"/>
                      <a:pt x="35" y="122"/>
                      <a:pt x="36" y="135"/>
                    </a:cubicBezTo>
                    <a:cubicBezTo>
                      <a:pt x="36" y="139"/>
                      <a:pt x="38" y="140"/>
                      <a:pt x="42" y="140"/>
                    </a:cubicBezTo>
                    <a:cubicBezTo>
                      <a:pt x="52" y="140"/>
                      <a:pt x="61" y="140"/>
                      <a:pt x="70" y="140"/>
                    </a:cubicBezTo>
                    <a:moveTo>
                      <a:pt x="70" y="157"/>
                    </a:moveTo>
                    <a:cubicBezTo>
                      <a:pt x="79" y="157"/>
                      <a:pt x="88" y="157"/>
                      <a:pt x="97" y="157"/>
                    </a:cubicBezTo>
                    <a:cubicBezTo>
                      <a:pt x="100" y="157"/>
                      <a:pt x="102" y="156"/>
                      <a:pt x="103" y="153"/>
                    </a:cubicBezTo>
                    <a:cubicBezTo>
                      <a:pt x="104" y="150"/>
                      <a:pt x="102" y="146"/>
                      <a:pt x="97" y="146"/>
                    </a:cubicBezTo>
                    <a:cubicBezTo>
                      <a:pt x="84" y="146"/>
                      <a:pt x="71" y="146"/>
                      <a:pt x="59" y="146"/>
                    </a:cubicBezTo>
                    <a:cubicBezTo>
                      <a:pt x="53" y="146"/>
                      <a:pt x="48" y="146"/>
                      <a:pt x="43" y="146"/>
                    </a:cubicBezTo>
                    <a:cubicBezTo>
                      <a:pt x="40" y="146"/>
                      <a:pt x="38" y="147"/>
                      <a:pt x="37" y="149"/>
                    </a:cubicBezTo>
                    <a:cubicBezTo>
                      <a:pt x="35" y="153"/>
                      <a:pt x="38" y="157"/>
                      <a:pt x="43" y="157"/>
                    </a:cubicBezTo>
                    <a:cubicBezTo>
                      <a:pt x="49" y="157"/>
                      <a:pt x="55" y="157"/>
                      <a:pt x="61" y="157"/>
                    </a:cubicBezTo>
                    <a:cubicBezTo>
                      <a:pt x="64" y="157"/>
                      <a:pt x="67" y="157"/>
                      <a:pt x="70" y="157"/>
                    </a:cubicBezTo>
                    <a:moveTo>
                      <a:pt x="70" y="162"/>
                    </a:moveTo>
                    <a:cubicBezTo>
                      <a:pt x="61" y="162"/>
                      <a:pt x="52" y="162"/>
                      <a:pt x="43" y="162"/>
                    </a:cubicBezTo>
                    <a:cubicBezTo>
                      <a:pt x="40" y="162"/>
                      <a:pt x="38" y="163"/>
                      <a:pt x="37" y="166"/>
                    </a:cubicBezTo>
                    <a:cubicBezTo>
                      <a:pt x="35" y="170"/>
                      <a:pt x="38" y="173"/>
                      <a:pt x="43" y="173"/>
                    </a:cubicBezTo>
                    <a:cubicBezTo>
                      <a:pt x="56" y="173"/>
                      <a:pt x="69" y="173"/>
                      <a:pt x="82" y="173"/>
                    </a:cubicBezTo>
                    <a:cubicBezTo>
                      <a:pt x="87" y="173"/>
                      <a:pt x="92" y="173"/>
                      <a:pt x="97" y="173"/>
                    </a:cubicBezTo>
                    <a:cubicBezTo>
                      <a:pt x="100" y="173"/>
                      <a:pt x="102" y="172"/>
                      <a:pt x="103" y="170"/>
                    </a:cubicBezTo>
                    <a:cubicBezTo>
                      <a:pt x="104" y="166"/>
                      <a:pt x="102" y="162"/>
                      <a:pt x="97" y="162"/>
                    </a:cubicBezTo>
                    <a:cubicBezTo>
                      <a:pt x="88" y="162"/>
                      <a:pt x="79" y="162"/>
                      <a:pt x="70" y="162"/>
                    </a:cubicBezTo>
                    <a:moveTo>
                      <a:pt x="92" y="179"/>
                    </a:moveTo>
                    <a:cubicBezTo>
                      <a:pt x="77" y="179"/>
                      <a:pt x="62" y="179"/>
                      <a:pt x="48" y="179"/>
                    </a:cubicBezTo>
                    <a:cubicBezTo>
                      <a:pt x="48" y="185"/>
                      <a:pt x="52" y="190"/>
                      <a:pt x="58" y="190"/>
                    </a:cubicBezTo>
                    <a:cubicBezTo>
                      <a:pt x="66" y="190"/>
                      <a:pt x="74" y="190"/>
                      <a:pt x="82" y="190"/>
                    </a:cubicBezTo>
                    <a:cubicBezTo>
                      <a:pt x="88" y="190"/>
                      <a:pt x="92" y="185"/>
                      <a:pt x="92" y="179"/>
                    </a:cubicBezTo>
                  </a:path>
                </a:pathLst>
              </a:custGeom>
              <a:solidFill>
                <a:srgbClr val="8E8E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7" name="Freeform 24"/>
              <p:cNvSpPr>
                <a:spLocks noEditPoints="1"/>
              </p:cNvSpPr>
              <p:nvPr/>
            </p:nvSpPr>
            <p:spPr bwMode="auto">
              <a:xfrm>
                <a:off x="3392215" y="5775199"/>
                <a:ext cx="270459" cy="391026"/>
              </a:xfrm>
              <a:custGeom>
                <a:avLst/>
                <a:gdLst>
                  <a:gd name="T0" fmla="*/ 45 w 140"/>
                  <a:gd name="T1" fmla="*/ 199 h 203"/>
                  <a:gd name="T2" fmla="*/ 34 w 140"/>
                  <a:gd name="T3" fmla="*/ 185 h 203"/>
                  <a:gd name="T4" fmla="*/ 25 w 140"/>
                  <a:gd name="T5" fmla="*/ 159 h 203"/>
                  <a:gd name="T6" fmla="*/ 25 w 140"/>
                  <a:gd name="T7" fmla="*/ 142 h 203"/>
                  <a:gd name="T8" fmla="*/ 16 w 140"/>
                  <a:gd name="T9" fmla="*/ 112 h 203"/>
                  <a:gd name="T10" fmla="*/ 2 w 140"/>
                  <a:gd name="T11" fmla="*/ 57 h 203"/>
                  <a:gd name="T12" fmla="*/ 64 w 140"/>
                  <a:gd name="T13" fmla="*/ 1 h 203"/>
                  <a:gd name="T14" fmla="*/ 74 w 140"/>
                  <a:gd name="T15" fmla="*/ 0 h 203"/>
                  <a:gd name="T16" fmla="*/ 118 w 140"/>
                  <a:gd name="T17" fmla="*/ 20 h 203"/>
                  <a:gd name="T18" fmla="*/ 130 w 140"/>
                  <a:gd name="T19" fmla="*/ 102 h 203"/>
                  <a:gd name="T20" fmla="*/ 116 w 140"/>
                  <a:gd name="T21" fmla="*/ 137 h 203"/>
                  <a:gd name="T22" fmla="*/ 115 w 140"/>
                  <a:gd name="T23" fmla="*/ 148 h 203"/>
                  <a:gd name="T24" fmla="*/ 114 w 140"/>
                  <a:gd name="T25" fmla="*/ 161 h 203"/>
                  <a:gd name="T26" fmla="*/ 103 w 140"/>
                  <a:gd name="T27" fmla="*/ 186 h 203"/>
                  <a:gd name="T28" fmla="*/ 83 w 140"/>
                  <a:gd name="T29" fmla="*/ 203 h 203"/>
                  <a:gd name="T30" fmla="*/ 70 w 140"/>
                  <a:gd name="T31" fmla="*/ 141 h 203"/>
                  <a:gd name="T32" fmla="*/ 103 w 140"/>
                  <a:gd name="T33" fmla="*/ 136 h 203"/>
                  <a:gd name="T34" fmla="*/ 108 w 140"/>
                  <a:gd name="T35" fmla="*/ 116 h 203"/>
                  <a:gd name="T36" fmla="*/ 124 w 140"/>
                  <a:gd name="T37" fmla="*/ 60 h 203"/>
                  <a:gd name="T38" fmla="*/ 40 w 140"/>
                  <a:gd name="T39" fmla="*/ 21 h 203"/>
                  <a:gd name="T40" fmla="*/ 24 w 140"/>
                  <a:gd name="T41" fmla="*/ 102 h 203"/>
                  <a:gd name="T42" fmla="*/ 42 w 140"/>
                  <a:gd name="T43" fmla="*/ 141 h 203"/>
                  <a:gd name="T44" fmla="*/ 70 w 140"/>
                  <a:gd name="T45" fmla="*/ 157 h 203"/>
                  <a:gd name="T46" fmla="*/ 102 w 140"/>
                  <a:gd name="T47" fmla="*/ 154 h 203"/>
                  <a:gd name="T48" fmla="*/ 58 w 140"/>
                  <a:gd name="T49" fmla="*/ 146 h 203"/>
                  <a:gd name="T50" fmla="*/ 37 w 140"/>
                  <a:gd name="T51" fmla="*/ 150 h 203"/>
                  <a:gd name="T52" fmla="*/ 61 w 140"/>
                  <a:gd name="T53" fmla="*/ 157 h 203"/>
                  <a:gd name="T54" fmla="*/ 70 w 140"/>
                  <a:gd name="T55" fmla="*/ 163 h 203"/>
                  <a:gd name="T56" fmla="*/ 37 w 140"/>
                  <a:gd name="T57" fmla="*/ 166 h 203"/>
                  <a:gd name="T58" fmla="*/ 82 w 140"/>
                  <a:gd name="T59" fmla="*/ 174 h 203"/>
                  <a:gd name="T60" fmla="*/ 102 w 140"/>
                  <a:gd name="T61" fmla="*/ 171 h 203"/>
                  <a:gd name="T62" fmla="*/ 70 w 140"/>
                  <a:gd name="T63" fmla="*/ 163 h 203"/>
                  <a:gd name="T64" fmla="*/ 47 w 140"/>
                  <a:gd name="T65" fmla="*/ 180 h 203"/>
                  <a:gd name="T66" fmla="*/ 81 w 140"/>
                  <a:gd name="T67" fmla="*/ 19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0" h="203">
                    <a:moveTo>
                      <a:pt x="56" y="203"/>
                    </a:moveTo>
                    <a:cubicBezTo>
                      <a:pt x="52" y="202"/>
                      <a:pt x="48" y="201"/>
                      <a:pt x="45" y="199"/>
                    </a:cubicBezTo>
                    <a:cubicBezTo>
                      <a:pt x="41" y="196"/>
                      <a:pt x="38" y="192"/>
                      <a:pt x="36" y="188"/>
                    </a:cubicBezTo>
                    <a:cubicBezTo>
                      <a:pt x="36" y="186"/>
                      <a:pt x="35" y="185"/>
                      <a:pt x="34" y="185"/>
                    </a:cubicBezTo>
                    <a:cubicBezTo>
                      <a:pt x="25" y="181"/>
                      <a:pt x="21" y="170"/>
                      <a:pt x="25" y="162"/>
                    </a:cubicBezTo>
                    <a:cubicBezTo>
                      <a:pt x="25" y="161"/>
                      <a:pt x="25" y="159"/>
                      <a:pt x="25" y="159"/>
                    </a:cubicBezTo>
                    <a:cubicBezTo>
                      <a:pt x="23" y="154"/>
                      <a:pt x="23" y="150"/>
                      <a:pt x="25" y="146"/>
                    </a:cubicBezTo>
                    <a:cubicBezTo>
                      <a:pt x="25" y="144"/>
                      <a:pt x="25" y="143"/>
                      <a:pt x="25" y="142"/>
                    </a:cubicBezTo>
                    <a:cubicBezTo>
                      <a:pt x="24" y="139"/>
                      <a:pt x="23" y="136"/>
                      <a:pt x="23" y="133"/>
                    </a:cubicBezTo>
                    <a:cubicBezTo>
                      <a:pt x="22" y="125"/>
                      <a:pt x="19" y="119"/>
                      <a:pt x="16" y="112"/>
                    </a:cubicBezTo>
                    <a:cubicBezTo>
                      <a:pt x="12" y="106"/>
                      <a:pt x="9" y="100"/>
                      <a:pt x="6" y="94"/>
                    </a:cubicBezTo>
                    <a:cubicBezTo>
                      <a:pt x="1" y="82"/>
                      <a:pt x="0" y="70"/>
                      <a:pt x="2" y="57"/>
                    </a:cubicBezTo>
                    <a:cubicBezTo>
                      <a:pt x="7" y="33"/>
                      <a:pt x="20" y="16"/>
                      <a:pt x="43" y="6"/>
                    </a:cubicBezTo>
                    <a:cubicBezTo>
                      <a:pt x="49" y="3"/>
                      <a:pt x="57" y="1"/>
                      <a:pt x="64" y="1"/>
                    </a:cubicBezTo>
                    <a:cubicBezTo>
                      <a:pt x="64" y="1"/>
                      <a:pt x="65" y="0"/>
                      <a:pt x="66" y="0"/>
                    </a:cubicBezTo>
                    <a:cubicBezTo>
                      <a:pt x="68" y="0"/>
                      <a:pt x="71" y="0"/>
                      <a:pt x="74" y="0"/>
                    </a:cubicBezTo>
                    <a:cubicBezTo>
                      <a:pt x="78" y="1"/>
                      <a:pt x="83" y="2"/>
                      <a:pt x="87" y="3"/>
                    </a:cubicBezTo>
                    <a:cubicBezTo>
                      <a:pt x="99" y="6"/>
                      <a:pt x="109" y="12"/>
                      <a:pt x="118" y="20"/>
                    </a:cubicBezTo>
                    <a:cubicBezTo>
                      <a:pt x="127" y="29"/>
                      <a:pt x="133" y="40"/>
                      <a:pt x="136" y="52"/>
                    </a:cubicBezTo>
                    <a:cubicBezTo>
                      <a:pt x="140" y="70"/>
                      <a:pt x="138" y="86"/>
                      <a:pt x="130" y="102"/>
                    </a:cubicBezTo>
                    <a:cubicBezTo>
                      <a:pt x="127" y="107"/>
                      <a:pt x="124" y="111"/>
                      <a:pt x="122" y="116"/>
                    </a:cubicBezTo>
                    <a:cubicBezTo>
                      <a:pt x="118" y="123"/>
                      <a:pt x="117" y="130"/>
                      <a:pt x="116" y="137"/>
                    </a:cubicBezTo>
                    <a:cubicBezTo>
                      <a:pt x="116" y="138"/>
                      <a:pt x="116" y="139"/>
                      <a:pt x="116" y="140"/>
                    </a:cubicBezTo>
                    <a:cubicBezTo>
                      <a:pt x="115" y="142"/>
                      <a:pt x="115" y="147"/>
                      <a:pt x="115" y="148"/>
                    </a:cubicBezTo>
                    <a:cubicBezTo>
                      <a:pt x="116" y="152"/>
                      <a:pt x="115" y="155"/>
                      <a:pt x="114" y="159"/>
                    </a:cubicBezTo>
                    <a:cubicBezTo>
                      <a:pt x="114" y="160"/>
                      <a:pt x="114" y="161"/>
                      <a:pt x="114" y="161"/>
                    </a:cubicBezTo>
                    <a:cubicBezTo>
                      <a:pt x="118" y="171"/>
                      <a:pt x="114" y="181"/>
                      <a:pt x="105" y="185"/>
                    </a:cubicBezTo>
                    <a:cubicBezTo>
                      <a:pt x="104" y="185"/>
                      <a:pt x="104" y="186"/>
                      <a:pt x="103" y="186"/>
                    </a:cubicBezTo>
                    <a:cubicBezTo>
                      <a:pt x="100" y="196"/>
                      <a:pt x="93" y="202"/>
                      <a:pt x="83" y="203"/>
                    </a:cubicBezTo>
                    <a:cubicBezTo>
                      <a:pt x="83" y="203"/>
                      <a:pt x="83" y="203"/>
                      <a:pt x="83" y="203"/>
                    </a:cubicBezTo>
                    <a:cubicBezTo>
                      <a:pt x="74" y="203"/>
                      <a:pt x="65" y="203"/>
                      <a:pt x="56" y="203"/>
                    </a:cubicBezTo>
                    <a:moveTo>
                      <a:pt x="70" y="141"/>
                    </a:moveTo>
                    <a:cubicBezTo>
                      <a:pt x="79" y="141"/>
                      <a:pt x="88" y="141"/>
                      <a:pt x="97" y="141"/>
                    </a:cubicBezTo>
                    <a:cubicBezTo>
                      <a:pt x="101" y="141"/>
                      <a:pt x="103" y="139"/>
                      <a:pt x="103" y="136"/>
                    </a:cubicBezTo>
                    <a:cubicBezTo>
                      <a:pt x="104" y="135"/>
                      <a:pt x="104" y="134"/>
                      <a:pt x="104" y="134"/>
                    </a:cubicBezTo>
                    <a:cubicBezTo>
                      <a:pt x="104" y="128"/>
                      <a:pt x="105" y="122"/>
                      <a:pt x="108" y="116"/>
                    </a:cubicBezTo>
                    <a:cubicBezTo>
                      <a:pt x="111" y="110"/>
                      <a:pt x="114" y="103"/>
                      <a:pt x="118" y="97"/>
                    </a:cubicBezTo>
                    <a:cubicBezTo>
                      <a:pt x="124" y="85"/>
                      <a:pt x="126" y="73"/>
                      <a:pt x="124" y="60"/>
                    </a:cubicBezTo>
                    <a:cubicBezTo>
                      <a:pt x="122" y="44"/>
                      <a:pt x="114" y="31"/>
                      <a:pt x="100" y="22"/>
                    </a:cubicBezTo>
                    <a:cubicBezTo>
                      <a:pt x="81" y="10"/>
                      <a:pt x="60" y="9"/>
                      <a:pt x="40" y="21"/>
                    </a:cubicBezTo>
                    <a:cubicBezTo>
                      <a:pt x="20" y="33"/>
                      <a:pt x="11" y="56"/>
                      <a:pt x="15" y="80"/>
                    </a:cubicBezTo>
                    <a:cubicBezTo>
                      <a:pt x="16" y="88"/>
                      <a:pt x="20" y="95"/>
                      <a:pt x="24" y="102"/>
                    </a:cubicBezTo>
                    <a:cubicBezTo>
                      <a:pt x="30" y="112"/>
                      <a:pt x="34" y="123"/>
                      <a:pt x="36" y="135"/>
                    </a:cubicBezTo>
                    <a:cubicBezTo>
                      <a:pt x="36" y="139"/>
                      <a:pt x="38" y="141"/>
                      <a:pt x="42" y="141"/>
                    </a:cubicBezTo>
                    <a:cubicBezTo>
                      <a:pt x="51" y="141"/>
                      <a:pt x="60" y="141"/>
                      <a:pt x="70" y="141"/>
                    </a:cubicBezTo>
                    <a:moveTo>
                      <a:pt x="70" y="157"/>
                    </a:moveTo>
                    <a:cubicBezTo>
                      <a:pt x="79" y="157"/>
                      <a:pt x="88" y="157"/>
                      <a:pt x="97" y="157"/>
                    </a:cubicBezTo>
                    <a:cubicBezTo>
                      <a:pt x="99" y="157"/>
                      <a:pt x="101" y="156"/>
                      <a:pt x="102" y="154"/>
                    </a:cubicBezTo>
                    <a:cubicBezTo>
                      <a:pt x="104" y="150"/>
                      <a:pt x="101" y="146"/>
                      <a:pt x="97" y="146"/>
                    </a:cubicBezTo>
                    <a:cubicBezTo>
                      <a:pt x="84" y="146"/>
                      <a:pt x="71" y="146"/>
                      <a:pt x="58" y="146"/>
                    </a:cubicBezTo>
                    <a:cubicBezTo>
                      <a:pt x="53" y="146"/>
                      <a:pt x="48" y="146"/>
                      <a:pt x="42" y="146"/>
                    </a:cubicBezTo>
                    <a:cubicBezTo>
                      <a:pt x="40" y="146"/>
                      <a:pt x="38" y="147"/>
                      <a:pt x="37" y="150"/>
                    </a:cubicBezTo>
                    <a:cubicBezTo>
                      <a:pt x="35" y="153"/>
                      <a:pt x="38" y="157"/>
                      <a:pt x="42" y="157"/>
                    </a:cubicBezTo>
                    <a:cubicBezTo>
                      <a:pt x="48" y="157"/>
                      <a:pt x="55" y="157"/>
                      <a:pt x="61" y="157"/>
                    </a:cubicBezTo>
                    <a:cubicBezTo>
                      <a:pt x="64" y="157"/>
                      <a:pt x="67" y="157"/>
                      <a:pt x="70" y="157"/>
                    </a:cubicBezTo>
                    <a:moveTo>
                      <a:pt x="70" y="163"/>
                    </a:moveTo>
                    <a:cubicBezTo>
                      <a:pt x="61" y="163"/>
                      <a:pt x="51" y="163"/>
                      <a:pt x="42" y="163"/>
                    </a:cubicBezTo>
                    <a:cubicBezTo>
                      <a:pt x="40" y="163"/>
                      <a:pt x="38" y="164"/>
                      <a:pt x="37" y="166"/>
                    </a:cubicBezTo>
                    <a:cubicBezTo>
                      <a:pt x="35" y="170"/>
                      <a:pt x="38" y="174"/>
                      <a:pt x="42" y="174"/>
                    </a:cubicBezTo>
                    <a:cubicBezTo>
                      <a:pt x="56" y="174"/>
                      <a:pt x="69" y="174"/>
                      <a:pt x="82" y="174"/>
                    </a:cubicBezTo>
                    <a:cubicBezTo>
                      <a:pt x="87" y="174"/>
                      <a:pt x="92" y="174"/>
                      <a:pt x="97" y="174"/>
                    </a:cubicBezTo>
                    <a:cubicBezTo>
                      <a:pt x="100" y="174"/>
                      <a:pt x="101" y="173"/>
                      <a:pt x="102" y="171"/>
                    </a:cubicBezTo>
                    <a:cubicBezTo>
                      <a:pt x="104" y="167"/>
                      <a:pt x="101" y="163"/>
                      <a:pt x="97" y="163"/>
                    </a:cubicBezTo>
                    <a:cubicBezTo>
                      <a:pt x="88" y="163"/>
                      <a:pt x="79" y="163"/>
                      <a:pt x="70" y="163"/>
                    </a:cubicBezTo>
                    <a:moveTo>
                      <a:pt x="92" y="180"/>
                    </a:moveTo>
                    <a:cubicBezTo>
                      <a:pt x="77" y="180"/>
                      <a:pt x="62" y="180"/>
                      <a:pt x="47" y="180"/>
                    </a:cubicBezTo>
                    <a:cubicBezTo>
                      <a:pt x="48" y="186"/>
                      <a:pt x="52" y="190"/>
                      <a:pt x="58" y="191"/>
                    </a:cubicBezTo>
                    <a:cubicBezTo>
                      <a:pt x="66" y="191"/>
                      <a:pt x="74" y="191"/>
                      <a:pt x="81" y="191"/>
                    </a:cubicBezTo>
                    <a:cubicBezTo>
                      <a:pt x="87" y="190"/>
                      <a:pt x="92" y="186"/>
                      <a:pt x="92" y="180"/>
                    </a:cubicBezTo>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8" name="Freeform 26"/>
              <p:cNvSpPr>
                <a:spLocks/>
              </p:cNvSpPr>
              <p:nvPr/>
            </p:nvSpPr>
            <p:spPr bwMode="auto">
              <a:xfrm>
                <a:off x="5990911" y="5688847"/>
                <a:ext cx="228913" cy="246836"/>
              </a:xfrm>
              <a:custGeom>
                <a:avLst/>
                <a:gdLst>
                  <a:gd name="T0" fmla="*/ 115 w 119"/>
                  <a:gd name="T1" fmla="*/ 5 h 128"/>
                  <a:gd name="T2" fmla="*/ 117 w 119"/>
                  <a:gd name="T3" fmla="*/ 11 h 128"/>
                  <a:gd name="T4" fmla="*/ 110 w 119"/>
                  <a:gd name="T5" fmla="*/ 64 h 128"/>
                  <a:gd name="T6" fmla="*/ 28 w 119"/>
                  <a:gd name="T7" fmla="*/ 127 h 128"/>
                  <a:gd name="T8" fmla="*/ 11 w 119"/>
                  <a:gd name="T9" fmla="*/ 128 h 128"/>
                  <a:gd name="T10" fmla="*/ 1 w 119"/>
                  <a:gd name="T11" fmla="*/ 118 h 128"/>
                  <a:gd name="T12" fmla="*/ 8 w 119"/>
                  <a:gd name="T13" fmla="*/ 107 h 128"/>
                  <a:gd name="T14" fmla="*/ 14 w 119"/>
                  <a:gd name="T15" fmla="*/ 106 h 128"/>
                  <a:gd name="T16" fmla="*/ 41 w 119"/>
                  <a:gd name="T17" fmla="*/ 102 h 128"/>
                  <a:gd name="T18" fmla="*/ 81 w 119"/>
                  <a:gd name="T19" fmla="*/ 72 h 128"/>
                  <a:gd name="T20" fmla="*/ 94 w 119"/>
                  <a:gd name="T21" fmla="*/ 40 h 128"/>
                  <a:gd name="T22" fmla="*/ 96 w 119"/>
                  <a:gd name="T23" fmla="*/ 20 h 128"/>
                  <a:gd name="T24" fmla="*/ 96 w 119"/>
                  <a:gd name="T25" fmla="*/ 11 h 128"/>
                  <a:gd name="T26" fmla="*/ 102 w 119"/>
                  <a:gd name="T27" fmla="*/ 2 h 128"/>
                  <a:gd name="T28" fmla="*/ 115 w 119"/>
                  <a:gd name="T29" fmla="*/ 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9" h="128">
                    <a:moveTo>
                      <a:pt x="115" y="5"/>
                    </a:moveTo>
                    <a:cubicBezTo>
                      <a:pt x="116" y="6"/>
                      <a:pt x="117" y="8"/>
                      <a:pt x="117" y="11"/>
                    </a:cubicBezTo>
                    <a:cubicBezTo>
                      <a:pt x="119" y="30"/>
                      <a:pt x="117" y="48"/>
                      <a:pt x="110" y="64"/>
                    </a:cubicBezTo>
                    <a:cubicBezTo>
                      <a:pt x="94" y="100"/>
                      <a:pt x="66" y="121"/>
                      <a:pt x="28" y="127"/>
                    </a:cubicBezTo>
                    <a:cubicBezTo>
                      <a:pt x="22" y="128"/>
                      <a:pt x="16" y="128"/>
                      <a:pt x="11" y="128"/>
                    </a:cubicBezTo>
                    <a:cubicBezTo>
                      <a:pt x="5" y="128"/>
                      <a:pt x="1" y="124"/>
                      <a:pt x="1" y="118"/>
                    </a:cubicBezTo>
                    <a:cubicBezTo>
                      <a:pt x="0" y="113"/>
                      <a:pt x="3" y="108"/>
                      <a:pt x="8" y="107"/>
                    </a:cubicBezTo>
                    <a:cubicBezTo>
                      <a:pt x="10" y="106"/>
                      <a:pt x="12" y="106"/>
                      <a:pt x="14" y="106"/>
                    </a:cubicBezTo>
                    <a:cubicBezTo>
                      <a:pt x="23" y="106"/>
                      <a:pt x="32" y="105"/>
                      <a:pt x="41" y="102"/>
                    </a:cubicBezTo>
                    <a:cubicBezTo>
                      <a:pt x="57" y="96"/>
                      <a:pt x="71" y="86"/>
                      <a:pt x="81" y="72"/>
                    </a:cubicBezTo>
                    <a:cubicBezTo>
                      <a:pt x="87" y="62"/>
                      <a:pt x="92" y="52"/>
                      <a:pt x="94" y="40"/>
                    </a:cubicBezTo>
                    <a:cubicBezTo>
                      <a:pt x="96" y="34"/>
                      <a:pt x="96" y="27"/>
                      <a:pt x="96" y="20"/>
                    </a:cubicBezTo>
                    <a:cubicBezTo>
                      <a:pt x="96" y="17"/>
                      <a:pt x="95" y="14"/>
                      <a:pt x="96" y="11"/>
                    </a:cubicBezTo>
                    <a:cubicBezTo>
                      <a:pt x="96" y="7"/>
                      <a:pt x="98" y="4"/>
                      <a:pt x="102" y="2"/>
                    </a:cubicBezTo>
                    <a:cubicBezTo>
                      <a:pt x="106" y="0"/>
                      <a:pt x="111" y="1"/>
                      <a:pt x="115"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9" name="Freeform 27"/>
              <p:cNvSpPr>
                <a:spLocks/>
              </p:cNvSpPr>
              <p:nvPr/>
            </p:nvSpPr>
            <p:spPr bwMode="auto">
              <a:xfrm>
                <a:off x="5985208" y="5692921"/>
                <a:ext cx="153967" cy="167001"/>
              </a:xfrm>
              <a:custGeom>
                <a:avLst/>
                <a:gdLst>
                  <a:gd name="T0" fmla="*/ 62 w 80"/>
                  <a:gd name="T1" fmla="*/ 68 h 87"/>
                  <a:gd name="T2" fmla="*/ 18 w 80"/>
                  <a:gd name="T3" fmla="*/ 86 h 87"/>
                  <a:gd name="T4" fmla="*/ 7 w 80"/>
                  <a:gd name="T5" fmla="*/ 85 h 87"/>
                  <a:gd name="T6" fmla="*/ 1 w 80"/>
                  <a:gd name="T7" fmla="*/ 73 h 87"/>
                  <a:gd name="T8" fmla="*/ 11 w 80"/>
                  <a:gd name="T9" fmla="*/ 63 h 87"/>
                  <a:gd name="T10" fmla="*/ 20 w 80"/>
                  <a:gd name="T11" fmla="*/ 62 h 87"/>
                  <a:gd name="T12" fmla="*/ 56 w 80"/>
                  <a:gd name="T13" fmla="*/ 22 h 87"/>
                  <a:gd name="T14" fmla="*/ 56 w 80"/>
                  <a:gd name="T15" fmla="*/ 12 h 87"/>
                  <a:gd name="T16" fmla="*/ 67 w 80"/>
                  <a:gd name="T17" fmla="*/ 1 h 87"/>
                  <a:gd name="T18" fmla="*/ 79 w 80"/>
                  <a:gd name="T19" fmla="*/ 10 h 87"/>
                  <a:gd name="T20" fmla="*/ 80 w 80"/>
                  <a:gd name="T21" fmla="*/ 22 h 87"/>
                  <a:gd name="T22" fmla="*/ 72 w 80"/>
                  <a:gd name="T23" fmla="*/ 55 h 87"/>
                  <a:gd name="T24" fmla="*/ 62 w 80"/>
                  <a:gd name="T25" fmla="*/ 6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87">
                    <a:moveTo>
                      <a:pt x="62" y="68"/>
                    </a:moveTo>
                    <a:cubicBezTo>
                      <a:pt x="50" y="80"/>
                      <a:pt x="35" y="86"/>
                      <a:pt x="18" y="86"/>
                    </a:cubicBezTo>
                    <a:cubicBezTo>
                      <a:pt x="14" y="87"/>
                      <a:pt x="11" y="87"/>
                      <a:pt x="7" y="85"/>
                    </a:cubicBezTo>
                    <a:cubicBezTo>
                      <a:pt x="3" y="83"/>
                      <a:pt x="0" y="78"/>
                      <a:pt x="1" y="73"/>
                    </a:cubicBezTo>
                    <a:cubicBezTo>
                      <a:pt x="2" y="68"/>
                      <a:pt x="6" y="63"/>
                      <a:pt x="11" y="63"/>
                    </a:cubicBezTo>
                    <a:cubicBezTo>
                      <a:pt x="14" y="63"/>
                      <a:pt x="17" y="63"/>
                      <a:pt x="20" y="62"/>
                    </a:cubicBezTo>
                    <a:cubicBezTo>
                      <a:pt x="41" y="61"/>
                      <a:pt x="56" y="44"/>
                      <a:pt x="56" y="22"/>
                    </a:cubicBezTo>
                    <a:cubicBezTo>
                      <a:pt x="56" y="19"/>
                      <a:pt x="56" y="15"/>
                      <a:pt x="56" y="12"/>
                    </a:cubicBezTo>
                    <a:cubicBezTo>
                      <a:pt x="56" y="6"/>
                      <a:pt x="61" y="1"/>
                      <a:pt x="67" y="1"/>
                    </a:cubicBezTo>
                    <a:cubicBezTo>
                      <a:pt x="72" y="0"/>
                      <a:pt x="78" y="4"/>
                      <a:pt x="79" y="10"/>
                    </a:cubicBezTo>
                    <a:cubicBezTo>
                      <a:pt x="80" y="14"/>
                      <a:pt x="80" y="18"/>
                      <a:pt x="80" y="22"/>
                    </a:cubicBezTo>
                    <a:cubicBezTo>
                      <a:pt x="80" y="33"/>
                      <a:pt x="78" y="45"/>
                      <a:pt x="72" y="55"/>
                    </a:cubicBezTo>
                    <a:cubicBezTo>
                      <a:pt x="69" y="59"/>
                      <a:pt x="66" y="64"/>
                      <a:pt x="62"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0" name="Freeform 28"/>
              <p:cNvSpPr>
                <a:spLocks/>
              </p:cNvSpPr>
              <p:nvPr/>
            </p:nvSpPr>
            <p:spPr bwMode="auto">
              <a:xfrm>
                <a:off x="5977062" y="5692921"/>
                <a:ext cx="80650" cy="82279"/>
              </a:xfrm>
              <a:custGeom>
                <a:avLst/>
                <a:gdLst>
                  <a:gd name="T0" fmla="*/ 34 w 42"/>
                  <a:gd name="T1" fmla="*/ 7 h 43"/>
                  <a:gd name="T2" fmla="*/ 35 w 42"/>
                  <a:gd name="T3" fmla="*/ 34 h 43"/>
                  <a:gd name="T4" fmla="*/ 8 w 42"/>
                  <a:gd name="T5" fmla="*/ 35 h 43"/>
                  <a:gd name="T6" fmla="*/ 7 w 42"/>
                  <a:gd name="T7" fmla="*/ 8 h 43"/>
                  <a:gd name="T8" fmla="*/ 34 w 42"/>
                  <a:gd name="T9" fmla="*/ 7 h 43"/>
                </a:gdLst>
                <a:ahLst/>
                <a:cxnLst>
                  <a:cxn ang="0">
                    <a:pos x="T0" y="T1"/>
                  </a:cxn>
                  <a:cxn ang="0">
                    <a:pos x="T2" y="T3"/>
                  </a:cxn>
                  <a:cxn ang="0">
                    <a:pos x="T4" y="T5"/>
                  </a:cxn>
                  <a:cxn ang="0">
                    <a:pos x="T6" y="T7"/>
                  </a:cxn>
                  <a:cxn ang="0">
                    <a:pos x="T8" y="T9"/>
                  </a:cxn>
                </a:cxnLst>
                <a:rect l="0" t="0" r="r" b="b"/>
                <a:pathLst>
                  <a:path w="42" h="43">
                    <a:moveTo>
                      <a:pt x="34" y="7"/>
                    </a:moveTo>
                    <a:cubicBezTo>
                      <a:pt x="42" y="15"/>
                      <a:pt x="42" y="27"/>
                      <a:pt x="35" y="34"/>
                    </a:cubicBezTo>
                    <a:cubicBezTo>
                      <a:pt x="28" y="42"/>
                      <a:pt x="16" y="43"/>
                      <a:pt x="8" y="35"/>
                    </a:cubicBezTo>
                    <a:cubicBezTo>
                      <a:pt x="0" y="28"/>
                      <a:pt x="0" y="16"/>
                      <a:pt x="7" y="8"/>
                    </a:cubicBezTo>
                    <a:cubicBezTo>
                      <a:pt x="14" y="1"/>
                      <a:pt x="26" y="0"/>
                      <a:pt x="34"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1" name="Freeform 29"/>
              <p:cNvSpPr>
                <a:spLocks/>
              </p:cNvSpPr>
              <p:nvPr/>
            </p:nvSpPr>
            <p:spPr bwMode="auto">
              <a:xfrm>
                <a:off x="7601450" y="1614026"/>
                <a:ext cx="286753" cy="190626"/>
              </a:xfrm>
              <a:custGeom>
                <a:avLst/>
                <a:gdLst>
                  <a:gd name="T0" fmla="*/ 1 w 149"/>
                  <a:gd name="T1" fmla="*/ 92 h 99"/>
                  <a:gd name="T2" fmla="*/ 1 w 149"/>
                  <a:gd name="T3" fmla="*/ 85 h 99"/>
                  <a:gd name="T4" fmla="*/ 27 w 149"/>
                  <a:gd name="T5" fmla="*/ 38 h 99"/>
                  <a:gd name="T6" fmla="*/ 125 w 149"/>
                  <a:gd name="T7" fmla="*/ 8 h 99"/>
                  <a:gd name="T8" fmla="*/ 142 w 149"/>
                  <a:gd name="T9" fmla="*/ 13 h 99"/>
                  <a:gd name="T10" fmla="*/ 148 w 149"/>
                  <a:gd name="T11" fmla="*/ 26 h 99"/>
                  <a:gd name="T12" fmla="*/ 136 w 149"/>
                  <a:gd name="T13" fmla="*/ 34 h 99"/>
                  <a:gd name="T14" fmla="*/ 131 w 149"/>
                  <a:gd name="T15" fmla="*/ 32 h 99"/>
                  <a:gd name="T16" fmla="*/ 104 w 149"/>
                  <a:gd name="T17" fmla="*/ 27 h 99"/>
                  <a:gd name="T18" fmla="*/ 56 w 149"/>
                  <a:gd name="T19" fmla="*/ 41 h 99"/>
                  <a:gd name="T20" fmla="*/ 32 w 149"/>
                  <a:gd name="T21" fmla="*/ 66 h 99"/>
                  <a:gd name="T22" fmla="*/ 24 w 149"/>
                  <a:gd name="T23" fmla="*/ 84 h 99"/>
                  <a:gd name="T24" fmla="*/ 21 w 149"/>
                  <a:gd name="T25" fmla="*/ 92 h 99"/>
                  <a:gd name="T26" fmla="*/ 11 w 149"/>
                  <a:gd name="T27" fmla="*/ 99 h 99"/>
                  <a:gd name="T28" fmla="*/ 1 w 149"/>
                  <a:gd name="T29" fmla="*/ 9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9" h="99">
                    <a:moveTo>
                      <a:pt x="1" y="92"/>
                    </a:moveTo>
                    <a:cubicBezTo>
                      <a:pt x="0" y="90"/>
                      <a:pt x="0" y="87"/>
                      <a:pt x="1" y="85"/>
                    </a:cubicBezTo>
                    <a:cubicBezTo>
                      <a:pt x="6" y="67"/>
                      <a:pt x="14" y="51"/>
                      <a:pt x="27" y="38"/>
                    </a:cubicBezTo>
                    <a:cubicBezTo>
                      <a:pt x="54" y="10"/>
                      <a:pt x="87" y="0"/>
                      <a:pt x="125" y="8"/>
                    </a:cubicBezTo>
                    <a:cubicBezTo>
                      <a:pt x="131" y="9"/>
                      <a:pt x="136" y="11"/>
                      <a:pt x="142" y="13"/>
                    </a:cubicBezTo>
                    <a:cubicBezTo>
                      <a:pt x="147" y="15"/>
                      <a:pt x="149" y="20"/>
                      <a:pt x="148" y="26"/>
                    </a:cubicBezTo>
                    <a:cubicBezTo>
                      <a:pt x="146" y="31"/>
                      <a:pt x="141" y="34"/>
                      <a:pt x="136" y="34"/>
                    </a:cubicBezTo>
                    <a:cubicBezTo>
                      <a:pt x="134" y="33"/>
                      <a:pt x="133" y="33"/>
                      <a:pt x="131" y="32"/>
                    </a:cubicBezTo>
                    <a:cubicBezTo>
                      <a:pt x="122" y="29"/>
                      <a:pt x="113" y="27"/>
                      <a:pt x="104" y="27"/>
                    </a:cubicBezTo>
                    <a:cubicBezTo>
                      <a:pt x="86" y="27"/>
                      <a:pt x="71" y="31"/>
                      <a:pt x="56" y="41"/>
                    </a:cubicBezTo>
                    <a:cubicBezTo>
                      <a:pt x="47" y="48"/>
                      <a:pt x="39" y="56"/>
                      <a:pt x="32" y="66"/>
                    </a:cubicBezTo>
                    <a:cubicBezTo>
                      <a:pt x="29" y="71"/>
                      <a:pt x="26" y="78"/>
                      <a:pt x="24" y="84"/>
                    </a:cubicBezTo>
                    <a:cubicBezTo>
                      <a:pt x="23" y="87"/>
                      <a:pt x="22" y="90"/>
                      <a:pt x="21" y="92"/>
                    </a:cubicBezTo>
                    <a:cubicBezTo>
                      <a:pt x="19" y="96"/>
                      <a:pt x="16" y="98"/>
                      <a:pt x="11" y="99"/>
                    </a:cubicBezTo>
                    <a:cubicBezTo>
                      <a:pt x="7" y="99"/>
                      <a:pt x="3" y="96"/>
                      <a:pt x="1" y="92"/>
                    </a:cubicBezTo>
                    <a:close/>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2" name="Freeform 30"/>
              <p:cNvSpPr>
                <a:spLocks/>
              </p:cNvSpPr>
              <p:nvPr/>
            </p:nvSpPr>
            <p:spPr bwMode="auto">
              <a:xfrm>
                <a:off x="7674768" y="1697119"/>
                <a:ext cx="190626" cy="134415"/>
              </a:xfrm>
              <a:custGeom>
                <a:avLst/>
                <a:gdLst>
                  <a:gd name="T0" fmla="*/ 38 w 99"/>
                  <a:gd name="T1" fmla="*/ 7 h 70"/>
                  <a:gd name="T2" fmla="*/ 86 w 99"/>
                  <a:gd name="T3" fmla="*/ 6 h 70"/>
                  <a:gd name="T4" fmla="*/ 95 w 99"/>
                  <a:gd name="T5" fmla="*/ 10 h 70"/>
                  <a:gd name="T6" fmla="*/ 97 w 99"/>
                  <a:gd name="T7" fmla="*/ 24 h 70"/>
                  <a:gd name="T8" fmla="*/ 84 w 99"/>
                  <a:gd name="T9" fmla="*/ 30 h 70"/>
                  <a:gd name="T10" fmla="*/ 76 w 99"/>
                  <a:gd name="T11" fmla="*/ 28 h 70"/>
                  <a:gd name="T12" fmla="*/ 27 w 99"/>
                  <a:gd name="T13" fmla="*/ 52 h 70"/>
                  <a:gd name="T14" fmla="*/ 24 w 99"/>
                  <a:gd name="T15" fmla="*/ 62 h 70"/>
                  <a:gd name="T16" fmla="*/ 10 w 99"/>
                  <a:gd name="T17" fmla="*/ 68 h 70"/>
                  <a:gd name="T18" fmla="*/ 1 w 99"/>
                  <a:gd name="T19" fmla="*/ 56 h 70"/>
                  <a:gd name="T20" fmla="*/ 5 w 99"/>
                  <a:gd name="T21" fmla="*/ 44 h 70"/>
                  <a:gd name="T22" fmla="*/ 24 w 99"/>
                  <a:gd name="T23" fmla="*/ 16 h 70"/>
                  <a:gd name="T24" fmla="*/ 37 w 99"/>
                  <a:gd name="T25" fmla="*/ 7 h 70"/>
                  <a:gd name="T26" fmla="*/ 38 w 99"/>
                  <a:gd name="T27" fmla="*/ 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70">
                    <a:moveTo>
                      <a:pt x="38" y="7"/>
                    </a:moveTo>
                    <a:cubicBezTo>
                      <a:pt x="53" y="0"/>
                      <a:pt x="69" y="0"/>
                      <a:pt x="86" y="6"/>
                    </a:cubicBezTo>
                    <a:cubicBezTo>
                      <a:pt x="89" y="7"/>
                      <a:pt x="93" y="8"/>
                      <a:pt x="95" y="10"/>
                    </a:cubicBezTo>
                    <a:cubicBezTo>
                      <a:pt x="99" y="14"/>
                      <a:pt x="99" y="20"/>
                      <a:pt x="97" y="24"/>
                    </a:cubicBezTo>
                    <a:cubicBezTo>
                      <a:pt x="94" y="29"/>
                      <a:pt x="89" y="31"/>
                      <a:pt x="84" y="30"/>
                    </a:cubicBezTo>
                    <a:cubicBezTo>
                      <a:pt x="81" y="29"/>
                      <a:pt x="78" y="28"/>
                      <a:pt x="76" y="28"/>
                    </a:cubicBezTo>
                    <a:cubicBezTo>
                      <a:pt x="55" y="21"/>
                      <a:pt x="34" y="32"/>
                      <a:pt x="27" y="52"/>
                    </a:cubicBezTo>
                    <a:cubicBezTo>
                      <a:pt x="26" y="56"/>
                      <a:pt x="25" y="59"/>
                      <a:pt x="24" y="62"/>
                    </a:cubicBezTo>
                    <a:cubicBezTo>
                      <a:pt x="22" y="67"/>
                      <a:pt x="16" y="70"/>
                      <a:pt x="10" y="68"/>
                    </a:cubicBezTo>
                    <a:cubicBezTo>
                      <a:pt x="4" y="67"/>
                      <a:pt x="0" y="61"/>
                      <a:pt x="1" y="56"/>
                    </a:cubicBezTo>
                    <a:cubicBezTo>
                      <a:pt x="2" y="52"/>
                      <a:pt x="3" y="48"/>
                      <a:pt x="5" y="44"/>
                    </a:cubicBezTo>
                    <a:cubicBezTo>
                      <a:pt x="9" y="33"/>
                      <a:pt x="15" y="24"/>
                      <a:pt x="24" y="16"/>
                    </a:cubicBezTo>
                    <a:cubicBezTo>
                      <a:pt x="28" y="13"/>
                      <a:pt x="33" y="10"/>
                      <a:pt x="37" y="7"/>
                    </a:cubicBezTo>
                    <a:lnTo>
                      <a:pt x="38" y="7"/>
                    </a:lnTo>
                    <a:close/>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3" name="Freeform 31"/>
              <p:cNvSpPr>
                <a:spLocks/>
              </p:cNvSpPr>
              <p:nvPr/>
            </p:nvSpPr>
            <p:spPr bwMode="auto">
              <a:xfrm>
                <a:off x="7755417" y="1783471"/>
                <a:ext cx="83093" cy="83093"/>
              </a:xfrm>
              <a:custGeom>
                <a:avLst/>
                <a:gdLst>
                  <a:gd name="T0" fmla="*/ 4 w 43"/>
                  <a:gd name="T1" fmla="*/ 30 h 43"/>
                  <a:gd name="T2" fmla="*/ 13 w 43"/>
                  <a:gd name="T3" fmla="*/ 5 h 43"/>
                  <a:gd name="T4" fmla="*/ 39 w 43"/>
                  <a:gd name="T5" fmla="*/ 13 h 43"/>
                  <a:gd name="T6" fmla="*/ 30 w 43"/>
                  <a:gd name="T7" fmla="*/ 39 h 43"/>
                  <a:gd name="T8" fmla="*/ 4 w 43"/>
                  <a:gd name="T9" fmla="*/ 30 h 43"/>
                </a:gdLst>
                <a:ahLst/>
                <a:cxnLst>
                  <a:cxn ang="0">
                    <a:pos x="T0" y="T1"/>
                  </a:cxn>
                  <a:cxn ang="0">
                    <a:pos x="T2" y="T3"/>
                  </a:cxn>
                  <a:cxn ang="0">
                    <a:pos x="T4" y="T5"/>
                  </a:cxn>
                  <a:cxn ang="0">
                    <a:pos x="T6" y="T7"/>
                  </a:cxn>
                  <a:cxn ang="0">
                    <a:pos x="T8" y="T9"/>
                  </a:cxn>
                </a:cxnLst>
                <a:rect l="0" t="0" r="r" b="b"/>
                <a:pathLst>
                  <a:path w="43" h="43">
                    <a:moveTo>
                      <a:pt x="4" y="30"/>
                    </a:moveTo>
                    <a:cubicBezTo>
                      <a:pt x="0" y="21"/>
                      <a:pt x="4" y="9"/>
                      <a:pt x="13" y="5"/>
                    </a:cubicBezTo>
                    <a:cubicBezTo>
                      <a:pt x="22" y="0"/>
                      <a:pt x="34" y="4"/>
                      <a:pt x="39" y="13"/>
                    </a:cubicBezTo>
                    <a:cubicBezTo>
                      <a:pt x="43" y="22"/>
                      <a:pt x="39" y="34"/>
                      <a:pt x="30" y="39"/>
                    </a:cubicBezTo>
                    <a:cubicBezTo>
                      <a:pt x="21" y="43"/>
                      <a:pt x="9" y="40"/>
                      <a:pt x="4" y="30"/>
                    </a:cubicBezTo>
                    <a:close/>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4" name="Freeform 32"/>
              <p:cNvSpPr>
                <a:spLocks/>
              </p:cNvSpPr>
              <p:nvPr/>
            </p:nvSpPr>
            <p:spPr bwMode="auto">
              <a:xfrm>
                <a:off x="4321717" y="5978044"/>
                <a:ext cx="281864" cy="175147"/>
              </a:xfrm>
              <a:custGeom>
                <a:avLst/>
                <a:gdLst>
                  <a:gd name="T0" fmla="*/ 108 w 146"/>
                  <a:gd name="T1" fmla="*/ 0 h 91"/>
                  <a:gd name="T2" fmla="*/ 109 w 146"/>
                  <a:gd name="T3" fmla="*/ 1 h 91"/>
                  <a:gd name="T4" fmla="*/ 145 w 146"/>
                  <a:gd name="T5" fmla="*/ 28 h 91"/>
                  <a:gd name="T6" fmla="*/ 146 w 146"/>
                  <a:gd name="T7" fmla="*/ 29 h 91"/>
                  <a:gd name="T8" fmla="*/ 107 w 146"/>
                  <a:gd name="T9" fmla="*/ 58 h 91"/>
                  <a:gd name="T10" fmla="*/ 107 w 146"/>
                  <a:gd name="T11" fmla="*/ 39 h 91"/>
                  <a:gd name="T12" fmla="*/ 106 w 146"/>
                  <a:gd name="T13" fmla="*/ 39 h 91"/>
                  <a:gd name="T14" fmla="*/ 49 w 146"/>
                  <a:gd name="T15" fmla="*/ 39 h 91"/>
                  <a:gd name="T16" fmla="*/ 20 w 146"/>
                  <a:gd name="T17" fmla="*/ 70 h 91"/>
                  <a:gd name="T18" fmla="*/ 21 w 146"/>
                  <a:gd name="T19" fmla="*/ 77 h 91"/>
                  <a:gd name="T20" fmla="*/ 21 w 146"/>
                  <a:gd name="T21" fmla="*/ 79 h 91"/>
                  <a:gd name="T22" fmla="*/ 6 w 146"/>
                  <a:gd name="T23" fmla="*/ 91 h 91"/>
                  <a:gd name="T24" fmla="*/ 2 w 146"/>
                  <a:gd name="T25" fmla="*/ 82 h 91"/>
                  <a:gd name="T26" fmla="*/ 1 w 146"/>
                  <a:gd name="T27" fmla="*/ 73 h 91"/>
                  <a:gd name="T28" fmla="*/ 0 w 146"/>
                  <a:gd name="T29" fmla="*/ 71 h 91"/>
                  <a:gd name="T30" fmla="*/ 0 w 146"/>
                  <a:gd name="T31" fmla="*/ 65 h 91"/>
                  <a:gd name="T32" fmla="*/ 1 w 146"/>
                  <a:gd name="T33" fmla="*/ 60 h 91"/>
                  <a:gd name="T34" fmla="*/ 18 w 146"/>
                  <a:gd name="T35" fmla="*/ 30 h 91"/>
                  <a:gd name="T36" fmla="*/ 50 w 146"/>
                  <a:gd name="T37" fmla="*/ 19 h 91"/>
                  <a:gd name="T38" fmla="*/ 105 w 146"/>
                  <a:gd name="T39" fmla="*/ 19 h 91"/>
                  <a:gd name="T40" fmla="*/ 107 w 146"/>
                  <a:gd name="T41" fmla="*/ 19 h 91"/>
                  <a:gd name="T42" fmla="*/ 107 w 146"/>
                  <a:gd name="T43" fmla="*/ 0 h 91"/>
                  <a:gd name="T44" fmla="*/ 108 w 146"/>
                  <a:gd name="T4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91">
                    <a:moveTo>
                      <a:pt x="108" y="0"/>
                    </a:moveTo>
                    <a:cubicBezTo>
                      <a:pt x="108" y="0"/>
                      <a:pt x="108" y="1"/>
                      <a:pt x="109" y="1"/>
                    </a:cubicBezTo>
                    <a:cubicBezTo>
                      <a:pt x="121" y="10"/>
                      <a:pt x="133" y="19"/>
                      <a:pt x="145" y="28"/>
                    </a:cubicBezTo>
                    <a:cubicBezTo>
                      <a:pt x="145" y="28"/>
                      <a:pt x="145" y="28"/>
                      <a:pt x="146" y="29"/>
                    </a:cubicBezTo>
                    <a:cubicBezTo>
                      <a:pt x="133" y="39"/>
                      <a:pt x="120" y="48"/>
                      <a:pt x="107" y="58"/>
                    </a:cubicBezTo>
                    <a:cubicBezTo>
                      <a:pt x="107" y="52"/>
                      <a:pt x="107" y="45"/>
                      <a:pt x="107" y="39"/>
                    </a:cubicBezTo>
                    <a:cubicBezTo>
                      <a:pt x="107" y="39"/>
                      <a:pt x="106" y="39"/>
                      <a:pt x="106" y="39"/>
                    </a:cubicBezTo>
                    <a:cubicBezTo>
                      <a:pt x="87" y="39"/>
                      <a:pt x="68" y="39"/>
                      <a:pt x="49" y="39"/>
                    </a:cubicBezTo>
                    <a:cubicBezTo>
                      <a:pt x="32" y="39"/>
                      <a:pt x="19" y="53"/>
                      <a:pt x="20" y="70"/>
                    </a:cubicBezTo>
                    <a:cubicBezTo>
                      <a:pt x="20" y="72"/>
                      <a:pt x="21" y="75"/>
                      <a:pt x="21" y="77"/>
                    </a:cubicBezTo>
                    <a:cubicBezTo>
                      <a:pt x="21" y="78"/>
                      <a:pt x="21" y="79"/>
                      <a:pt x="21" y="79"/>
                    </a:cubicBezTo>
                    <a:cubicBezTo>
                      <a:pt x="16" y="83"/>
                      <a:pt x="11" y="87"/>
                      <a:pt x="6" y="91"/>
                    </a:cubicBezTo>
                    <a:cubicBezTo>
                      <a:pt x="5" y="88"/>
                      <a:pt x="3" y="85"/>
                      <a:pt x="2" y="82"/>
                    </a:cubicBezTo>
                    <a:cubicBezTo>
                      <a:pt x="2" y="79"/>
                      <a:pt x="1" y="76"/>
                      <a:pt x="1" y="73"/>
                    </a:cubicBezTo>
                    <a:cubicBezTo>
                      <a:pt x="0" y="71"/>
                      <a:pt x="0" y="71"/>
                      <a:pt x="0" y="71"/>
                    </a:cubicBezTo>
                    <a:cubicBezTo>
                      <a:pt x="0" y="69"/>
                      <a:pt x="0" y="67"/>
                      <a:pt x="0" y="65"/>
                    </a:cubicBezTo>
                    <a:cubicBezTo>
                      <a:pt x="0" y="63"/>
                      <a:pt x="1" y="62"/>
                      <a:pt x="1" y="60"/>
                    </a:cubicBezTo>
                    <a:cubicBezTo>
                      <a:pt x="3" y="48"/>
                      <a:pt x="9" y="38"/>
                      <a:pt x="18" y="30"/>
                    </a:cubicBezTo>
                    <a:cubicBezTo>
                      <a:pt x="28" y="23"/>
                      <a:pt x="38" y="19"/>
                      <a:pt x="50" y="19"/>
                    </a:cubicBezTo>
                    <a:cubicBezTo>
                      <a:pt x="68" y="19"/>
                      <a:pt x="87" y="19"/>
                      <a:pt x="105" y="19"/>
                    </a:cubicBezTo>
                    <a:cubicBezTo>
                      <a:pt x="106" y="19"/>
                      <a:pt x="107" y="19"/>
                      <a:pt x="107" y="19"/>
                    </a:cubicBezTo>
                    <a:cubicBezTo>
                      <a:pt x="107" y="13"/>
                      <a:pt x="107" y="6"/>
                      <a:pt x="107" y="0"/>
                    </a:cubicBezTo>
                    <a:cubicBezTo>
                      <a:pt x="108" y="0"/>
                      <a:pt x="108" y="0"/>
                      <a:pt x="108" y="0"/>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5" name="Freeform 33"/>
              <p:cNvSpPr>
                <a:spLocks/>
              </p:cNvSpPr>
              <p:nvPr/>
            </p:nvSpPr>
            <p:spPr bwMode="auto">
              <a:xfrm>
                <a:off x="4341268" y="6064395"/>
                <a:ext cx="281050" cy="175147"/>
              </a:xfrm>
              <a:custGeom>
                <a:avLst/>
                <a:gdLst>
                  <a:gd name="T0" fmla="*/ 39 w 146"/>
                  <a:gd name="T1" fmla="*/ 91 h 91"/>
                  <a:gd name="T2" fmla="*/ 38 w 146"/>
                  <a:gd name="T3" fmla="*/ 90 h 91"/>
                  <a:gd name="T4" fmla="*/ 1 w 146"/>
                  <a:gd name="T5" fmla="*/ 63 h 91"/>
                  <a:gd name="T6" fmla="*/ 0 w 146"/>
                  <a:gd name="T7" fmla="*/ 62 h 91"/>
                  <a:gd name="T8" fmla="*/ 39 w 146"/>
                  <a:gd name="T9" fmla="*/ 33 h 91"/>
                  <a:gd name="T10" fmla="*/ 39 w 146"/>
                  <a:gd name="T11" fmla="*/ 52 h 91"/>
                  <a:gd name="T12" fmla="*/ 40 w 146"/>
                  <a:gd name="T13" fmla="*/ 52 h 91"/>
                  <a:gd name="T14" fmla="*/ 97 w 146"/>
                  <a:gd name="T15" fmla="*/ 52 h 91"/>
                  <a:gd name="T16" fmla="*/ 126 w 146"/>
                  <a:gd name="T17" fmla="*/ 21 h 91"/>
                  <a:gd name="T18" fmla="*/ 125 w 146"/>
                  <a:gd name="T19" fmla="*/ 13 h 91"/>
                  <a:gd name="T20" fmla="*/ 125 w 146"/>
                  <a:gd name="T21" fmla="*/ 12 h 91"/>
                  <a:gd name="T22" fmla="*/ 140 w 146"/>
                  <a:gd name="T23" fmla="*/ 0 h 91"/>
                  <a:gd name="T24" fmla="*/ 144 w 146"/>
                  <a:gd name="T25" fmla="*/ 9 h 91"/>
                  <a:gd name="T26" fmla="*/ 146 w 146"/>
                  <a:gd name="T27" fmla="*/ 18 h 91"/>
                  <a:gd name="T28" fmla="*/ 146 w 146"/>
                  <a:gd name="T29" fmla="*/ 19 h 91"/>
                  <a:gd name="T30" fmla="*/ 146 w 146"/>
                  <a:gd name="T31" fmla="*/ 26 h 91"/>
                  <a:gd name="T32" fmla="*/ 145 w 146"/>
                  <a:gd name="T33" fmla="*/ 30 h 91"/>
                  <a:gd name="T34" fmla="*/ 128 w 146"/>
                  <a:gd name="T35" fmla="*/ 61 h 91"/>
                  <a:gd name="T36" fmla="*/ 96 w 146"/>
                  <a:gd name="T37" fmla="*/ 71 h 91"/>
                  <a:gd name="T38" fmla="*/ 41 w 146"/>
                  <a:gd name="T39" fmla="*/ 71 h 91"/>
                  <a:gd name="T40" fmla="*/ 39 w 146"/>
                  <a:gd name="T41" fmla="*/ 71 h 91"/>
                  <a:gd name="T42" fmla="*/ 39 w 146"/>
                  <a:gd name="T43" fmla="*/ 91 h 91"/>
                  <a:gd name="T44" fmla="*/ 39 w 146"/>
                  <a:gd name="T45"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91">
                    <a:moveTo>
                      <a:pt x="39" y="91"/>
                    </a:moveTo>
                    <a:cubicBezTo>
                      <a:pt x="38" y="91"/>
                      <a:pt x="38" y="90"/>
                      <a:pt x="38" y="90"/>
                    </a:cubicBezTo>
                    <a:cubicBezTo>
                      <a:pt x="26" y="81"/>
                      <a:pt x="13" y="72"/>
                      <a:pt x="1" y="63"/>
                    </a:cubicBezTo>
                    <a:cubicBezTo>
                      <a:pt x="1" y="63"/>
                      <a:pt x="1" y="62"/>
                      <a:pt x="0" y="62"/>
                    </a:cubicBezTo>
                    <a:cubicBezTo>
                      <a:pt x="13" y="52"/>
                      <a:pt x="26" y="42"/>
                      <a:pt x="39" y="33"/>
                    </a:cubicBezTo>
                    <a:cubicBezTo>
                      <a:pt x="39" y="39"/>
                      <a:pt x="39" y="45"/>
                      <a:pt x="39" y="52"/>
                    </a:cubicBezTo>
                    <a:cubicBezTo>
                      <a:pt x="39" y="52"/>
                      <a:pt x="40" y="52"/>
                      <a:pt x="40" y="52"/>
                    </a:cubicBezTo>
                    <a:cubicBezTo>
                      <a:pt x="59" y="52"/>
                      <a:pt x="78" y="52"/>
                      <a:pt x="97" y="52"/>
                    </a:cubicBezTo>
                    <a:cubicBezTo>
                      <a:pt x="114" y="52"/>
                      <a:pt x="127" y="38"/>
                      <a:pt x="126" y="21"/>
                    </a:cubicBezTo>
                    <a:cubicBezTo>
                      <a:pt x="126" y="19"/>
                      <a:pt x="125" y="16"/>
                      <a:pt x="125" y="13"/>
                    </a:cubicBezTo>
                    <a:cubicBezTo>
                      <a:pt x="125" y="13"/>
                      <a:pt x="125" y="12"/>
                      <a:pt x="125" y="12"/>
                    </a:cubicBezTo>
                    <a:cubicBezTo>
                      <a:pt x="130" y="8"/>
                      <a:pt x="135" y="4"/>
                      <a:pt x="140" y="0"/>
                    </a:cubicBezTo>
                    <a:cubicBezTo>
                      <a:pt x="142" y="3"/>
                      <a:pt x="143" y="6"/>
                      <a:pt x="144" y="9"/>
                    </a:cubicBezTo>
                    <a:cubicBezTo>
                      <a:pt x="145" y="12"/>
                      <a:pt x="145" y="15"/>
                      <a:pt x="146" y="18"/>
                    </a:cubicBezTo>
                    <a:cubicBezTo>
                      <a:pt x="146" y="19"/>
                      <a:pt x="146" y="19"/>
                      <a:pt x="146" y="19"/>
                    </a:cubicBezTo>
                    <a:cubicBezTo>
                      <a:pt x="146" y="21"/>
                      <a:pt x="146" y="24"/>
                      <a:pt x="146" y="26"/>
                    </a:cubicBezTo>
                    <a:cubicBezTo>
                      <a:pt x="146" y="27"/>
                      <a:pt x="145" y="29"/>
                      <a:pt x="145" y="30"/>
                    </a:cubicBezTo>
                    <a:cubicBezTo>
                      <a:pt x="143" y="43"/>
                      <a:pt x="137" y="53"/>
                      <a:pt x="128" y="61"/>
                    </a:cubicBezTo>
                    <a:cubicBezTo>
                      <a:pt x="119" y="68"/>
                      <a:pt x="108" y="72"/>
                      <a:pt x="96" y="71"/>
                    </a:cubicBezTo>
                    <a:cubicBezTo>
                      <a:pt x="78" y="71"/>
                      <a:pt x="59" y="71"/>
                      <a:pt x="41" y="71"/>
                    </a:cubicBezTo>
                    <a:cubicBezTo>
                      <a:pt x="40" y="71"/>
                      <a:pt x="40" y="71"/>
                      <a:pt x="39" y="71"/>
                    </a:cubicBezTo>
                    <a:cubicBezTo>
                      <a:pt x="39" y="78"/>
                      <a:pt x="39" y="84"/>
                      <a:pt x="39" y="91"/>
                    </a:cubicBezTo>
                    <a:cubicBezTo>
                      <a:pt x="39" y="91"/>
                      <a:pt x="39" y="91"/>
                      <a:pt x="39" y="91"/>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6" name="Freeform 34"/>
              <p:cNvSpPr>
                <a:spLocks noEditPoints="1"/>
              </p:cNvSpPr>
              <p:nvPr/>
            </p:nvSpPr>
            <p:spPr bwMode="auto">
              <a:xfrm>
                <a:off x="7933009" y="1644983"/>
                <a:ext cx="866775" cy="866775"/>
              </a:xfrm>
              <a:custGeom>
                <a:avLst/>
                <a:gdLst>
                  <a:gd name="T0" fmla="*/ 447 w 450"/>
                  <a:gd name="T1" fmla="*/ 224 h 450"/>
                  <a:gd name="T2" fmla="*/ 446 w 450"/>
                  <a:gd name="T3" fmla="*/ 186 h 450"/>
                  <a:gd name="T4" fmla="*/ 435 w 450"/>
                  <a:gd name="T5" fmla="*/ 164 h 450"/>
                  <a:gd name="T6" fmla="*/ 425 w 450"/>
                  <a:gd name="T7" fmla="*/ 131 h 450"/>
                  <a:gd name="T8" fmla="*/ 407 w 450"/>
                  <a:gd name="T9" fmla="*/ 100 h 450"/>
                  <a:gd name="T10" fmla="*/ 388 w 450"/>
                  <a:gd name="T11" fmla="*/ 70 h 450"/>
                  <a:gd name="T12" fmla="*/ 351 w 450"/>
                  <a:gd name="T13" fmla="*/ 39 h 450"/>
                  <a:gd name="T14" fmla="*/ 331 w 450"/>
                  <a:gd name="T15" fmla="*/ 27 h 450"/>
                  <a:gd name="T16" fmla="*/ 299 w 450"/>
                  <a:gd name="T17" fmla="*/ 13 h 450"/>
                  <a:gd name="T18" fmla="*/ 252 w 450"/>
                  <a:gd name="T19" fmla="*/ 2 h 450"/>
                  <a:gd name="T20" fmla="*/ 228 w 450"/>
                  <a:gd name="T21" fmla="*/ 2 h 450"/>
                  <a:gd name="T22" fmla="*/ 193 w 450"/>
                  <a:gd name="T23" fmla="*/ 6 h 450"/>
                  <a:gd name="T24" fmla="*/ 182 w 450"/>
                  <a:gd name="T25" fmla="*/ 8 h 450"/>
                  <a:gd name="T26" fmla="*/ 148 w 450"/>
                  <a:gd name="T27" fmla="*/ 14 h 450"/>
                  <a:gd name="T28" fmla="*/ 125 w 450"/>
                  <a:gd name="T29" fmla="*/ 24 h 450"/>
                  <a:gd name="T30" fmla="*/ 115 w 450"/>
                  <a:gd name="T31" fmla="*/ 51 h 450"/>
                  <a:gd name="T32" fmla="*/ 88 w 450"/>
                  <a:gd name="T33" fmla="*/ 51 h 450"/>
                  <a:gd name="T34" fmla="*/ 69 w 450"/>
                  <a:gd name="T35" fmla="*/ 65 h 450"/>
                  <a:gd name="T36" fmla="*/ 66 w 450"/>
                  <a:gd name="T37" fmla="*/ 92 h 450"/>
                  <a:gd name="T38" fmla="*/ 40 w 450"/>
                  <a:gd name="T39" fmla="*/ 100 h 450"/>
                  <a:gd name="T40" fmla="*/ 28 w 450"/>
                  <a:gd name="T41" fmla="*/ 120 h 450"/>
                  <a:gd name="T42" fmla="*/ 32 w 450"/>
                  <a:gd name="T43" fmla="*/ 147 h 450"/>
                  <a:gd name="T44" fmla="*/ 12 w 450"/>
                  <a:gd name="T45" fmla="*/ 164 h 450"/>
                  <a:gd name="T46" fmla="*/ 3 w 450"/>
                  <a:gd name="T47" fmla="*/ 185 h 450"/>
                  <a:gd name="T48" fmla="*/ 17 w 450"/>
                  <a:gd name="T49" fmla="*/ 209 h 450"/>
                  <a:gd name="T50" fmla="*/ 2 w 450"/>
                  <a:gd name="T51" fmla="*/ 231 h 450"/>
                  <a:gd name="T52" fmla="*/ 4 w 450"/>
                  <a:gd name="T53" fmla="*/ 254 h 450"/>
                  <a:gd name="T54" fmla="*/ 7 w 450"/>
                  <a:gd name="T55" fmla="*/ 265 h 450"/>
                  <a:gd name="T56" fmla="*/ 15 w 450"/>
                  <a:gd name="T57" fmla="*/ 299 h 450"/>
                  <a:gd name="T58" fmla="*/ 23 w 450"/>
                  <a:gd name="T59" fmla="*/ 320 h 450"/>
                  <a:gd name="T60" fmla="*/ 41 w 450"/>
                  <a:gd name="T61" fmla="*/ 348 h 450"/>
                  <a:gd name="T62" fmla="*/ 48 w 450"/>
                  <a:gd name="T63" fmla="*/ 358 h 450"/>
                  <a:gd name="T64" fmla="*/ 70 w 450"/>
                  <a:gd name="T65" fmla="*/ 384 h 450"/>
                  <a:gd name="T66" fmla="*/ 95 w 450"/>
                  <a:gd name="T67" fmla="*/ 408 h 450"/>
                  <a:gd name="T68" fmla="*/ 116 w 450"/>
                  <a:gd name="T69" fmla="*/ 418 h 450"/>
                  <a:gd name="T70" fmla="*/ 147 w 450"/>
                  <a:gd name="T71" fmla="*/ 433 h 450"/>
                  <a:gd name="T72" fmla="*/ 180 w 450"/>
                  <a:gd name="T73" fmla="*/ 440 h 450"/>
                  <a:gd name="T74" fmla="*/ 191 w 450"/>
                  <a:gd name="T75" fmla="*/ 443 h 450"/>
                  <a:gd name="T76" fmla="*/ 226 w 450"/>
                  <a:gd name="T77" fmla="*/ 449 h 450"/>
                  <a:gd name="T78" fmla="*/ 250 w 450"/>
                  <a:gd name="T79" fmla="*/ 448 h 450"/>
                  <a:gd name="T80" fmla="*/ 295 w 450"/>
                  <a:gd name="T81" fmla="*/ 438 h 450"/>
                  <a:gd name="T82" fmla="*/ 325 w 450"/>
                  <a:gd name="T83" fmla="*/ 421 h 450"/>
                  <a:gd name="T84" fmla="*/ 354 w 450"/>
                  <a:gd name="T85" fmla="*/ 384 h 450"/>
                  <a:gd name="T86" fmla="*/ 381 w 450"/>
                  <a:gd name="T87" fmla="*/ 380 h 450"/>
                  <a:gd name="T88" fmla="*/ 406 w 450"/>
                  <a:gd name="T89" fmla="*/ 355 h 450"/>
                  <a:gd name="T90" fmla="*/ 425 w 450"/>
                  <a:gd name="T91" fmla="*/ 325 h 450"/>
                  <a:gd name="T92" fmla="*/ 431 w 450"/>
                  <a:gd name="T93" fmla="*/ 304 h 450"/>
                  <a:gd name="T94" fmla="*/ 421 w 450"/>
                  <a:gd name="T95" fmla="*/ 276 h 450"/>
                  <a:gd name="T96" fmla="*/ 445 w 450"/>
                  <a:gd name="T97" fmla="*/ 257 h 450"/>
                  <a:gd name="T98" fmla="*/ 447 w 450"/>
                  <a:gd name="T99" fmla="*/ 234 h 450"/>
                  <a:gd name="T100" fmla="*/ 280 w 450"/>
                  <a:gd name="T101" fmla="*/ 313 h 450"/>
                  <a:gd name="T102" fmla="*/ 277 w 450"/>
                  <a:gd name="T103" fmla="*/ 75 h 450"/>
                  <a:gd name="T104" fmla="*/ 120 w 450"/>
                  <a:gd name="T105" fmla="*/ 170 h 450"/>
                  <a:gd name="T106" fmla="*/ 125 w 450"/>
                  <a:gd name="T107" fmla="*/ 287 h 450"/>
                  <a:gd name="T108" fmla="*/ 231 w 450"/>
                  <a:gd name="T109" fmla="*/ 399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0" h="450">
                    <a:moveTo>
                      <a:pt x="447" y="234"/>
                    </a:moveTo>
                    <a:cubicBezTo>
                      <a:pt x="448" y="234"/>
                      <a:pt x="449" y="234"/>
                      <a:pt x="449" y="234"/>
                    </a:cubicBezTo>
                    <a:cubicBezTo>
                      <a:pt x="450" y="230"/>
                      <a:pt x="449" y="226"/>
                      <a:pt x="449" y="222"/>
                    </a:cubicBezTo>
                    <a:cubicBezTo>
                      <a:pt x="449" y="222"/>
                      <a:pt x="448" y="223"/>
                      <a:pt x="447" y="223"/>
                    </a:cubicBezTo>
                    <a:cubicBezTo>
                      <a:pt x="447" y="223"/>
                      <a:pt x="447" y="224"/>
                      <a:pt x="447" y="224"/>
                    </a:cubicBezTo>
                    <a:cubicBezTo>
                      <a:pt x="447" y="224"/>
                      <a:pt x="447" y="224"/>
                      <a:pt x="447" y="224"/>
                    </a:cubicBezTo>
                    <a:cubicBezTo>
                      <a:pt x="435" y="224"/>
                      <a:pt x="427" y="219"/>
                      <a:pt x="427" y="213"/>
                    </a:cubicBezTo>
                    <a:cubicBezTo>
                      <a:pt x="426" y="206"/>
                      <a:pt x="435" y="200"/>
                      <a:pt x="443" y="199"/>
                    </a:cubicBezTo>
                    <a:cubicBezTo>
                      <a:pt x="443" y="199"/>
                      <a:pt x="443" y="199"/>
                      <a:pt x="443" y="199"/>
                    </a:cubicBezTo>
                    <a:cubicBezTo>
                      <a:pt x="444" y="198"/>
                      <a:pt x="444" y="198"/>
                      <a:pt x="444" y="198"/>
                    </a:cubicBezTo>
                    <a:cubicBezTo>
                      <a:pt x="445" y="198"/>
                      <a:pt x="446" y="198"/>
                      <a:pt x="447" y="198"/>
                    </a:cubicBezTo>
                    <a:cubicBezTo>
                      <a:pt x="447" y="194"/>
                      <a:pt x="446" y="190"/>
                      <a:pt x="446" y="186"/>
                    </a:cubicBezTo>
                    <a:cubicBezTo>
                      <a:pt x="445" y="187"/>
                      <a:pt x="444" y="187"/>
                      <a:pt x="443" y="187"/>
                    </a:cubicBezTo>
                    <a:cubicBezTo>
                      <a:pt x="442" y="188"/>
                      <a:pt x="442" y="188"/>
                      <a:pt x="442" y="188"/>
                    </a:cubicBezTo>
                    <a:cubicBezTo>
                      <a:pt x="442" y="188"/>
                      <a:pt x="442" y="188"/>
                      <a:pt x="442" y="188"/>
                    </a:cubicBezTo>
                    <a:cubicBezTo>
                      <a:pt x="432" y="188"/>
                      <a:pt x="422" y="187"/>
                      <a:pt x="421" y="180"/>
                    </a:cubicBezTo>
                    <a:cubicBezTo>
                      <a:pt x="419" y="174"/>
                      <a:pt x="427" y="166"/>
                      <a:pt x="435" y="164"/>
                    </a:cubicBezTo>
                    <a:cubicBezTo>
                      <a:pt x="435" y="164"/>
                      <a:pt x="435" y="164"/>
                      <a:pt x="435" y="164"/>
                    </a:cubicBezTo>
                    <a:cubicBezTo>
                      <a:pt x="436" y="164"/>
                      <a:pt x="436" y="164"/>
                      <a:pt x="436" y="164"/>
                    </a:cubicBezTo>
                    <a:cubicBezTo>
                      <a:pt x="438" y="163"/>
                      <a:pt x="439" y="163"/>
                      <a:pt x="440" y="163"/>
                    </a:cubicBezTo>
                    <a:cubicBezTo>
                      <a:pt x="439" y="159"/>
                      <a:pt x="438" y="155"/>
                      <a:pt x="437" y="151"/>
                    </a:cubicBezTo>
                    <a:cubicBezTo>
                      <a:pt x="436" y="152"/>
                      <a:pt x="435" y="152"/>
                      <a:pt x="434" y="153"/>
                    </a:cubicBezTo>
                    <a:cubicBezTo>
                      <a:pt x="424" y="157"/>
                      <a:pt x="414" y="155"/>
                      <a:pt x="412" y="149"/>
                    </a:cubicBezTo>
                    <a:cubicBezTo>
                      <a:pt x="409" y="143"/>
                      <a:pt x="415" y="135"/>
                      <a:pt x="425" y="131"/>
                    </a:cubicBezTo>
                    <a:cubicBezTo>
                      <a:pt x="426" y="130"/>
                      <a:pt x="427" y="130"/>
                      <a:pt x="428" y="130"/>
                    </a:cubicBezTo>
                    <a:cubicBezTo>
                      <a:pt x="426" y="126"/>
                      <a:pt x="424" y="122"/>
                      <a:pt x="423" y="119"/>
                    </a:cubicBezTo>
                    <a:cubicBezTo>
                      <a:pt x="422" y="119"/>
                      <a:pt x="421" y="120"/>
                      <a:pt x="420" y="120"/>
                    </a:cubicBezTo>
                    <a:cubicBezTo>
                      <a:pt x="419" y="121"/>
                      <a:pt x="419" y="121"/>
                      <a:pt x="419" y="121"/>
                    </a:cubicBezTo>
                    <a:cubicBezTo>
                      <a:pt x="410" y="126"/>
                      <a:pt x="401" y="126"/>
                      <a:pt x="397" y="121"/>
                    </a:cubicBezTo>
                    <a:cubicBezTo>
                      <a:pt x="394" y="115"/>
                      <a:pt x="398" y="106"/>
                      <a:pt x="407" y="100"/>
                    </a:cubicBezTo>
                    <a:cubicBezTo>
                      <a:pt x="408" y="99"/>
                      <a:pt x="409" y="99"/>
                      <a:pt x="410" y="98"/>
                    </a:cubicBezTo>
                    <a:cubicBezTo>
                      <a:pt x="408" y="95"/>
                      <a:pt x="406" y="92"/>
                      <a:pt x="403" y="89"/>
                    </a:cubicBezTo>
                    <a:cubicBezTo>
                      <a:pt x="402" y="89"/>
                      <a:pt x="402" y="90"/>
                      <a:pt x="401" y="91"/>
                    </a:cubicBezTo>
                    <a:cubicBezTo>
                      <a:pt x="393" y="98"/>
                      <a:pt x="383" y="99"/>
                      <a:pt x="379" y="94"/>
                    </a:cubicBezTo>
                    <a:cubicBezTo>
                      <a:pt x="374" y="89"/>
                      <a:pt x="377" y="80"/>
                      <a:pt x="385" y="73"/>
                    </a:cubicBezTo>
                    <a:cubicBezTo>
                      <a:pt x="386" y="72"/>
                      <a:pt x="387" y="71"/>
                      <a:pt x="388" y="70"/>
                    </a:cubicBezTo>
                    <a:cubicBezTo>
                      <a:pt x="385" y="68"/>
                      <a:pt x="382" y="65"/>
                      <a:pt x="379" y="62"/>
                    </a:cubicBezTo>
                    <a:cubicBezTo>
                      <a:pt x="379" y="63"/>
                      <a:pt x="378" y="63"/>
                      <a:pt x="377" y="64"/>
                    </a:cubicBezTo>
                    <a:cubicBezTo>
                      <a:pt x="371" y="72"/>
                      <a:pt x="361" y="76"/>
                      <a:pt x="356" y="71"/>
                    </a:cubicBezTo>
                    <a:cubicBezTo>
                      <a:pt x="351" y="67"/>
                      <a:pt x="352" y="57"/>
                      <a:pt x="359" y="49"/>
                    </a:cubicBezTo>
                    <a:cubicBezTo>
                      <a:pt x="360" y="48"/>
                      <a:pt x="361" y="47"/>
                      <a:pt x="361" y="46"/>
                    </a:cubicBezTo>
                    <a:cubicBezTo>
                      <a:pt x="358" y="44"/>
                      <a:pt x="355" y="42"/>
                      <a:pt x="351" y="39"/>
                    </a:cubicBezTo>
                    <a:cubicBezTo>
                      <a:pt x="351" y="40"/>
                      <a:pt x="351" y="41"/>
                      <a:pt x="350" y="42"/>
                    </a:cubicBezTo>
                    <a:cubicBezTo>
                      <a:pt x="345" y="51"/>
                      <a:pt x="336" y="56"/>
                      <a:pt x="330" y="52"/>
                    </a:cubicBezTo>
                    <a:cubicBezTo>
                      <a:pt x="324" y="49"/>
                      <a:pt x="324" y="39"/>
                      <a:pt x="329" y="30"/>
                    </a:cubicBezTo>
                    <a:cubicBezTo>
                      <a:pt x="329" y="30"/>
                      <a:pt x="329" y="30"/>
                      <a:pt x="329" y="30"/>
                    </a:cubicBezTo>
                    <a:cubicBezTo>
                      <a:pt x="330" y="30"/>
                      <a:pt x="330" y="30"/>
                      <a:pt x="330" y="30"/>
                    </a:cubicBezTo>
                    <a:cubicBezTo>
                      <a:pt x="330" y="29"/>
                      <a:pt x="331" y="28"/>
                      <a:pt x="331" y="27"/>
                    </a:cubicBezTo>
                    <a:cubicBezTo>
                      <a:pt x="328" y="25"/>
                      <a:pt x="324" y="23"/>
                      <a:pt x="321" y="22"/>
                    </a:cubicBezTo>
                    <a:cubicBezTo>
                      <a:pt x="320" y="22"/>
                      <a:pt x="320" y="23"/>
                      <a:pt x="320" y="24"/>
                    </a:cubicBezTo>
                    <a:cubicBezTo>
                      <a:pt x="316" y="34"/>
                      <a:pt x="307" y="40"/>
                      <a:pt x="301" y="37"/>
                    </a:cubicBezTo>
                    <a:cubicBezTo>
                      <a:pt x="295" y="35"/>
                      <a:pt x="294" y="26"/>
                      <a:pt x="297" y="16"/>
                    </a:cubicBezTo>
                    <a:cubicBezTo>
                      <a:pt x="297" y="16"/>
                      <a:pt x="297" y="15"/>
                      <a:pt x="297" y="15"/>
                    </a:cubicBezTo>
                    <a:cubicBezTo>
                      <a:pt x="298" y="14"/>
                      <a:pt x="298" y="13"/>
                      <a:pt x="299" y="13"/>
                    </a:cubicBezTo>
                    <a:cubicBezTo>
                      <a:pt x="295" y="11"/>
                      <a:pt x="291" y="10"/>
                      <a:pt x="287" y="9"/>
                    </a:cubicBezTo>
                    <a:cubicBezTo>
                      <a:pt x="287" y="10"/>
                      <a:pt x="287" y="10"/>
                      <a:pt x="287" y="11"/>
                    </a:cubicBezTo>
                    <a:cubicBezTo>
                      <a:pt x="284" y="21"/>
                      <a:pt x="277" y="29"/>
                      <a:pt x="271" y="27"/>
                    </a:cubicBezTo>
                    <a:cubicBezTo>
                      <a:pt x="264" y="26"/>
                      <a:pt x="261" y="16"/>
                      <a:pt x="263" y="6"/>
                    </a:cubicBezTo>
                    <a:cubicBezTo>
                      <a:pt x="264" y="5"/>
                      <a:pt x="264" y="4"/>
                      <a:pt x="264" y="4"/>
                    </a:cubicBezTo>
                    <a:cubicBezTo>
                      <a:pt x="260" y="3"/>
                      <a:pt x="256" y="2"/>
                      <a:pt x="252" y="2"/>
                    </a:cubicBezTo>
                    <a:cubicBezTo>
                      <a:pt x="252" y="2"/>
                      <a:pt x="252" y="3"/>
                      <a:pt x="252" y="4"/>
                    </a:cubicBezTo>
                    <a:cubicBezTo>
                      <a:pt x="252" y="4"/>
                      <a:pt x="252" y="5"/>
                      <a:pt x="252" y="6"/>
                    </a:cubicBezTo>
                    <a:cubicBezTo>
                      <a:pt x="251" y="15"/>
                      <a:pt x="245" y="22"/>
                      <a:pt x="239" y="22"/>
                    </a:cubicBezTo>
                    <a:cubicBezTo>
                      <a:pt x="233" y="21"/>
                      <a:pt x="228" y="13"/>
                      <a:pt x="228" y="4"/>
                    </a:cubicBezTo>
                    <a:cubicBezTo>
                      <a:pt x="228" y="4"/>
                      <a:pt x="228" y="4"/>
                      <a:pt x="228" y="4"/>
                    </a:cubicBezTo>
                    <a:cubicBezTo>
                      <a:pt x="228" y="4"/>
                      <a:pt x="228" y="2"/>
                      <a:pt x="228" y="2"/>
                    </a:cubicBezTo>
                    <a:cubicBezTo>
                      <a:pt x="228" y="1"/>
                      <a:pt x="228" y="1"/>
                      <a:pt x="228" y="0"/>
                    </a:cubicBezTo>
                    <a:cubicBezTo>
                      <a:pt x="225" y="0"/>
                      <a:pt x="221" y="0"/>
                      <a:pt x="217" y="0"/>
                    </a:cubicBezTo>
                    <a:cubicBezTo>
                      <a:pt x="217" y="1"/>
                      <a:pt x="217" y="1"/>
                      <a:pt x="217" y="1"/>
                    </a:cubicBezTo>
                    <a:cubicBezTo>
                      <a:pt x="217" y="2"/>
                      <a:pt x="217" y="3"/>
                      <a:pt x="217" y="4"/>
                    </a:cubicBezTo>
                    <a:cubicBezTo>
                      <a:pt x="217" y="14"/>
                      <a:pt x="213" y="21"/>
                      <a:pt x="207" y="22"/>
                    </a:cubicBezTo>
                    <a:cubicBezTo>
                      <a:pt x="201" y="22"/>
                      <a:pt x="195" y="16"/>
                      <a:pt x="193" y="6"/>
                    </a:cubicBezTo>
                    <a:cubicBezTo>
                      <a:pt x="193" y="6"/>
                      <a:pt x="193" y="6"/>
                      <a:pt x="193" y="6"/>
                    </a:cubicBezTo>
                    <a:cubicBezTo>
                      <a:pt x="193" y="6"/>
                      <a:pt x="193" y="4"/>
                      <a:pt x="193" y="4"/>
                    </a:cubicBezTo>
                    <a:cubicBezTo>
                      <a:pt x="193" y="3"/>
                      <a:pt x="193" y="3"/>
                      <a:pt x="193" y="2"/>
                    </a:cubicBezTo>
                    <a:cubicBezTo>
                      <a:pt x="189" y="3"/>
                      <a:pt x="185" y="3"/>
                      <a:pt x="182" y="4"/>
                    </a:cubicBezTo>
                    <a:cubicBezTo>
                      <a:pt x="182" y="5"/>
                      <a:pt x="182" y="5"/>
                      <a:pt x="182" y="5"/>
                    </a:cubicBezTo>
                    <a:cubicBezTo>
                      <a:pt x="182" y="6"/>
                      <a:pt x="182" y="7"/>
                      <a:pt x="182" y="8"/>
                    </a:cubicBezTo>
                    <a:cubicBezTo>
                      <a:pt x="184" y="17"/>
                      <a:pt x="181" y="25"/>
                      <a:pt x="175" y="27"/>
                    </a:cubicBezTo>
                    <a:cubicBezTo>
                      <a:pt x="169" y="28"/>
                      <a:pt x="163" y="22"/>
                      <a:pt x="159" y="14"/>
                    </a:cubicBezTo>
                    <a:cubicBezTo>
                      <a:pt x="159" y="13"/>
                      <a:pt x="159" y="12"/>
                      <a:pt x="158" y="11"/>
                    </a:cubicBezTo>
                    <a:cubicBezTo>
                      <a:pt x="158" y="10"/>
                      <a:pt x="158" y="10"/>
                      <a:pt x="158" y="10"/>
                    </a:cubicBezTo>
                    <a:cubicBezTo>
                      <a:pt x="155" y="11"/>
                      <a:pt x="151" y="12"/>
                      <a:pt x="147" y="14"/>
                    </a:cubicBezTo>
                    <a:cubicBezTo>
                      <a:pt x="148" y="14"/>
                      <a:pt x="148" y="14"/>
                      <a:pt x="148" y="14"/>
                    </a:cubicBezTo>
                    <a:cubicBezTo>
                      <a:pt x="148" y="14"/>
                      <a:pt x="148" y="15"/>
                      <a:pt x="148" y="16"/>
                    </a:cubicBezTo>
                    <a:cubicBezTo>
                      <a:pt x="148" y="16"/>
                      <a:pt x="149" y="17"/>
                      <a:pt x="149" y="17"/>
                    </a:cubicBezTo>
                    <a:cubicBezTo>
                      <a:pt x="151" y="26"/>
                      <a:pt x="149" y="34"/>
                      <a:pt x="144" y="37"/>
                    </a:cubicBezTo>
                    <a:cubicBezTo>
                      <a:pt x="139" y="39"/>
                      <a:pt x="132" y="35"/>
                      <a:pt x="127" y="27"/>
                    </a:cubicBezTo>
                    <a:cubicBezTo>
                      <a:pt x="127" y="27"/>
                      <a:pt x="127" y="27"/>
                      <a:pt x="127" y="27"/>
                    </a:cubicBezTo>
                    <a:cubicBezTo>
                      <a:pt x="127" y="25"/>
                      <a:pt x="126" y="25"/>
                      <a:pt x="125" y="24"/>
                    </a:cubicBezTo>
                    <a:cubicBezTo>
                      <a:pt x="125" y="23"/>
                      <a:pt x="125" y="23"/>
                      <a:pt x="125" y="23"/>
                    </a:cubicBezTo>
                    <a:cubicBezTo>
                      <a:pt x="122" y="25"/>
                      <a:pt x="119" y="27"/>
                      <a:pt x="115" y="28"/>
                    </a:cubicBezTo>
                    <a:cubicBezTo>
                      <a:pt x="116" y="29"/>
                      <a:pt x="116" y="30"/>
                      <a:pt x="116" y="30"/>
                    </a:cubicBezTo>
                    <a:cubicBezTo>
                      <a:pt x="116" y="30"/>
                      <a:pt x="116" y="30"/>
                      <a:pt x="116" y="30"/>
                    </a:cubicBezTo>
                    <a:cubicBezTo>
                      <a:pt x="117" y="31"/>
                      <a:pt x="117" y="31"/>
                      <a:pt x="117" y="32"/>
                    </a:cubicBezTo>
                    <a:cubicBezTo>
                      <a:pt x="121" y="40"/>
                      <a:pt x="120" y="48"/>
                      <a:pt x="115" y="51"/>
                    </a:cubicBezTo>
                    <a:cubicBezTo>
                      <a:pt x="110" y="54"/>
                      <a:pt x="103" y="51"/>
                      <a:pt x="97" y="44"/>
                    </a:cubicBezTo>
                    <a:cubicBezTo>
                      <a:pt x="97" y="43"/>
                      <a:pt x="96" y="42"/>
                      <a:pt x="95" y="41"/>
                    </a:cubicBezTo>
                    <a:cubicBezTo>
                      <a:pt x="92" y="43"/>
                      <a:pt x="89" y="45"/>
                      <a:pt x="86" y="48"/>
                    </a:cubicBezTo>
                    <a:cubicBezTo>
                      <a:pt x="86" y="48"/>
                      <a:pt x="87" y="49"/>
                      <a:pt x="87" y="49"/>
                    </a:cubicBezTo>
                    <a:cubicBezTo>
                      <a:pt x="87" y="49"/>
                      <a:pt x="87" y="49"/>
                      <a:pt x="87" y="49"/>
                    </a:cubicBezTo>
                    <a:cubicBezTo>
                      <a:pt x="88" y="50"/>
                      <a:pt x="88" y="51"/>
                      <a:pt x="88" y="51"/>
                    </a:cubicBezTo>
                    <a:cubicBezTo>
                      <a:pt x="88" y="51"/>
                      <a:pt x="88" y="51"/>
                      <a:pt x="88" y="51"/>
                    </a:cubicBezTo>
                    <a:cubicBezTo>
                      <a:pt x="93" y="58"/>
                      <a:pt x="93" y="66"/>
                      <a:pt x="89" y="70"/>
                    </a:cubicBezTo>
                    <a:cubicBezTo>
                      <a:pt x="85" y="73"/>
                      <a:pt x="77" y="72"/>
                      <a:pt x="71" y="66"/>
                    </a:cubicBezTo>
                    <a:cubicBezTo>
                      <a:pt x="71" y="66"/>
                      <a:pt x="71" y="66"/>
                      <a:pt x="71" y="66"/>
                    </a:cubicBezTo>
                    <a:cubicBezTo>
                      <a:pt x="70" y="66"/>
                      <a:pt x="70" y="65"/>
                      <a:pt x="69" y="65"/>
                    </a:cubicBezTo>
                    <a:cubicBezTo>
                      <a:pt x="69" y="65"/>
                      <a:pt x="69" y="65"/>
                      <a:pt x="69" y="65"/>
                    </a:cubicBezTo>
                    <a:cubicBezTo>
                      <a:pt x="69" y="64"/>
                      <a:pt x="68" y="64"/>
                      <a:pt x="68" y="63"/>
                    </a:cubicBezTo>
                    <a:cubicBezTo>
                      <a:pt x="65" y="66"/>
                      <a:pt x="63" y="69"/>
                      <a:pt x="60" y="71"/>
                    </a:cubicBezTo>
                    <a:cubicBezTo>
                      <a:pt x="61" y="72"/>
                      <a:pt x="61" y="72"/>
                      <a:pt x="61" y="73"/>
                    </a:cubicBezTo>
                    <a:cubicBezTo>
                      <a:pt x="62" y="73"/>
                      <a:pt x="62" y="73"/>
                      <a:pt x="62" y="73"/>
                    </a:cubicBezTo>
                    <a:cubicBezTo>
                      <a:pt x="62" y="73"/>
                      <a:pt x="62" y="74"/>
                      <a:pt x="63" y="74"/>
                    </a:cubicBezTo>
                    <a:cubicBezTo>
                      <a:pt x="68" y="81"/>
                      <a:pt x="70" y="88"/>
                      <a:pt x="66" y="92"/>
                    </a:cubicBezTo>
                    <a:cubicBezTo>
                      <a:pt x="63" y="96"/>
                      <a:pt x="55" y="96"/>
                      <a:pt x="48" y="92"/>
                    </a:cubicBezTo>
                    <a:cubicBezTo>
                      <a:pt x="48" y="92"/>
                      <a:pt x="47" y="91"/>
                      <a:pt x="46" y="91"/>
                    </a:cubicBezTo>
                    <a:cubicBezTo>
                      <a:pt x="46" y="91"/>
                      <a:pt x="46" y="91"/>
                      <a:pt x="46" y="91"/>
                    </a:cubicBezTo>
                    <a:cubicBezTo>
                      <a:pt x="46" y="91"/>
                      <a:pt x="45" y="90"/>
                      <a:pt x="45" y="90"/>
                    </a:cubicBezTo>
                    <a:cubicBezTo>
                      <a:pt x="42" y="93"/>
                      <a:pt x="40" y="96"/>
                      <a:pt x="38" y="99"/>
                    </a:cubicBezTo>
                    <a:cubicBezTo>
                      <a:pt x="39" y="99"/>
                      <a:pt x="39" y="100"/>
                      <a:pt x="40" y="100"/>
                    </a:cubicBezTo>
                    <a:cubicBezTo>
                      <a:pt x="40" y="100"/>
                      <a:pt x="40" y="100"/>
                      <a:pt x="40" y="100"/>
                    </a:cubicBezTo>
                    <a:cubicBezTo>
                      <a:pt x="40" y="101"/>
                      <a:pt x="41" y="101"/>
                      <a:pt x="41" y="101"/>
                    </a:cubicBezTo>
                    <a:cubicBezTo>
                      <a:pt x="47" y="107"/>
                      <a:pt x="50" y="114"/>
                      <a:pt x="47" y="118"/>
                    </a:cubicBezTo>
                    <a:cubicBezTo>
                      <a:pt x="44" y="123"/>
                      <a:pt x="37" y="124"/>
                      <a:pt x="30" y="121"/>
                    </a:cubicBezTo>
                    <a:cubicBezTo>
                      <a:pt x="30" y="121"/>
                      <a:pt x="30" y="121"/>
                      <a:pt x="30" y="121"/>
                    </a:cubicBezTo>
                    <a:cubicBezTo>
                      <a:pt x="29" y="121"/>
                      <a:pt x="28" y="121"/>
                      <a:pt x="28" y="120"/>
                    </a:cubicBezTo>
                    <a:cubicBezTo>
                      <a:pt x="28" y="120"/>
                      <a:pt x="28" y="120"/>
                      <a:pt x="28" y="120"/>
                    </a:cubicBezTo>
                    <a:cubicBezTo>
                      <a:pt x="27" y="120"/>
                      <a:pt x="27" y="120"/>
                      <a:pt x="26" y="119"/>
                    </a:cubicBezTo>
                    <a:cubicBezTo>
                      <a:pt x="24" y="123"/>
                      <a:pt x="22" y="126"/>
                      <a:pt x="21" y="129"/>
                    </a:cubicBezTo>
                    <a:cubicBezTo>
                      <a:pt x="22" y="130"/>
                      <a:pt x="24" y="131"/>
                      <a:pt x="24" y="131"/>
                    </a:cubicBezTo>
                    <a:cubicBezTo>
                      <a:pt x="24" y="131"/>
                      <a:pt x="24" y="131"/>
                      <a:pt x="24" y="131"/>
                    </a:cubicBezTo>
                    <a:cubicBezTo>
                      <a:pt x="32" y="136"/>
                      <a:pt x="34" y="142"/>
                      <a:pt x="32" y="147"/>
                    </a:cubicBezTo>
                    <a:cubicBezTo>
                      <a:pt x="30" y="152"/>
                      <a:pt x="24" y="154"/>
                      <a:pt x="16" y="152"/>
                    </a:cubicBezTo>
                    <a:cubicBezTo>
                      <a:pt x="15" y="152"/>
                      <a:pt x="15" y="152"/>
                      <a:pt x="14" y="152"/>
                    </a:cubicBezTo>
                    <a:cubicBezTo>
                      <a:pt x="14" y="152"/>
                      <a:pt x="14" y="152"/>
                      <a:pt x="14" y="152"/>
                    </a:cubicBezTo>
                    <a:cubicBezTo>
                      <a:pt x="13" y="152"/>
                      <a:pt x="13" y="152"/>
                      <a:pt x="12" y="151"/>
                    </a:cubicBezTo>
                    <a:cubicBezTo>
                      <a:pt x="11" y="155"/>
                      <a:pt x="10" y="159"/>
                      <a:pt x="9" y="162"/>
                    </a:cubicBezTo>
                    <a:cubicBezTo>
                      <a:pt x="10" y="163"/>
                      <a:pt x="11" y="163"/>
                      <a:pt x="12" y="164"/>
                    </a:cubicBezTo>
                    <a:cubicBezTo>
                      <a:pt x="19" y="167"/>
                      <a:pt x="23" y="172"/>
                      <a:pt x="22" y="177"/>
                    </a:cubicBezTo>
                    <a:cubicBezTo>
                      <a:pt x="21" y="182"/>
                      <a:pt x="15" y="185"/>
                      <a:pt x="7" y="185"/>
                    </a:cubicBezTo>
                    <a:cubicBezTo>
                      <a:pt x="7" y="185"/>
                      <a:pt x="7" y="185"/>
                      <a:pt x="7" y="185"/>
                    </a:cubicBezTo>
                    <a:cubicBezTo>
                      <a:pt x="7" y="185"/>
                      <a:pt x="6" y="185"/>
                      <a:pt x="5" y="185"/>
                    </a:cubicBezTo>
                    <a:cubicBezTo>
                      <a:pt x="5" y="185"/>
                      <a:pt x="5" y="185"/>
                      <a:pt x="5" y="185"/>
                    </a:cubicBezTo>
                    <a:cubicBezTo>
                      <a:pt x="5" y="185"/>
                      <a:pt x="4" y="185"/>
                      <a:pt x="3" y="185"/>
                    </a:cubicBezTo>
                    <a:cubicBezTo>
                      <a:pt x="3" y="189"/>
                      <a:pt x="2" y="193"/>
                      <a:pt x="2" y="196"/>
                    </a:cubicBezTo>
                    <a:cubicBezTo>
                      <a:pt x="2" y="196"/>
                      <a:pt x="3" y="197"/>
                      <a:pt x="4" y="197"/>
                    </a:cubicBezTo>
                    <a:cubicBezTo>
                      <a:pt x="4" y="197"/>
                      <a:pt x="4" y="197"/>
                      <a:pt x="4" y="197"/>
                    </a:cubicBezTo>
                    <a:cubicBezTo>
                      <a:pt x="4" y="197"/>
                      <a:pt x="5" y="197"/>
                      <a:pt x="5" y="197"/>
                    </a:cubicBezTo>
                    <a:cubicBezTo>
                      <a:pt x="5" y="197"/>
                      <a:pt x="5" y="197"/>
                      <a:pt x="5" y="197"/>
                    </a:cubicBezTo>
                    <a:cubicBezTo>
                      <a:pt x="12" y="199"/>
                      <a:pt x="17" y="204"/>
                      <a:pt x="17" y="209"/>
                    </a:cubicBezTo>
                    <a:cubicBezTo>
                      <a:pt x="16" y="214"/>
                      <a:pt x="11" y="218"/>
                      <a:pt x="4" y="219"/>
                    </a:cubicBezTo>
                    <a:cubicBezTo>
                      <a:pt x="3" y="219"/>
                      <a:pt x="3" y="220"/>
                      <a:pt x="2" y="220"/>
                    </a:cubicBezTo>
                    <a:cubicBezTo>
                      <a:pt x="2" y="220"/>
                      <a:pt x="2" y="220"/>
                      <a:pt x="2" y="220"/>
                    </a:cubicBezTo>
                    <a:cubicBezTo>
                      <a:pt x="1" y="220"/>
                      <a:pt x="0" y="220"/>
                      <a:pt x="0" y="220"/>
                    </a:cubicBezTo>
                    <a:cubicBezTo>
                      <a:pt x="0" y="224"/>
                      <a:pt x="0" y="227"/>
                      <a:pt x="0" y="231"/>
                    </a:cubicBezTo>
                    <a:cubicBezTo>
                      <a:pt x="0" y="231"/>
                      <a:pt x="1" y="231"/>
                      <a:pt x="2" y="231"/>
                    </a:cubicBezTo>
                    <a:cubicBezTo>
                      <a:pt x="2" y="231"/>
                      <a:pt x="2" y="231"/>
                      <a:pt x="2" y="231"/>
                    </a:cubicBezTo>
                    <a:cubicBezTo>
                      <a:pt x="3" y="231"/>
                      <a:pt x="3" y="231"/>
                      <a:pt x="4" y="231"/>
                    </a:cubicBezTo>
                    <a:cubicBezTo>
                      <a:pt x="11" y="233"/>
                      <a:pt x="16" y="236"/>
                      <a:pt x="16" y="241"/>
                    </a:cubicBezTo>
                    <a:cubicBezTo>
                      <a:pt x="17" y="246"/>
                      <a:pt x="12" y="251"/>
                      <a:pt x="6" y="253"/>
                    </a:cubicBezTo>
                    <a:cubicBezTo>
                      <a:pt x="6" y="253"/>
                      <a:pt x="6" y="253"/>
                      <a:pt x="6" y="253"/>
                    </a:cubicBezTo>
                    <a:cubicBezTo>
                      <a:pt x="5" y="254"/>
                      <a:pt x="4" y="254"/>
                      <a:pt x="4" y="254"/>
                    </a:cubicBezTo>
                    <a:cubicBezTo>
                      <a:pt x="4" y="254"/>
                      <a:pt x="4" y="254"/>
                      <a:pt x="4" y="254"/>
                    </a:cubicBezTo>
                    <a:cubicBezTo>
                      <a:pt x="3" y="254"/>
                      <a:pt x="2" y="254"/>
                      <a:pt x="2" y="255"/>
                    </a:cubicBezTo>
                    <a:cubicBezTo>
                      <a:pt x="2" y="258"/>
                      <a:pt x="3" y="262"/>
                      <a:pt x="3" y="266"/>
                    </a:cubicBezTo>
                    <a:cubicBezTo>
                      <a:pt x="4" y="266"/>
                      <a:pt x="5" y="265"/>
                      <a:pt x="5" y="265"/>
                    </a:cubicBezTo>
                    <a:cubicBezTo>
                      <a:pt x="6" y="265"/>
                      <a:pt x="6" y="265"/>
                      <a:pt x="6" y="265"/>
                    </a:cubicBezTo>
                    <a:cubicBezTo>
                      <a:pt x="6" y="265"/>
                      <a:pt x="7" y="265"/>
                      <a:pt x="7" y="265"/>
                    </a:cubicBezTo>
                    <a:cubicBezTo>
                      <a:pt x="14" y="266"/>
                      <a:pt x="20" y="268"/>
                      <a:pt x="21" y="273"/>
                    </a:cubicBezTo>
                    <a:cubicBezTo>
                      <a:pt x="22" y="278"/>
                      <a:pt x="19" y="283"/>
                      <a:pt x="13" y="287"/>
                    </a:cubicBezTo>
                    <a:cubicBezTo>
                      <a:pt x="13" y="287"/>
                      <a:pt x="13" y="287"/>
                      <a:pt x="13" y="287"/>
                    </a:cubicBezTo>
                    <a:cubicBezTo>
                      <a:pt x="11" y="287"/>
                      <a:pt x="10" y="288"/>
                      <a:pt x="9" y="288"/>
                    </a:cubicBezTo>
                    <a:cubicBezTo>
                      <a:pt x="10" y="292"/>
                      <a:pt x="11" y="296"/>
                      <a:pt x="12" y="299"/>
                    </a:cubicBezTo>
                    <a:cubicBezTo>
                      <a:pt x="13" y="299"/>
                      <a:pt x="14" y="299"/>
                      <a:pt x="15" y="299"/>
                    </a:cubicBezTo>
                    <a:cubicBezTo>
                      <a:pt x="16" y="298"/>
                      <a:pt x="16" y="298"/>
                      <a:pt x="16" y="298"/>
                    </a:cubicBezTo>
                    <a:cubicBezTo>
                      <a:pt x="23" y="297"/>
                      <a:pt x="29" y="299"/>
                      <a:pt x="31" y="304"/>
                    </a:cubicBezTo>
                    <a:cubicBezTo>
                      <a:pt x="33" y="308"/>
                      <a:pt x="30" y="314"/>
                      <a:pt x="25" y="319"/>
                    </a:cubicBezTo>
                    <a:cubicBezTo>
                      <a:pt x="25" y="319"/>
                      <a:pt x="25" y="319"/>
                      <a:pt x="25" y="319"/>
                    </a:cubicBezTo>
                    <a:cubicBezTo>
                      <a:pt x="24" y="319"/>
                      <a:pt x="24" y="319"/>
                      <a:pt x="23" y="320"/>
                    </a:cubicBezTo>
                    <a:cubicBezTo>
                      <a:pt x="23" y="320"/>
                      <a:pt x="23" y="320"/>
                      <a:pt x="23" y="320"/>
                    </a:cubicBezTo>
                    <a:cubicBezTo>
                      <a:pt x="22" y="320"/>
                      <a:pt x="22" y="321"/>
                      <a:pt x="21" y="321"/>
                    </a:cubicBezTo>
                    <a:cubicBezTo>
                      <a:pt x="23" y="324"/>
                      <a:pt x="25" y="328"/>
                      <a:pt x="26" y="331"/>
                    </a:cubicBezTo>
                    <a:cubicBezTo>
                      <a:pt x="27" y="331"/>
                      <a:pt x="28" y="330"/>
                      <a:pt x="29" y="330"/>
                    </a:cubicBezTo>
                    <a:cubicBezTo>
                      <a:pt x="30" y="330"/>
                      <a:pt x="30" y="330"/>
                      <a:pt x="30" y="330"/>
                    </a:cubicBezTo>
                    <a:cubicBezTo>
                      <a:pt x="37" y="328"/>
                      <a:pt x="43" y="329"/>
                      <a:pt x="45" y="333"/>
                    </a:cubicBezTo>
                    <a:cubicBezTo>
                      <a:pt x="48" y="337"/>
                      <a:pt x="46" y="343"/>
                      <a:pt x="41" y="348"/>
                    </a:cubicBezTo>
                    <a:cubicBezTo>
                      <a:pt x="41" y="349"/>
                      <a:pt x="41" y="349"/>
                      <a:pt x="40" y="350"/>
                    </a:cubicBezTo>
                    <a:cubicBezTo>
                      <a:pt x="40" y="350"/>
                      <a:pt x="40" y="350"/>
                      <a:pt x="40" y="350"/>
                    </a:cubicBezTo>
                    <a:cubicBezTo>
                      <a:pt x="40" y="350"/>
                      <a:pt x="39" y="351"/>
                      <a:pt x="39" y="351"/>
                    </a:cubicBezTo>
                    <a:cubicBezTo>
                      <a:pt x="41" y="354"/>
                      <a:pt x="43" y="357"/>
                      <a:pt x="45" y="360"/>
                    </a:cubicBezTo>
                    <a:cubicBezTo>
                      <a:pt x="46" y="360"/>
                      <a:pt x="47" y="359"/>
                      <a:pt x="47" y="359"/>
                    </a:cubicBezTo>
                    <a:cubicBezTo>
                      <a:pt x="48" y="358"/>
                      <a:pt x="48" y="358"/>
                      <a:pt x="48" y="358"/>
                    </a:cubicBezTo>
                    <a:cubicBezTo>
                      <a:pt x="55" y="355"/>
                      <a:pt x="61" y="355"/>
                      <a:pt x="64" y="359"/>
                    </a:cubicBezTo>
                    <a:cubicBezTo>
                      <a:pt x="68" y="363"/>
                      <a:pt x="67" y="369"/>
                      <a:pt x="62" y="375"/>
                    </a:cubicBezTo>
                    <a:cubicBezTo>
                      <a:pt x="62" y="376"/>
                      <a:pt x="62" y="376"/>
                      <a:pt x="62" y="376"/>
                    </a:cubicBezTo>
                    <a:cubicBezTo>
                      <a:pt x="61" y="377"/>
                      <a:pt x="61" y="377"/>
                      <a:pt x="60" y="378"/>
                    </a:cubicBezTo>
                    <a:cubicBezTo>
                      <a:pt x="63" y="381"/>
                      <a:pt x="65" y="384"/>
                      <a:pt x="68" y="386"/>
                    </a:cubicBezTo>
                    <a:cubicBezTo>
                      <a:pt x="69" y="386"/>
                      <a:pt x="69" y="385"/>
                      <a:pt x="70" y="384"/>
                    </a:cubicBezTo>
                    <a:cubicBezTo>
                      <a:pt x="71" y="384"/>
                      <a:pt x="71" y="384"/>
                      <a:pt x="71" y="384"/>
                    </a:cubicBezTo>
                    <a:cubicBezTo>
                      <a:pt x="77" y="380"/>
                      <a:pt x="83" y="379"/>
                      <a:pt x="87" y="382"/>
                    </a:cubicBezTo>
                    <a:cubicBezTo>
                      <a:pt x="91" y="385"/>
                      <a:pt x="91" y="392"/>
                      <a:pt x="88" y="398"/>
                    </a:cubicBezTo>
                    <a:cubicBezTo>
                      <a:pt x="87" y="399"/>
                      <a:pt x="87" y="399"/>
                      <a:pt x="87" y="399"/>
                    </a:cubicBezTo>
                    <a:cubicBezTo>
                      <a:pt x="87" y="400"/>
                      <a:pt x="86" y="401"/>
                      <a:pt x="86" y="402"/>
                    </a:cubicBezTo>
                    <a:cubicBezTo>
                      <a:pt x="89" y="404"/>
                      <a:pt x="92" y="406"/>
                      <a:pt x="95" y="408"/>
                    </a:cubicBezTo>
                    <a:cubicBezTo>
                      <a:pt x="95" y="408"/>
                      <a:pt x="96" y="407"/>
                      <a:pt x="96" y="407"/>
                    </a:cubicBezTo>
                    <a:cubicBezTo>
                      <a:pt x="96" y="407"/>
                      <a:pt x="96" y="407"/>
                      <a:pt x="96" y="407"/>
                    </a:cubicBezTo>
                    <a:cubicBezTo>
                      <a:pt x="97" y="406"/>
                      <a:pt x="97" y="406"/>
                      <a:pt x="97" y="405"/>
                    </a:cubicBezTo>
                    <a:cubicBezTo>
                      <a:pt x="102" y="400"/>
                      <a:pt x="109" y="399"/>
                      <a:pt x="113" y="401"/>
                    </a:cubicBezTo>
                    <a:cubicBezTo>
                      <a:pt x="117" y="404"/>
                      <a:pt x="118" y="410"/>
                      <a:pt x="116" y="417"/>
                    </a:cubicBezTo>
                    <a:cubicBezTo>
                      <a:pt x="116" y="418"/>
                      <a:pt x="116" y="418"/>
                      <a:pt x="116" y="418"/>
                    </a:cubicBezTo>
                    <a:cubicBezTo>
                      <a:pt x="115" y="419"/>
                      <a:pt x="115" y="420"/>
                      <a:pt x="115" y="421"/>
                    </a:cubicBezTo>
                    <a:cubicBezTo>
                      <a:pt x="118" y="423"/>
                      <a:pt x="121" y="424"/>
                      <a:pt x="125" y="426"/>
                    </a:cubicBezTo>
                    <a:cubicBezTo>
                      <a:pt x="125" y="425"/>
                      <a:pt x="126" y="424"/>
                      <a:pt x="127" y="423"/>
                    </a:cubicBezTo>
                    <a:cubicBezTo>
                      <a:pt x="131" y="417"/>
                      <a:pt x="137" y="414"/>
                      <a:pt x="141" y="416"/>
                    </a:cubicBezTo>
                    <a:cubicBezTo>
                      <a:pt x="146" y="418"/>
                      <a:pt x="148" y="424"/>
                      <a:pt x="147" y="432"/>
                    </a:cubicBezTo>
                    <a:cubicBezTo>
                      <a:pt x="147" y="432"/>
                      <a:pt x="147" y="433"/>
                      <a:pt x="147" y="433"/>
                    </a:cubicBezTo>
                    <a:cubicBezTo>
                      <a:pt x="147" y="434"/>
                      <a:pt x="147" y="434"/>
                      <a:pt x="147" y="434"/>
                    </a:cubicBezTo>
                    <a:cubicBezTo>
                      <a:pt x="147" y="434"/>
                      <a:pt x="147" y="435"/>
                      <a:pt x="146" y="435"/>
                    </a:cubicBezTo>
                    <a:cubicBezTo>
                      <a:pt x="150" y="437"/>
                      <a:pt x="153" y="438"/>
                      <a:pt x="157" y="439"/>
                    </a:cubicBezTo>
                    <a:cubicBezTo>
                      <a:pt x="157" y="438"/>
                      <a:pt x="158" y="437"/>
                      <a:pt x="158" y="436"/>
                    </a:cubicBezTo>
                    <a:cubicBezTo>
                      <a:pt x="162" y="429"/>
                      <a:pt x="167" y="424"/>
                      <a:pt x="172" y="426"/>
                    </a:cubicBezTo>
                    <a:cubicBezTo>
                      <a:pt x="177" y="427"/>
                      <a:pt x="180" y="433"/>
                      <a:pt x="180" y="440"/>
                    </a:cubicBezTo>
                    <a:cubicBezTo>
                      <a:pt x="180" y="442"/>
                      <a:pt x="180" y="443"/>
                      <a:pt x="180" y="444"/>
                    </a:cubicBezTo>
                    <a:cubicBezTo>
                      <a:pt x="184" y="445"/>
                      <a:pt x="187" y="446"/>
                      <a:pt x="191" y="447"/>
                    </a:cubicBezTo>
                    <a:cubicBezTo>
                      <a:pt x="191" y="446"/>
                      <a:pt x="191" y="446"/>
                      <a:pt x="191" y="445"/>
                    </a:cubicBezTo>
                    <a:cubicBezTo>
                      <a:pt x="191" y="445"/>
                      <a:pt x="191" y="445"/>
                      <a:pt x="191" y="445"/>
                    </a:cubicBezTo>
                    <a:cubicBezTo>
                      <a:pt x="191" y="444"/>
                      <a:pt x="191" y="444"/>
                      <a:pt x="191" y="443"/>
                    </a:cubicBezTo>
                    <a:cubicBezTo>
                      <a:pt x="191" y="443"/>
                      <a:pt x="191" y="443"/>
                      <a:pt x="191" y="443"/>
                    </a:cubicBezTo>
                    <a:cubicBezTo>
                      <a:pt x="191" y="436"/>
                      <a:pt x="198" y="431"/>
                      <a:pt x="203" y="431"/>
                    </a:cubicBezTo>
                    <a:cubicBezTo>
                      <a:pt x="209" y="432"/>
                      <a:pt x="213" y="438"/>
                      <a:pt x="214" y="445"/>
                    </a:cubicBezTo>
                    <a:cubicBezTo>
                      <a:pt x="214" y="446"/>
                      <a:pt x="214" y="447"/>
                      <a:pt x="214" y="447"/>
                    </a:cubicBezTo>
                    <a:cubicBezTo>
                      <a:pt x="214" y="447"/>
                      <a:pt x="214" y="447"/>
                      <a:pt x="214" y="447"/>
                    </a:cubicBezTo>
                    <a:cubicBezTo>
                      <a:pt x="214" y="448"/>
                      <a:pt x="215" y="449"/>
                      <a:pt x="215" y="449"/>
                    </a:cubicBezTo>
                    <a:cubicBezTo>
                      <a:pt x="218" y="449"/>
                      <a:pt x="222" y="450"/>
                      <a:pt x="226" y="449"/>
                    </a:cubicBezTo>
                    <a:cubicBezTo>
                      <a:pt x="226" y="449"/>
                      <a:pt x="226" y="448"/>
                      <a:pt x="226" y="448"/>
                    </a:cubicBezTo>
                    <a:cubicBezTo>
                      <a:pt x="226" y="447"/>
                      <a:pt x="226" y="447"/>
                      <a:pt x="226" y="447"/>
                    </a:cubicBezTo>
                    <a:cubicBezTo>
                      <a:pt x="226" y="447"/>
                      <a:pt x="226" y="446"/>
                      <a:pt x="226" y="446"/>
                    </a:cubicBezTo>
                    <a:cubicBezTo>
                      <a:pt x="227" y="438"/>
                      <a:pt x="231" y="432"/>
                      <a:pt x="236" y="432"/>
                    </a:cubicBezTo>
                    <a:cubicBezTo>
                      <a:pt x="241" y="431"/>
                      <a:pt x="247" y="437"/>
                      <a:pt x="249" y="444"/>
                    </a:cubicBezTo>
                    <a:cubicBezTo>
                      <a:pt x="249" y="446"/>
                      <a:pt x="249" y="447"/>
                      <a:pt x="250" y="448"/>
                    </a:cubicBezTo>
                    <a:cubicBezTo>
                      <a:pt x="253" y="448"/>
                      <a:pt x="257" y="447"/>
                      <a:pt x="261" y="447"/>
                    </a:cubicBezTo>
                    <a:cubicBezTo>
                      <a:pt x="260" y="445"/>
                      <a:pt x="260" y="444"/>
                      <a:pt x="260" y="443"/>
                    </a:cubicBezTo>
                    <a:cubicBezTo>
                      <a:pt x="260" y="435"/>
                      <a:pt x="263" y="428"/>
                      <a:pt x="268" y="427"/>
                    </a:cubicBezTo>
                    <a:cubicBezTo>
                      <a:pt x="273" y="425"/>
                      <a:pt x="279" y="430"/>
                      <a:pt x="283" y="438"/>
                    </a:cubicBezTo>
                    <a:cubicBezTo>
                      <a:pt x="283" y="439"/>
                      <a:pt x="284" y="440"/>
                      <a:pt x="284" y="441"/>
                    </a:cubicBezTo>
                    <a:cubicBezTo>
                      <a:pt x="288" y="441"/>
                      <a:pt x="291" y="439"/>
                      <a:pt x="295" y="438"/>
                    </a:cubicBezTo>
                    <a:cubicBezTo>
                      <a:pt x="294" y="437"/>
                      <a:pt x="294" y="436"/>
                      <a:pt x="294" y="435"/>
                    </a:cubicBezTo>
                    <a:cubicBezTo>
                      <a:pt x="292" y="427"/>
                      <a:pt x="294" y="419"/>
                      <a:pt x="299" y="417"/>
                    </a:cubicBezTo>
                    <a:cubicBezTo>
                      <a:pt x="304" y="415"/>
                      <a:pt x="311" y="419"/>
                      <a:pt x="315" y="426"/>
                    </a:cubicBezTo>
                    <a:cubicBezTo>
                      <a:pt x="316" y="427"/>
                      <a:pt x="316" y="428"/>
                      <a:pt x="317" y="430"/>
                    </a:cubicBezTo>
                    <a:cubicBezTo>
                      <a:pt x="320" y="428"/>
                      <a:pt x="324" y="426"/>
                      <a:pt x="327" y="425"/>
                    </a:cubicBezTo>
                    <a:cubicBezTo>
                      <a:pt x="327" y="423"/>
                      <a:pt x="326" y="422"/>
                      <a:pt x="325" y="421"/>
                    </a:cubicBezTo>
                    <a:cubicBezTo>
                      <a:pt x="322" y="413"/>
                      <a:pt x="323" y="406"/>
                      <a:pt x="327" y="403"/>
                    </a:cubicBezTo>
                    <a:cubicBezTo>
                      <a:pt x="332" y="400"/>
                      <a:pt x="340" y="403"/>
                      <a:pt x="346" y="409"/>
                    </a:cubicBezTo>
                    <a:cubicBezTo>
                      <a:pt x="346" y="410"/>
                      <a:pt x="347" y="411"/>
                      <a:pt x="348" y="413"/>
                    </a:cubicBezTo>
                    <a:cubicBezTo>
                      <a:pt x="351" y="410"/>
                      <a:pt x="354" y="408"/>
                      <a:pt x="357" y="406"/>
                    </a:cubicBezTo>
                    <a:cubicBezTo>
                      <a:pt x="356" y="405"/>
                      <a:pt x="356" y="404"/>
                      <a:pt x="355" y="403"/>
                    </a:cubicBezTo>
                    <a:cubicBezTo>
                      <a:pt x="350" y="396"/>
                      <a:pt x="349" y="388"/>
                      <a:pt x="354" y="384"/>
                    </a:cubicBezTo>
                    <a:cubicBezTo>
                      <a:pt x="358" y="380"/>
                      <a:pt x="366" y="382"/>
                      <a:pt x="373" y="388"/>
                    </a:cubicBezTo>
                    <a:cubicBezTo>
                      <a:pt x="374" y="389"/>
                      <a:pt x="375" y="390"/>
                      <a:pt x="375" y="390"/>
                    </a:cubicBezTo>
                    <a:cubicBezTo>
                      <a:pt x="376" y="391"/>
                      <a:pt x="376" y="391"/>
                      <a:pt x="376" y="391"/>
                    </a:cubicBezTo>
                    <a:cubicBezTo>
                      <a:pt x="379" y="388"/>
                      <a:pt x="381" y="386"/>
                      <a:pt x="384" y="383"/>
                    </a:cubicBezTo>
                    <a:cubicBezTo>
                      <a:pt x="384" y="383"/>
                      <a:pt x="384" y="383"/>
                      <a:pt x="384" y="383"/>
                    </a:cubicBezTo>
                    <a:cubicBezTo>
                      <a:pt x="383" y="382"/>
                      <a:pt x="382" y="381"/>
                      <a:pt x="381" y="380"/>
                    </a:cubicBezTo>
                    <a:cubicBezTo>
                      <a:pt x="375" y="374"/>
                      <a:pt x="373" y="366"/>
                      <a:pt x="377" y="361"/>
                    </a:cubicBezTo>
                    <a:cubicBezTo>
                      <a:pt x="381" y="357"/>
                      <a:pt x="389" y="357"/>
                      <a:pt x="397" y="363"/>
                    </a:cubicBezTo>
                    <a:cubicBezTo>
                      <a:pt x="398" y="363"/>
                      <a:pt x="398" y="364"/>
                      <a:pt x="399" y="364"/>
                    </a:cubicBezTo>
                    <a:cubicBezTo>
                      <a:pt x="400" y="365"/>
                      <a:pt x="400" y="365"/>
                      <a:pt x="400" y="365"/>
                    </a:cubicBezTo>
                    <a:cubicBezTo>
                      <a:pt x="402" y="362"/>
                      <a:pt x="405" y="359"/>
                      <a:pt x="407" y="356"/>
                    </a:cubicBezTo>
                    <a:cubicBezTo>
                      <a:pt x="406" y="355"/>
                      <a:pt x="406" y="355"/>
                      <a:pt x="406" y="355"/>
                    </a:cubicBezTo>
                    <a:cubicBezTo>
                      <a:pt x="405" y="355"/>
                      <a:pt x="405" y="354"/>
                      <a:pt x="404" y="354"/>
                    </a:cubicBezTo>
                    <a:cubicBezTo>
                      <a:pt x="396" y="348"/>
                      <a:pt x="393" y="340"/>
                      <a:pt x="396" y="335"/>
                    </a:cubicBezTo>
                    <a:cubicBezTo>
                      <a:pt x="399" y="330"/>
                      <a:pt x="408" y="329"/>
                      <a:pt x="417" y="334"/>
                    </a:cubicBezTo>
                    <a:cubicBezTo>
                      <a:pt x="417" y="334"/>
                      <a:pt x="418" y="334"/>
                      <a:pt x="419" y="335"/>
                    </a:cubicBezTo>
                    <a:cubicBezTo>
                      <a:pt x="419" y="335"/>
                      <a:pt x="419" y="335"/>
                      <a:pt x="420" y="336"/>
                    </a:cubicBezTo>
                    <a:cubicBezTo>
                      <a:pt x="422" y="332"/>
                      <a:pt x="424" y="329"/>
                      <a:pt x="425" y="325"/>
                    </a:cubicBezTo>
                    <a:cubicBezTo>
                      <a:pt x="425" y="325"/>
                      <a:pt x="425" y="325"/>
                      <a:pt x="425" y="325"/>
                    </a:cubicBezTo>
                    <a:cubicBezTo>
                      <a:pt x="424" y="325"/>
                      <a:pt x="423" y="324"/>
                      <a:pt x="423" y="324"/>
                    </a:cubicBezTo>
                    <a:cubicBezTo>
                      <a:pt x="423" y="324"/>
                      <a:pt x="423" y="324"/>
                      <a:pt x="423" y="324"/>
                    </a:cubicBezTo>
                    <a:cubicBezTo>
                      <a:pt x="413" y="320"/>
                      <a:pt x="409" y="313"/>
                      <a:pt x="411" y="308"/>
                    </a:cubicBezTo>
                    <a:cubicBezTo>
                      <a:pt x="413" y="302"/>
                      <a:pt x="422" y="296"/>
                      <a:pt x="432" y="304"/>
                    </a:cubicBezTo>
                    <a:cubicBezTo>
                      <a:pt x="431" y="304"/>
                      <a:pt x="431" y="304"/>
                      <a:pt x="431" y="304"/>
                    </a:cubicBezTo>
                    <a:cubicBezTo>
                      <a:pt x="432" y="304"/>
                      <a:pt x="433" y="303"/>
                      <a:pt x="433" y="304"/>
                    </a:cubicBezTo>
                    <a:cubicBezTo>
                      <a:pt x="434" y="304"/>
                      <a:pt x="434" y="304"/>
                      <a:pt x="435" y="304"/>
                    </a:cubicBezTo>
                    <a:cubicBezTo>
                      <a:pt x="436" y="300"/>
                      <a:pt x="438" y="296"/>
                      <a:pt x="439" y="293"/>
                    </a:cubicBezTo>
                    <a:cubicBezTo>
                      <a:pt x="438" y="293"/>
                      <a:pt x="438" y="292"/>
                      <a:pt x="437" y="292"/>
                    </a:cubicBezTo>
                    <a:cubicBezTo>
                      <a:pt x="436" y="292"/>
                      <a:pt x="436" y="292"/>
                      <a:pt x="435" y="292"/>
                    </a:cubicBezTo>
                    <a:cubicBezTo>
                      <a:pt x="426" y="289"/>
                      <a:pt x="420" y="282"/>
                      <a:pt x="421" y="276"/>
                    </a:cubicBezTo>
                    <a:cubicBezTo>
                      <a:pt x="423" y="270"/>
                      <a:pt x="432" y="267"/>
                      <a:pt x="442" y="268"/>
                    </a:cubicBezTo>
                    <a:cubicBezTo>
                      <a:pt x="442" y="268"/>
                      <a:pt x="442" y="268"/>
                      <a:pt x="442" y="268"/>
                    </a:cubicBezTo>
                    <a:cubicBezTo>
                      <a:pt x="442" y="268"/>
                      <a:pt x="442" y="269"/>
                      <a:pt x="443" y="269"/>
                    </a:cubicBezTo>
                    <a:cubicBezTo>
                      <a:pt x="444" y="269"/>
                      <a:pt x="444" y="269"/>
                      <a:pt x="445" y="269"/>
                    </a:cubicBezTo>
                    <a:cubicBezTo>
                      <a:pt x="446" y="265"/>
                      <a:pt x="446" y="261"/>
                      <a:pt x="447" y="258"/>
                    </a:cubicBezTo>
                    <a:cubicBezTo>
                      <a:pt x="446" y="258"/>
                      <a:pt x="445" y="257"/>
                      <a:pt x="445" y="257"/>
                    </a:cubicBezTo>
                    <a:cubicBezTo>
                      <a:pt x="444" y="257"/>
                      <a:pt x="443" y="256"/>
                      <a:pt x="443" y="256"/>
                    </a:cubicBezTo>
                    <a:cubicBezTo>
                      <a:pt x="443" y="256"/>
                      <a:pt x="443" y="256"/>
                      <a:pt x="443" y="256"/>
                    </a:cubicBezTo>
                    <a:cubicBezTo>
                      <a:pt x="433" y="256"/>
                      <a:pt x="427" y="250"/>
                      <a:pt x="427" y="244"/>
                    </a:cubicBezTo>
                    <a:cubicBezTo>
                      <a:pt x="427" y="237"/>
                      <a:pt x="435" y="233"/>
                      <a:pt x="447" y="234"/>
                    </a:cubicBezTo>
                    <a:cubicBezTo>
                      <a:pt x="447" y="234"/>
                      <a:pt x="447" y="234"/>
                      <a:pt x="447" y="234"/>
                    </a:cubicBezTo>
                    <a:cubicBezTo>
                      <a:pt x="447" y="234"/>
                      <a:pt x="447" y="234"/>
                      <a:pt x="447" y="234"/>
                    </a:cubicBezTo>
                    <a:moveTo>
                      <a:pt x="319" y="97"/>
                    </a:moveTo>
                    <a:cubicBezTo>
                      <a:pt x="333" y="88"/>
                      <a:pt x="355" y="106"/>
                      <a:pt x="372" y="132"/>
                    </a:cubicBezTo>
                    <a:cubicBezTo>
                      <a:pt x="388" y="159"/>
                      <a:pt x="395" y="187"/>
                      <a:pt x="381" y="196"/>
                    </a:cubicBezTo>
                    <a:cubicBezTo>
                      <a:pt x="369" y="203"/>
                      <a:pt x="340" y="187"/>
                      <a:pt x="324" y="162"/>
                    </a:cubicBezTo>
                    <a:cubicBezTo>
                      <a:pt x="309" y="138"/>
                      <a:pt x="307" y="104"/>
                      <a:pt x="319" y="97"/>
                    </a:cubicBezTo>
                    <a:moveTo>
                      <a:pt x="280" y="313"/>
                    </a:moveTo>
                    <a:cubicBezTo>
                      <a:pt x="231" y="344"/>
                      <a:pt x="167" y="329"/>
                      <a:pt x="136" y="280"/>
                    </a:cubicBezTo>
                    <a:cubicBezTo>
                      <a:pt x="106" y="231"/>
                      <a:pt x="120" y="167"/>
                      <a:pt x="169" y="137"/>
                    </a:cubicBezTo>
                    <a:cubicBezTo>
                      <a:pt x="218" y="106"/>
                      <a:pt x="282" y="121"/>
                      <a:pt x="313" y="169"/>
                    </a:cubicBezTo>
                    <a:cubicBezTo>
                      <a:pt x="343" y="218"/>
                      <a:pt x="329" y="283"/>
                      <a:pt x="280" y="313"/>
                    </a:cubicBezTo>
                    <a:moveTo>
                      <a:pt x="218" y="51"/>
                    </a:moveTo>
                    <a:cubicBezTo>
                      <a:pt x="249" y="50"/>
                      <a:pt x="277" y="58"/>
                      <a:pt x="277" y="75"/>
                    </a:cubicBezTo>
                    <a:cubicBezTo>
                      <a:pt x="278" y="89"/>
                      <a:pt x="249" y="106"/>
                      <a:pt x="220" y="107"/>
                    </a:cubicBezTo>
                    <a:cubicBezTo>
                      <a:pt x="191" y="108"/>
                      <a:pt x="161" y="93"/>
                      <a:pt x="161" y="79"/>
                    </a:cubicBezTo>
                    <a:cubicBezTo>
                      <a:pt x="160" y="62"/>
                      <a:pt x="187" y="52"/>
                      <a:pt x="218" y="51"/>
                    </a:cubicBezTo>
                    <a:moveTo>
                      <a:pt x="71" y="144"/>
                    </a:moveTo>
                    <a:cubicBezTo>
                      <a:pt x="85" y="116"/>
                      <a:pt x="106" y="96"/>
                      <a:pt x="121" y="104"/>
                    </a:cubicBezTo>
                    <a:cubicBezTo>
                      <a:pt x="133" y="110"/>
                      <a:pt x="134" y="144"/>
                      <a:pt x="120" y="170"/>
                    </a:cubicBezTo>
                    <a:cubicBezTo>
                      <a:pt x="107" y="195"/>
                      <a:pt x="79" y="214"/>
                      <a:pt x="66" y="207"/>
                    </a:cubicBezTo>
                    <a:cubicBezTo>
                      <a:pt x="51" y="199"/>
                      <a:pt x="56" y="171"/>
                      <a:pt x="71" y="144"/>
                    </a:cubicBezTo>
                    <a:moveTo>
                      <a:pt x="130" y="353"/>
                    </a:moveTo>
                    <a:cubicBezTo>
                      <a:pt x="116" y="362"/>
                      <a:pt x="94" y="343"/>
                      <a:pt x="77" y="317"/>
                    </a:cubicBezTo>
                    <a:cubicBezTo>
                      <a:pt x="61" y="291"/>
                      <a:pt x="54" y="263"/>
                      <a:pt x="68" y="254"/>
                    </a:cubicBezTo>
                    <a:cubicBezTo>
                      <a:pt x="80" y="247"/>
                      <a:pt x="109" y="263"/>
                      <a:pt x="125" y="287"/>
                    </a:cubicBezTo>
                    <a:cubicBezTo>
                      <a:pt x="140" y="312"/>
                      <a:pt x="142" y="346"/>
                      <a:pt x="130" y="353"/>
                    </a:cubicBezTo>
                    <a:moveTo>
                      <a:pt x="231" y="399"/>
                    </a:moveTo>
                    <a:cubicBezTo>
                      <a:pt x="200" y="400"/>
                      <a:pt x="172" y="392"/>
                      <a:pt x="172" y="375"/>
                    </a:cubicBezTo>
                    <a:cubicBezTo>
                      <a:pt x="171" y="361"/>
                      <a:pt x="200" y="344"/>
                      <a:pt x="229" y="343"/>
                    </a:cubicBezTo>
                    <a:cubicBezTo>
                      <a:pt x="258" y="342"/>
                      <a:pt x="288" y="357"/>
                      <a:pt x="288" y="371"/>
                    </a:cubicBezTo>
                    <a:cubicBezTo>
                      <a:pt x="289" y="387"/>
                      <a:pt x="262" y="397"/>
                      <a:pt x="231" y="399"/>
                    </a:cubicBezTo>
                    <a:moveTo>
                      <a:pt x="378" y="306"/>
                    </a:moveTo>
                    <a:cubicBezTo>
                      <a:pt x="364" y="334"/>
                      <a:pt x="343" y="354"/>
                      <a:pt x="328" y="346"/>
                    </a:cubicBezTo>
                    <a:cubicBezTo>
                      <a:pt x="316" y="339"/>
                      <a:pt x="315" y="306"/>
                      <a:pt x="329" y="280"/>
                    </a:cubicBezTo>
                    <a:cubicBezTo>
                      <a:pt x="342" y="254"/>
                      <a:pt x="370" y="236"/>
                      <a:pt x="383" y="243"/>
                    </a:cubicBezTo>
                    <a:cubicBezTo>
                      <a:pt x="398" y="250"/>
                      <a:pt x="393" y="279"/>
                      <a:pt x="378" y="306"/>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7" name="Freeform 35"/>
              <p:cNvSpPr>
                <a:spLocks noEditPoints="1"/>
              </p:cNvSpPr>
              <p:nvPr/>
            </p:nvSpPr>
            <p:spPr bwMode="auto">
              <a:xfrm>
                <a:off x="6932633" y="2390376"/>
                <a:ext cx="1191002" cy="1192631"/>
              </a:xfrm>
              <a:custGeom>
                <a:avLst/>
                <a:gdLst>
                  <a:gd name="T0" fmla="*/ 207 w 618"/>
                  <a:gd name="T1" fmla="*/ 17 h 619"/>
                  <a:gd name="T2" fmla="*/ 187 w 618"/>
                  <a:gd name="T3" fmla="*/ 58 h 619"/>
                  <a:gd name="T4" fmla="*/ 140 w 618"/>
                  <a:gd name="T5" fmla="*/ 72 h 619"/>
                  <a:gd name="T6" fmla="*/ 105 w 618"/>
                  <a:gd name="T7" fmla="*/ 77 h 619"/>
                  <a:gd name="T8" fmla="*/ 60 w 618"/>
                  <a:gd name="T9" fmla="*/ 126 h 619"/>
                  <a:gd name="T10" fmla="*/ 67 w 618"/>
                  <a:gd name="T11" fmla="*/ 170 h 619"/>
                  <a:gd name="T12" fmla="*/ 13 w 618"/>
                  <a:gd name="T13" fmla="*/ 220 h 619"/>
                  <a:gd name="T14" fmla="*/ 30 w 618"/>
                  <a:gd name="T15" fmla="*/ 291 h 619"/>
                  <a:gd name="T16" fmla="*/ 0 w 618"/>
                  <a:gd name="T17" fmla="*/ 324 h 619"/>
                  <a:gd name="T18" fmla="*/ 10 w 618"/>
                  <a:gd name="T19" fmla="*/ 390 h 619"/>
                  <a:gd name="T20" fmla="*/ 49 w 618"/>
                  <a:gd name="T21" fmla="*/ 413 h 619"/>
                  <a:gd name="T22" fmla="*/ 55 w 618"/>
                  <a:gd name="T23" fmla="*/ 485 h 619"/>
                  <a:gd name="T24" fmla="*/ 121 w 618"/>
                  <a:gd name="T25" fmla="*/ 516 h 619"/>
                  <a:gd name="T26" fmla="*/ 128 w 618"/>
                  <a:gd name="T27" fmla="*/ 561 h 619"/>
                  <a:gd name="T28" fmla="*/ 186 w 618"/>
                  <a:gd name="T29" fmla="*/ 594 h 619"/>
                  <a:gd name="T30" fmla="*/ 228 w 618"/>
                  <a:gd name="T31" fmla="*/ 577 h 619"/>
                  <a:gd name="T32" fmla="*/ 288 w 618"/>
                  <a:gd name="T33" fmla="*/ 618 h 619"/>
                  <a:gd name="T34" fmla="*/ 307 w 618"/>
                  <a:gd name="T35" fmla="*/ 602 h 619"/>
                  <a:gd name="T36" fmla="*/ 368 w 618"/>
                  <a:gd name="T37" fmla="*/ 614 h 619"/>
                  <a:gd name="T38" fmla="*/ 393 w 618"/>
                  <a:gd name="T39" fmla="*/ 577 h 619"/>
                  <a:gd name="T40" fmla="*/ 455 w 618"/>
                  <a:gd name="T41" fmla="*/ 583 h 619"/>
                  <a:gd name="T42" fmla="*/ 468 w 618"/>
                  <a:gd name="T43" fmla="*/ 540 h 619"/>
                  <a:gd name="T44" fmla="*/ 538 w 618"/>
                  <a:gd name="T45" fmla="*/ 519 h 619"/>
                  <a:gd name="T46" fmla="*/ 553 w 618"/>
                  <a:gd name="T47" fmla="*/ 448 h 619"/>
                  <a:gd name="T48" fmla="*/ 595 w 618"/>
                  <a:gd name="T49" fmla="*/ 430 h 619"/>
                  <a:gd name="T50" fmla="*/ 576 w 618"/>
                  <a:gd name="T51" fmla="*/ 395 h 619"/>
                  <a:gd name="T52" fmla="*/ 616 w 618"/>
                  <a:gd name="T53" fmla="*/ 354 h 619"/>
                  <a:gd name="T54" fmla="*/ 589 w 618"/>
                  <a:gd name="T55" fmla="*/ 286 h 619"/>
                  <a:gd name="T56" fmla="*/ 614 w 618"/>
                  <a:gd name="T57" fmla="*/ 249 h 619"/>
                  <a:gd name="T58" fmla="*/ 570 w 618"/>
                  <a:gd name="T59" fmla="*/ 205 h 619"/>
                  <a:gd name="T60" fmla="*/ 582 w 618"/>
                  <a:gd name="T61" fmla="*/ 162 h 619"/>
                  <a:gd name="T62" fmla="*/ 544 w 618"/>
                  <a:gd name="T63" fmla="*/ 107 h 619"/>
                  <a:gd name="T64" fmla="*/ 499 w 618"/>
                  <a:gd name="T65" fmla="*/ 103 h 619"/>
                  <a:gd name="T66" fmla="*/ 466 w 618"/>
                  <a:gd name="T67" fmla="*/ 77 h 619"/>
                  <a:gd name="T68" fmla="*/ 452 w 618"/>
                  <a:gd name="T69" fmla="*/ 34 h 619"/>
                  <a:gd name="T70" fmla="*/ 390 w 618"/>
                  <a:gd name="T71" fmla="*/ 10 h 619"/>
                  <a:gd name="T72" fmla="*/ 350 w 618"/>
                  <a:gd name="T73" fmla="*/ 32 h 619"/>
                  <a:gd name="T74" fmla="*/ 285 w 618"/>
                  <a:gd name="T75" fmla="*/ 1 h 619"/>
                  <a:gd name="T76" fmla="*/ 225 w 618"/>
                  <a:gd name="T77" fmla="*/ 42 h 619"/>
                  <a:gd name="T78" fmla="*/ 188 w 618"/>
                  <a:gd name="T79" fmla="*/ 286 h 619"/>
                  <a:gd name="T80" fmla="*/ 228 w 618"/>
                  <a:gd name="T81" fmla="*/ 335 h 619"/>
                  <a:gd name="T82" fmla="*/ 334 w 618"/>
                  <a:gd name="T83" fmla="*/ 390 h 619"/>
                  <a:gd name="T84" fmla="*/ 223 w 618"/>
                  <a:gd name="T85" fmla="*/ 399 h 619"/>
                  <a:gd name="T86" fmla="*/ 82 w 618"/>
                  <a:gd name="T87" fmla="*/ 398 h 619"/>
                  <a:gd name="T88" fmla="*/ 323 w 618"/>
                  <a:gd name="T89" fmla="*/ 552 h 619"/>
                  <a:gd name="T90" fmla="*/ 534 w 618"/>
                  <a:gd name="T91" fmla="*/ 402 h 619"/>
                  <a:gd name="T92" fmla="*/ 437 w 618"/>
                  <a:gd name="T93" fmla="*/ 291 h 619"/>
                  <a:gd name="T94" fmla="*/ 541 w 618"/>
                  <a:gd name="T95" fmla="*/ 237 h 619"/>
                  <a:gd name="T96" fmla="*/ 295 w 618"/>
                  <a:gd name="T97" fmla="*/ 186 h 619"/>
                  <a:gd name="T98" fmla="*/ 441 w 618"/>
                  <a:gd name="T99" fmla="*/ 105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18" h="619">
                    <a:moveTo>
                      <a:pt x="225" y="42"/>
                    </a:moveTo>
                    <a:cubicBezTo>
                      <a:pt x="225" y="42"/>
                      <a:pt x="225" y="42"/>
                      <a:pt x="225" y="42"/>
                    </a:cubicBezTo>
                    <a:cubicBezTo>
                      <a:pt x="207" y="17"/>
                      <a:pt x="207" y="17"/>
                      <a:pt x="207" y="17"/>
                    </a:cubicBezTo>
                    <a:cubicBezTo>
                      <a:pt x="195" y="22"/>
                      <a:pt x="195" y="22"/>
                      <a:pt x="195" y="22"/>
                    </a:cubicBezTo>
                    <a:cubicBezTo>
                      <a:pt x="183" y="27"/>
                      <a:pt x="183" y="27"/>
                      <a:pt x="183" y="27"/>
                    </a:cubicBezTo>
                    <a:cubicBezTo>
                      <a:pt x="187" y="58"/>
                      <a:pt x="187" y="58"/>
                      <a:pt x="187" y="58"/>
                    </a:cubicBezTo>
                    <a:cubicBezTo>
                      <a:pt x="174" y="64"/>
                      <a:pt x="162" y="71"/>
                      <a:pt x="150" y="79"/>
                    </a:cubicBezTo>
                    <a:cubicBezTo>
                      <a:pt x="140" y="72"/>
                      <a:pt x="140" y="72"/>
                      <a:pt x="140" y="72"/>
                    </a:cubicBezTo>
                    <a:cubicBezTo>
                      <a:pt x="140" y="72"/>
                      <a:pt x="140" y="72"/>
                      <a:pt x="140" y="72"/>
                    </a:cubicBezTo>
                    <a:cubicBezTo>
                      <a:pt x="125" y="60"/>
                      <a:pt x="125" y="60"/>
                      <a:pt x="125" y="60"/>
                    </a:cubicBezTo>
                    <a:cubicBezTo>
                      <a:pt x="115" y="68"/>
                      <a:pt x="115" y="68"/>
                      <a:pt x="115" y="68"/>
                    </a:cubicBezTo>
                    <a:cubicBezTo>
                      <a:pt x="105" y="77"/>
                      <a:pt x="105" y="77"/>
                      <a:pt x="105" y="77"/>
                    </a:cubicBezTo>
                    <a:cubicBezTo>
                      <a:pt x="118" y="105"/>
                      <a:pt x="118" y="105"/>
                      <a:pt x="118" y="105"/>
                    </a:cubicBezTo>
                    <a:cubicBezTo>
                      <a:pt x="108" y="115"/>
                      <a:pt x="98" y="125"/>
                      <a:pt x="89" y="137"/>
                    </a:cubicBezTo>
                    <a:cubicBezTo>
                      <a:pt x="60" y="126"/>
                      <a:pt x="60" y="126"/>
                      <a:pt x="60" y="126"/>
                    </a:cubicBezTo>
                    <a:cubicBezTo>
                      <a:pt x="53" y="137"/>
                      <a:pt x="53" y="137"/>
                      <a:pt x="53" y="137"/>
                    </a:cubicBezTo>
                    <a:cubicBezTo>
                      <a:pt x="45" y="147"/>
                      <a:pt x="45" y="147"/>
                      <a:pt x="45" y="147"/>
                    </a:cubicBezTo>
                    <a:cubicBezTo>
                      <a:pt x="67" y="170"/>
                      <a:pt x="67" y="170"/>
                      <a:pt x="67" y="170"/>
                    </a:cubicBezTo>
                    <a:cubicBezTo>
                      <a:pt x="59" y="183"/>
                      <a:pt x="53" y="196"/>
                      <a:pt x="48" y="209"/>
                    </a:cubicBezTo>
                    <a:cubicBezTo>
                      <a:pt x="17" y="207"/>
                      <a:pt x="17" y="207"/>
                      <a:pt x="17" y="207"/>
                    </a:cubicBezTo>
                    <a:cubicBezTo>
                      <a:pt x="13" y="220"/>
                      <a:pt x="13" y="220"/>
                      <a:pt x="13" y="220"/>
                    </a:cubicBezTo>
                    <a:cubicBezTo>
                      <a:pt x="9" y="232"/>
                      <a:pt x="9" y="232"/>
                      <a:pt x="9" y="232"/>
                    </a:cubicBezTo>
                    <a:cubicBezTo>
                      <a:pt x="36" y="248"/>
                      <a:pt x="36" y="248"/>
                      <a:pt x="36" y="248"/>
                    </a:cubicBezTo>
                    <a:cubicBezTo>
                      <a:pt x="33" y="262"/>
                      <a:pt x="31" y="276"/>
                      <a:pt x="30" y="291"/>
                    </a:cubicBezTo>
                    <a:cubicBezTo>
                      <a:pt x="0" y="298"/>
                      <a:pt x="0" y="298"/>
                      <a:pt x="0" y="298"/>
                    </a:cubicBezTo>
                    <a:cubicBezTo>
                      <a:pt x="0" y="311"/>
                      <a:pt x="0" y="311"/>
                      <a:pt x="0" y="311"/>
                    </a:cubicBezTo>
                    <a:cubicBezTo>
                      <a:pt x="0" y="324"/>
                      <a:pt x="0" y="324"/>
                      <a:pt x="0" y="324"/>
                    </a:cubicBezTo>
                    <a:cubicBezTo>
                      <a:pt x="30" y="331"/>
                      <a:pt x="30" y="331"/>
                      <a:pt x="30" y="331"/>
                    </a:cubicBezTo>
                    <a:cubicBezTo>
                      <a:pt x="31" y="346"/>
                      <a:pt x="34" y="360"/>
                      <a:pt x="37" y="374"/>
                    </a:cubicBezTo>
                    <a:cubicBezTo>
                      <a:pt x="10" y="390"/>
                      <a:pt x="10" y="390"/>
                      <a:pt x="10" y="390"/>
                    </a:cubicBezTo>
                    <a:cubicBezTo>
                      <a:pt x="14" y="403"/>
                      <a:pt x="14" y="403"/>
                      <a:pt x="14" y="403"/>
                    </a:cubicBezTo>
                    <a:cubicBezTo>
                      <a:pt x="18" y="415"/>
                      <a:pt x="18" y="415"/>
                      <a:pt x="18" y="415"/>
                    </a:cubicBezTo>
                    <a:cubicBezTo>
                      <a:pt x="49" y="413"/>
                      <a:pt x="49" y="413"/>
                      <a:pt x="49" y="413"/>
                    </a:cubicBezTo>
                    <a:cubicBezTo>
                      <a:pt x="55" y="426"/>
                      <a:pt x="61" y="439"/>
                      <a:pt x="68" y="452"/>
                    </a:cubicBezTo>
                    <a:cubicBezTo>
                      <a:pt x="47" y="475"/>
                      <a:pt x="47" y="475"/>
                      <a:pt x="47" y="475"/>
                    </a:cubicBezTo>
                    <a:cubicBezTo>
                      <a:pt x="55" y="485"/>
                      <a:pt x="55" y="485"/>
                      <a:pt x="55" y="485"/>
                    </a:cubicBezTo>
                    <a:cubicBezTo>
                      <a:pt x="62" y="496"/>
                      <a:pt x="62" y="496"/>
                      <a:pt x="62" y="496"/>
                    </a:cubicBezTo>
                    <a:cubicBezTo>
                      <a:pt x="91" y="485"/>
                      <a:pt x="91" y="485"/>
                      <a:pt x="91" y="485"/>
                    </a:cubicBezTo>
                    <a:cubicBezTo>
                      <a:pt x="100" y="496"/>
                      <a:pt x="110" y="507"/>
                      <a:pt x="121" y="516"/>
                    </a:cubicBezTo>
                    <a:cubicBezTo>
                      <a:pt x="108" y="545"/>
                      <a:pt x="108" y="545"/>
                      <a:pt x="108" y="545"/>
                    </a:cubicBezTo>
                    <a:cubicBezTo>
                      <a:pt x="118" y="553"/>
                      <a:pt x="118" y="553"/>
                      <a:pt x="118" y="553"/>
                    </a:cubicBezTo>
                    <a:cubicBezTo>
                      <a:pt x="128" y="561"/>
                      <a:pt x="128" y="561"/>
                      <a:pt x="128" y="561"/>
                    </a:cubicBezTo>
                    <a:cubicBezTo>
                      <a:pt x="153" y="542"/>
                      <a:pt x="153" y="542"/>
                      <a:pt x="153" y="542"/>
                    </a:cubicBezTo>
                    <a:cubicBezTo>
                      <a:pt x="165" y="550"/>
                      <a:pt x="177" y="557"/>
                      <a:pt x="190" y="563"/>
                    </a:cubicBezTo>
                    <a:cubicBezTo>
                      <a:pt x="186" y="594"/>
                      <a:pt x="186" y="594"/>
                      <a:pt x="186" y="594"/>
                    </a:cubicBezTo>
                    <a:cubicBezTo>
                      <a:pt x="198" y="598"/>
                      <a:pt x="198" y="598"/>
                      <a:pt x="198" y="598"/>
                    </a:cubicBezTo>
                    <a:cubicBezTo>
                      <a:pt x="210" y="603"/>
                      <a:pt x="210" y="603"/>
                      <a:pt x="210" y="603"/>
                    </a:cubicBezTo>
                    <a:cubicBezTo>
                      <a:pt x="228" y="577"/>
                      <a:pt x="228" y="577"/>
                      <a:pt x="228" y="577"/>
                    </a:cubicBezTo>
                    <a:cubicBezTo>
                      <a:pt x="242" y="582"/>
                      <a:pt x="256" y="585"/>
                      <a:pt x="270" y="587"/>
                    </a:cubicBezTo>
                    <a:cubicBezTo>
                      <a:pt x="275" y="618"/>
                      <a:pt x="275" y="618"/>
                      <a:pt x="275" y="618"/>
                    </a:cubicBezTo>
                    <a:cubicBezTo>
                      <a:pt x="288" y="618"/>
                      <a:pt x="288" y="618"/>
                      <a:pt x="288" y="618"/>
                    </a:cubicBezTo>
                    <a:cubicBezTo>
                      <a:pt x="301" y="619"/>
                      <a:pt x="301" y="619"/>
                      <a:pt x="301" y="619"/>
                    </a:cubicBezTo>
                    <a:cubicBezTo>
                      <a:pt x="307" y="602"/>
                      <a:pt x="307" y="602"/>
                      <a:pt x="307" y="602"/>
                    </a:cubicBezTo>
                    <a:cubicBezTo>
                      <a:pt x="307" y="602"/>
                      <a:pt x="307" y="602"/>
                      <a:pt x="307" y="602"/>
                    </a:cubicBezTo>
                    <a:cubicBezTo>
                      <a:pt x="311" y="590"/>
                      <a:pt x="311" y="590"/>
                      <a:pt x="311" y="590"/>
                    </a:cubicBezTo>
                    <a:cubicBezTo>
                      <a:pt x="325" y="590"/>
                      <a:pt x="339" y="588"/>
                      <a:pt x="354" y="586"/>
                    </a:cubicBezTo>
                    <a:cubicBezTo>
                      <a:pt x="368" y="614"/>
                      <a:pt x="368" y="614"/>
                      <a:pt x="368" y="614"/>
                    </a:cubicBezTo>
                    <a:cubicBezTo>
                      <a:pt x="380" y="611"/>
                      <a:pt x="380" y="611"/>
                      <a:pt x="380" y="611"/>
                    </a:cubicBezTo>
                    <a:cubicBezTo>
                      <a:pt x="393" y="608"/>
                      <a:pt x="393" y="608"/>
                      <a:pt x="393" y="608"/>
                    </a:cubicBezTo>
                    <a:cubicBezTo>
                      <a:pt x="393" y="577"/>
                      <a:pt x="393" y="577"/>
                      <a:pt x="393" y="577"/>
                    </a:cubicBezTo>
                    <a:cubicBezTo>
                      <a:pt x="394" y="577"/>
                      <a:pt x="394" y="577"/>
                      <a:pt x="394" y="577"/>
                    </a:cubicBezTo>
                    <a:cubicBezTo>
                      <a:pt x="408" y="572"/>
                      <a:pt x="421" y="567"/>
                      <a:pt x="433" y="561"/>
                    </a:cubicBezTo>
                    <a:cubicBezTo>
                      <a:pt x="455" y="583"/>
                      <a:pt x="455" y="583"/>
                      <a:pt x="455" y="583"/>
                    </a:cubicBezTo>
                    <a:cubicBezTo>
                      <a:pt x="466" y="577"/>
                      <a:pt x="466" y="577"/>
                      <a:pt x="466" y="577"/>
                    </a:cubicBezTo>
                    <a:cubicBezTo>
                      <a:pt x="477" y="570"/>
                      <a:pt x="477" y="570"/>
                      <a:pt x="477" y="570"/>
                    </a:cubicBezTo>
                    <a:cubicBezTo>
                      <a:pt x="468" y="540"/>
                      <a:pt x="468" y="540"/>
                      <a:pt x="468" y="540"/>
                    </a:cubicBezTo>
                    <a:cubicBezTo>
                      <a:pt x="480" y="532"/>
                      <a:pt x="491" y="523"/>
                      <a:pt x="502" y="513"/>
                    </a:cubicBezTo>
                    <a:cubicBezTo>
                      <a:pt x="529" y="528"/>
                      <a:pt x="529" y="528"/>
                      <a:pt x="529" y="528"/>
                    </a:cubicBezTo>
                    <a:cubicBezTo>
                      <a:pt x="538" y="519"/>
                      <a:pt x="538" y="519"/>
                      <a:pt x="538" y="519"/>
                    </a:cubicBezTo>
                    <a:cubicBezTo>
                      <a:pt x="547" y="509"/>
                      <a:pt x="547" y="509"/>
                      <a:pt x="547" y="509"/>
                    </a:cubicBezTo>
                    <a:cubicBezTo>
                      <a:pt x="529" y="483"/>
                      <a:pt x="529" y="483"/>
                      <a:pt x="529" y="483"/>
                    </a:cubicBezTo>
                    <a:cubicBezTo>
                      <a:pt x="538" y="472"/>
                      <a:pt x="546" y="460"/>
                      <a:pt x="553" y="448"/>
                    </a:cubicBezTo>
                    <a:cubicBezTo>
                      <a:pt x="584" y="454"/>
                      <a:pt x="584" y="454"/>
                      <a:pt x="584" y="454"/>
                    </a:cubicBezTo>
                    <a:cubicBezTo>
                      <a:pt x="589" y="442"/>
                      <a:pt x="589" y="442"/>
                      <a:pt x="589" y="442"/>
                    </a:cubicBezTo>
                    <a:cubicBezTo>
                      <a:pt x="595" y="430"/>
                      <a:pt x="595" y="430"/>
                      <a:pt x="595" y="430"/>
                    </a:cubicBezTo>
                    <a:cubicBezTo>
                      <a:pt x="571" y="411"/>
                      <a:pt x="571" y="411"/>
                      <a:pt x="571" y="411"/>
                    </a:cubicBezTo>
                    <a:cubicBezTo>
                      <a:pt x="572" y="408"/>
                      <a:pt x="573" y="405"/>
                      <a:pt x="574" y="402"/>
                    </a:cubicBezTo>
                    <a:cubicBezTo>
                      <a:pt x="576" y="395"/>
                      <a:pt x="576" y="395"/>
                      <a:pt x="576" y="395"/>
                    </a:cubicBezTo>
                    <a:cubicBezTo>
                      <a:pt x="579" y="386"/>
                      <a:pt x="581" y="378"/>
                      <a:pt x="583" y="370"/>
                    </a:cubicBezTo>
                    <a:cubicBezTo>
                      <a:pt x="614" y="367"/>
                      <a:pt x="614" y="367"/>
                      <a:pt x="614" y="367"/>
                    </a:cubicBezTo>
                    <a:cubicBezTo>
                      <a:pt x="616" y="354"/>
                      <a:pt x="616" y="354"/>
                      <a:pt x="616" y="354"/>
                    </a:cubicBezTo>
                    <a:cubicBezTo>
                      <a:pt x="618" y="341"/>
                      <a:pt x="618" y="341"/>
                      <a:pt x="618" y="341"/>
                    </a:cubicBezTo>
                    <a:cubicBezTo>
                      <a:pt x="589" y="329"/>
                      <a:pt x="589" y="329"/>
                      <a:pt x="589" y="329"/>
                    </a:cubicBezTo>
                    <a:cubicBezTo>
                      <a:pt x="590" y="315"/>
                      <a:pt x="590" y="301"/>
                      <a:pt x="589" y="286"/>
                    </a:cubicBezTo>
                    <a:cubicBezTo>
                      <a:pt x="618" y="274"/>
                      <a:pt x="618" y="274"/>
                      <a:pt x="618" y="274"/>
                    </a:cubicBezTo>
                    <a:cubicBezTo>
                      <a:pt x="616" y="261"/>
                      <a:pt x="616" y="261"/>
                      <a:pt x="616" y="261"/>
                    </a:cubicBezTo>
                    <a:cubicBezTo>
                      <a:pt x="614" y="249"/>
                      <a:pt x="614" y="249"/>
                      <a:pt x="614" y="249"/>
                    </a:cubicBezTo>
                    <a:cubicBezTo>
                      <a:pt x="582" y="246"/>
                      <a:pt x="582" y="246"/>
                      <a:pt x="582" y="246"/>
                    </a:cubicBezTo>
                    <a:cubicBezTo>
                      <a:pt x="581" y="239"/>
                      <a:pt x="579" y="232"/>
                      <a:pt x="577" y="225"/>
                    </a:cubicBezTo>
                    <a:cubicBezTo>
                      <a:pt x="575" y="218"/>
                      <a:pt x="572" y="212"/>
                      <a:pt x="570" y="205"/>
                    </a:cubicBezTo>
                    <a:cubicBezTo>
                      <a:pt x="594" y="185"/>
                      <a:pt x="594" y="185"/>
                      <a:pt x="594" y="185"/>
                    </a:cubicBezTo>
                    <a:cubicBezTo>
                      <a:pt x="588" y="173"/>
                      <a:pt x="588" y="173"/>
                      <a:pt x="588" y="173"/>
                    </a:cubicBezTo>
                    <a:cubicBezTo>
                      <a:pt x="582" y="162"/>
                      <a:pt x="582" y="162"/>
                      <a:pt x="582" y="162"/>
                    </a:cubicBezTo>
                    <a:cubicBezTo>
                      <a:pt x="552" y="168"/>
                      <a:pt x="552" y="168"/>
                      <a:pt x="552" y="168"/>
                    </a:cubicBezTo>
                    <a:cubicBezTo>
                      <a:pt x="544" y="156"/>
                      <a:pt x="536" y="144"/>
                      <a:pt x="527" y="133"/>
                    </a:cubicBezTo>
                    <a:cubicBezTo>
                      <a:pt x="544" y="107"/>
                      <a:pt x="544" y="107"/>
                      <a:pt x="544" y="107"/>
                    </a:cubicBezTo>
                    <a:cubicBezTo>
                      <a:pt x="535" y="97"/>
                      <a:pt x="535" y="97"/>
                      <a:pt x="535" y="97"/>
                    </a:cubicBezTo>
                    <a:cubicBezTo>
                      <a:pt x="526" y="88"/>
                      <a:pt x="526" y="88"/>
                      <a:pt x="526" y="88"/>
                    </a:cubicBezTo>
                    <a:cubicBezTo>
                      <a:pt x="499" y="103"/>
                      <a:pt x="499" y="103"/>
                      <a:pt x="499" y="103"/>
                    </a:cubicBezTo>
                    <a:cubicBezTo>
                      <a:pt x="493" y="97"/>
                      <a:pt x="486" y="92"/>
                      <a:pt x="479" y="87"/>
                    </a:cubicBezTo>
                    <a:cubicBezTo>
                      <a:pt x="473" y="82"/>
                      <a:pt x="473" y="82"/>
                      <a:pt x="473" y="82"/>
                    </a:cubicBezTo>
                    <a:cubicBezTo>
                      <a:pt x="471" y="80"/>
                      <a:pt x="468" y="78"/>
                      <a:pt x="466" y="77"/>
                    </a:cubicBezTo>
                    <a:cubicBezTo>
                      <a:pt x="474" y="47"/>
                      <a:pt x="474" y="47"/>
                      <a:pt x="474" y="47"/>
                    </a:cubicBezTo>
                    <a:cubicBezTo>
                      <a:pt x="463" y="40"/>
                      <a:pt x="463" y="40"/>
                      <a:pt x="463" y="40"/>
                    </a:cubicBezTo>
                    <a:cubicBezTo>
                      <a:pt x="452" y="34"/>
                      <a:pt x="452" y="34"/>
                      <a:pt x="452" y="34"/>
                    </a:cubicBezTo>
                    <a:cubicBezTo>
                      <a:pt x="430" y="57"/>
                      <a:pt x="430" y="57"/>
                      <a:pt x="430" y="57"/>
                    </a:cubicBezTo>
                    <a:cubicBezTo>
                      <a:pt x="417" y="50"/>
                      <a:pt x="404" y="45"/>
                      <a:pt x="390" y="41"/>
                    </a:cubicBezTo>
                    <a:cubicBezTo>
                      <a:pt x="390" y="10"/>
                      <a:pt x="390" y="10"/>
                      <a:pt x="390" y="10"/>
                    </a:cubicBezTo>
                    <a:cubicBezTo>
                      <a:pt x="377" y="7"/>
                      <a:pt x="377" y="7"/>
                      <a:pt x="377" y="7"/>
                    </a:cubicBezTo>
                    <a:cubicBezTo>
                      <a:pt x="364" y="4"/>
                      <a:pt x="364" y="4"/>
                      <a:pt x="364" y="4"/>
                    </a:cubicBezTo>
                    <a:cubicBezTo>
                      <a:pt x="350" y="32"/>
                      <a:pt x="350" y="32"/>
                      <a:pt x="350" y="32"/>
                    </a:cubicBezTo>
                    <a:cubicBezTo>
                      <a:pt x="336" y="30"/>
                      <a:pt x="322" y="29"/>
                      <a:pt x="307" y="29"/>
                    </a:cubicBezTo>
                    <a:cubicBezTo>
                      <a:pt x="298" y="0"/>
                      <a:pt x="298" y="0"/>
                      <a:pt x="298" y="0"/>
                    </a:cubicBezTo>
                    <a:cubicBezTo>
                      <a:pt x="285" y="1"/>
                      <a:pt x="285" y="1"/>
                      <a:pt x="285" y="1"/>
                    </a:cubicBezTo>
                    <a:cubicBezTo>
                      <a:pt x="272" y="2"/>
                      <a:pt x="272" y="2"/>
                      <a:pt x="272" y="2"/>
                    </a:cubicBezTo>
                    <a:cubicBezTo>
                      <a:pt x="267" y="33"/>
                      <a:pt x="267" y="33"/>
                      <a:pt x="267" y="33"/>
                    </a:cubicBezTo>
                    <a:cubicBezTo>
                      <a:pt x="253" y="35"/>
                      <a:pt x="239" y="38"/>
                      <a:pt x="225" y="42"/>
                    </a:cubicBezTo>
                    <a:moveTo>
                      <a:pt x="156" y="121"/>
                    </a:moveTo>
                    <a:cubicBezTo>
                      <a:pt x="198" y="255"/>
                      <a:pt x="198" y="255"/>
                      <a:pt x="198" y="255"/>
                    </a:cubicBezTo>
                    <a:cubicBezTo>
                      <a:pt x="201" y="266"/>
                      <a:pt x="197" y="279"/>
                      <a:pt x="188" y="286"/>
                    </a:cubicBezTo>
                    <a:cubicBezTo>
                      <a:pt x="73" y="367"/>
                      <a:pt x="73" y="367"/>
                      <a:pt x="73" y="367"/>
                    </a:cubicBezTo>
                    <a:cubicBezTo>
                      <a:pt x="50" y="274"/>
                      <a:pt x="84" y="179"/>
                      <a:pt x="156" y="121"/>
                    </a:cubicBezTo>
                    <a:moveTo>
                      <a:pt x="228" y="335"/>
                    </a:moveTo>
                    <a:cubicBezTo>
                      <a:pt x="214" y="291"/>
                      <a:pt x="239" y="243"/>
                      <a:pt x="284" y="229"/>
                    </a:cubicBezTo>
                    <a:cubicBezTo>
                      <a:pt x="328" y="215"/>
                      <a:pt x="375" y="240"/>
                      <a:pt x="389" y="284"/>
                    </a:cubicBezTo>
                    <a:cubicBezTo>
                      <a:pt x="404" y="329"/>
                      <a:pt x="379" y="376"/>
                      <a:pt x="334" y="390"/>
                    </a:cubicBezTo>
                    <a:cubicBezTo>
                      <a:pt x="290" y="404"/>
                      <a:pt x="242" y="380"/>
                      <a:pt x="228" y="335"/>
                    </a:cubicBezTo>
                    <a:moveTo>
                      <a:pt x="82" y="398"/>
                    </a:moveTo>
                    <a:cubicBezTo>
                      <a:pt x="223" y="399"/>
                      <a:pt x="223" y="399"/>
                      <a:pt x="223" y="399"/>
                    </a:cubicBezTo>
                    <a:cubicBezTo>
                      <a:pt x="235" y="399"/>
                      <a:pt x="246" y="407"/>
                      <a:pt x="249" y="418"/>
                    </a:cubicBezTo>
                    <a:cubicBezTo>
                      <a:pt x="291" y="552"/>
                      <a:pt x="291" y="552"/>
                      <a:pt x="291" y="552"/>
                    </a:cubicBezTo>
                    <a:cubicBezTo>
                      <a:pt x="200" y="546"/>
                      <a:pt x="117" y="487"/>
                      <a:pt x="82" y="398"/>
                    </a:cubicBezTo>
                    <a:moveTo>
                      <a:pt x="534" y="402"/>
                    </a:moveTo>
                    <a:cubicBezTo>
                      <a:pt x="507" y="466"/>
                      <a:pt x="454" y="519"/>
                      <a:pt x="382" y="542"/>
                    </a:cubicBezTo>
                    <a:cubicBezTo>
                      <a:pt x="363" y="548"/>
                      <a:pt x="343" y="551"/>
                      <a:pt x="323" y="552"/>
                    </a:cubicBezTo>
                    <a:cubicBezTo>
                      <a:pt x="368" y="419"/>
                      <a:pt x="368" y="419"/>
                      <a:pt x="368" y="419"/>
                    </a:cubicBezTo>
                    <a:cubicBezTo>
                      <a:pt x="372" y="408"/>
                      <a:pt x="382" y="400"/>
                      <a:pt x="394" y="401"/>
                    </a:cubicBezTo>
                    <a:cubicBezTo>
                      <a:pt x="534" y="402"/>
                      <a:pt x="534" y="402"/>
                      <a:pt x="534" y="402"/>
                    </a:cubicBezTo>
                    <a:moveTo>
                      <a:pt x="541" y="237"/>
                    </a:moveTo>
                    <a:cubicBezTo>
                      <a:pt x="555" y="282"/>
                      <a:pt x="555" y="328"/>
                      <a:pt x="544" y="371"/>
                    </a:cubicBezTo>
                    <a:cubicBezTo>
                      <a:pt x="437" y="291"/>
                      <a:pt x="437" y="291"/>
                      <a:pt x="437" y="291"/>
                    </a:cubicBezTo>
                    <a:cubicBezTo>
                      <a:pt x="424" y="282"/>
                      <a:pt x="419" y="266"/>
                      <a:pt x="424" y="251"/>
                    </a:cubicBezTo>
                    <a:cubicBezTo>
                      <a:pt x="467" y="125"/>
                      <a:pt x="467" y="125"/>
                      <a:pt x="467" y="125"/>
                    </a:cubicBezTo>
                    <a:cubicBezTo>
                      <a:pt x="500" y="153"/>
                      <a:pt x="527" y="191"/>
                      <a:pt x="541" y="237"/>
                    </a:cubicBezTo>
                    <a:moveTo>
                      <a:pt x="441" y="105"/>
                    </a:moveTo>
                    <a:cubicBezTo>
                      <a:pt x="327" y="186"/>
                      <a:pt x="327" y="186"/>
                      <a:pt x="327" y="186"/>
                    </a:cubicBezTo>
                    <a:cubicBezTo>
                      <a:pt x="317" y="193"/>
                      <a:pt x="304" y="193"/>
                      <a:pt x="295" y="186"/>
                    </a:cubicBezTo>
                    <a:cubicBezTo>
                      <a:pt x="182" y="102"/>
                      <a:pt x="182" y="102"/>
                      <a:pt x="182" y="102"/>
                    </a:cubicBezTo>
                    <a:cubicBezTo>
                      <a:pt x="198" y="92"/>
                      <a:pt x="216" y="84"/>
                      <a:pt x="236" y="78"/>
                    </a:cubicBezTo>
                    <a:cubicBezTo>
                      <a:pt x="308" y="55"/>
                      <a:pt x="382" y="68"/>
                      <a:pt x="441" y="105"/>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8" name="Freeform 36"/>
              <p:cNvSpPr>
                <a:spLocks noEditPoints="1"/>
              </p:cNvSpPr>
              <p:nvPr/>
            </p:nvSpPr>
            <p:spPr bwMode="auto">
              <a:xfrm>
                <a:off x="5942847" y="4075863"/>
                <a:ext cx="597130" cy="597945"/>
              </a:xfrm>
              <a:custGeom>
                <a:avLst/>
                <a:gdLst>
                  <a:gd name="T0" fmla="*/ 234 w 310"/>
                  <a:gd name="T1" fmla="*/ 262 h 310"/>
                  <a:gd name="T2" fmla="*/ 263 w 310"/>
                  <a:gd name="T3" fmla="*/ 266 h 310"/>
                  <a:gd name="T4" fmla="*/ 264 w 310"/>
                  <a:gd name="T5" fmla="*/ 250 h 310"/>
                  <a:gd name="T6" fmla="*/ 280 w 310"/>
                  <a:gd name="T7" fmla="*/ 234 h 310"/>
                  <a:gd name="T8" fmla="*/ 289 w 310"/>
                  <a:gd name="T9" fmla="*/ 216 h 310"/>
                  <a:gd name="T10" fmla="*/ 288 w 310"/>
                  <a:gd name="T11" fmla="*/ 192 h 310"/>
                  <a:gd name="T12" fmla="*/ 308 w 310"/>
                  <a:gd name="T13" fmla="*/ 184 h 310"/>
                  <a:gd name="T14" fmla="*/ 287 w 310"/>
                  <a:gd name="T15" fmla="*/ 164 h 310"/>
                  <a:gd name="T16" fmla="*/ 310 w 310"/>
                  <a:gd name="T17" fmla="*/ 146 h 310"/>
                  <a:gd name="T18" fmla="*/ 298 w 310"/>
                  <a:gd name="T19" fmla="*/ 135 h 310"/>
                  <a:gd name="T20" fmla="*/ 296 w 310"/>
                  <a:gd name="T21" fmla="*/ 112 h 310"/>
                  <a:gd name="T22" fmla="*/ 290 w 310"/>
                  <a:gd name="T23" fmla="*/ 94 h 310"/>
                  <a:gd name="T24" fmla="*/ 276 w 310"/>
                  <a:gd name="T25" fmla="*/ 76 h 310"/>
                  <a:gd name="T26" fmla="*/ 277 w 310"/>
                  <a:gd name="T27" fmla="*/ 59 h 310"/>
                  <a:gd name="T28" fmla="*/ 250 w 310"/>
                  <a:gd name="T29" fmla="*/ 62 h 310"/>
                  <a:gd name="T30" fmla="*/ 250 w 310"/>
                  <a:gd name="T31" fmla="*/ 32 h 310"/>
                  <a:gd name="T32" fmla="*/ 233 w 310"/>
                  <a:gd name="T33" fmla="*/ 34 h 310"/>
                  <a:gd name="T34" fmla="*/ 214 w 310"/>
                  <a:gd name="T35" fmla="*/ 23 h 310"/>
                  <a:gd name="T36" fmla="*/ 206 w 310"/>
                  <a:gd name="T37" fmla="*/ 8 h 310"/>
                  <a:gd name="T38" fmla="*/ 183 w 310"/>
                  <a:gd name="T39" fmla="*/ 25 h 310"/>
                  <a:gd name="T40" fmla="*/ 169 w 310"/>
                  <a:gd name="T41" fmla="*/ 0 h 310"/>
                  <a:gd name="T42" fmla="*/ 156 w 310"/>
                  <a:gd name="T43" fmla="*/ 11 h 310"/>
                  <a:gd name="T44" fmla="*/ 133 w 310"/>
                  <a:gd name="T45" fmla="*/ 9 h 310"/>
                  <a:gd name="T46" fmla="*/ 114 w 310"/>
                  <a:gd name="T47" fmla="*/ 13 h 310"/>
                  <a:gd name="T48" fmla="*/ 94 w 310"/>
                  <a:gd name="T49" fmla="*/ 24 h 310"/>
                  <a:gd name="T50" fmla="*/ 83 w 310"/>
                  <a:gd name="T51" fmla="*/ 17 h 310"/>
                  <a:gd name="T52" fmla="*/ 78 w 310"/>
                  <a:gd name="T53" fmla="*/ 34 h 310"/>
                  <a:gd name="T54" fmla="*/ 58 w 310"/>
                  <a:gd name="T55" fmla="*/ 44 h 310"/>
                  <a:gd name="T56" fmla="*/ 44 w 310"/>
                  <a:gd name="T57" fmla="*/ 58 h 310"/>
                  <a:gd name="T58" fmla="*/ 33 w 310"/>
                  <a:gd name="T59" fmla="*/ 78 h 310"/>
                  <a:gd name="T60" fmla="*/ 17 w 310"/>
                  <a:gd name="T61" fmla="*/ 84 h 310"/>
                  <a:gd name="T62" fmla="*/ 31 w 310"/>
                  <a:gd name="T63" fmla="*/ 109 h 310"/>
                  <a:gd name="T64" fmla="*/ 4 w 310"/>
                  <a:gd name="T65" fmla="*/ 119 h 310"/>
                  <a:gd name="T66" fmla="*/ 13 w 310"/>
                  <a:gd name="T67" fmla="*/ 134 h 310"/>
                  <a:gd name="T68" fmla="*/ 8 w 310"/>
                  <a:gd name="T69" fmla="*/ 156 h 310"/>
                  <a:gd name="T70" fmla="*/ 9 w 310"/>
                  <a:gd name="T71" fmla="*/ 176 h 310"/>
                  <a:gd name="T72" fmla="*/ 17 w 310"/>
                  <a:gd name="T73" fmla="*/ 197 h 310"/>
                  <a:gd name="T74" fmla="*/ 11 w 310"/>
                  <a:gd name="T75" fmla="*/ 213 h 310"/>
                  <a:gd name="T76" fmla="*/ 39 w 310"/>
                  <a:gd name="T77" fmla="*/ 219 h 310"/>
                  <a:gd name="T78" fmla="*/ 29 w 310"/>
                  <a:gd name="T79" fmla="*/ 246 h 310"/>
                  <a:gd name="T80" fmla="*/ 46 w 310"/>
                  <a:gd name="T81" fmla="*/ 249 h 310"/>
                  <a:gd name="T82" fmla="*/ 60 w 310"/>
                  <a:gd name="T83" fmla="*/ 267 h 310"/>
                  <a:gd name="T84" fmla="*/ 75 w 310"/>
                  <a:gd name="T85" fmla="*/ 279 h 310"/>
                  <a:gd name="T86" fmla="*/ 97 w 310"/>
                  <a:gd name="T87" fmla="*/ 287 h 310"/>
                  <a:gd name="T88" fmla="*/ 104 w 310"/>
                  <a:gd name="T89" fmla="*/ 302 h 310"/>
                  <a:gd name="T90" fmla="*/ 126 w 310"/>
                  <a:gd name="T91" fmla="*/ 284 h 310"/>
                  <a:gd name="T92" fmla="*/ 142 w 310"/>
                  <a:gd name="T93" fmla="*/ 309 h 310"/>
                  <a:gd name="T94" fmla="*/ 155 w 310"/>
                  <a:gd name="T95" fmla="*/ 299 h 310"/>
                  <a:gd name="T96" fmla="*/ 177 w 310"/>
                  <a:gd name="T97" fmla="*/ 301 h 310"/>
                  <a:gd name="T98" fmla="*/ 197 w 310"/>
                  <a:gd name="T99" fmla="*/ 297 h 310"/>
                  <a:gd name="T100" fmla="*/ 217 w 310"/>
                  <a:gd name="T101" fmla="*/ 286 h 310"/>
                  <a:gd name="T102" fmla="*/ 227 w 310"/>
                  <a:gd name="T103" fmla="*/ 292 h 310"/>
                  <a:gd name="T104" fmla="*/ 128 w 310"/>
                  <a:gd name="T105" fmla="*/ 120 h 310"/>
                  <a:gd name="T106" fmla="*/ 141 w 310"/>
                  <a:gd name="T107" fmla="*/ 124 h 310"/>
                  <a:gd name="T108" fmla="*/ 198 w 310"/>
                  <a:gd name="T109" fmla="*/ 143 h 310"/>
                  <a:gd name="T110" fmla="*/ 202 w 310"/>
                  <a:gd name="T111" fmla="*/ 130 h 310"/>
                  <a:gd name="T112" fmla="*/ 126 w 310"/>
                  <a:gd name="T113" fmla="*/ 169 h 310"/>
                  <a:gd name="T114" fmla="*/ 133 w 310"/>
                  <a:gd name="T115" fmla="*/ 166 h 310"/>
                  <a:gd name="T116" fmla="*/ 166 w 310"/>
                  <a:gd name="T117" fmla="*/ 177 h 310"/>
                  <a:gd name="T118" fmla="*/ 171 w 310"/>
                  <a:gd name="T119" fmla="*/ 184 h 310"/>
                  <a:gd name="T120" fmla="*/ 167 w 310"/>
                  <a:gd name="T121" fmla="*/ 197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0" h="310">
                    <a:moveTo>
                      <a:pt x="235" y="279"/>
                    </a:moveTo>
                    <a:cubicBezTo>
                      <a:pt x="233" y="276"/>
                      <a:pt x="233" y="276"/>
                      <a:pt x="233" y="276"/>
                    </a:cubicBezTo>
                    <a:cubicBezTo>
                      <a:pt x="230" y="272"/>
                      <a:pt x="230" y="266"/>
                      <a:pt x="234" y="262"/>
                    </a:cubicBezTo>
                    <a:cubicBezTo>
                      <a:pt x="239" y="257"/>
                      <a:pt x="247" y="258"/>
                      <a:pt x="251" y="263"/>
                    </a:cubicBezTo>
                    <a:cubicBezTo>
                      <a:pt x="253" y="266"/>
                      <a:pt x="253" y="266"/>
                      <a:pt x="253" y="266"/>
                    </a:cubicBezTo>
                    <a:cubicBezTo>
                      <a:pt x="255" y="269"/>
                      <a:pt x="260" y="269"/>
                      <a:pt x="263" y="266"/>
                    </a:cubicBezTo>
                    <a:cubicBezTo>
                      <a:pt x="265" y="265"/>
                      <a:pt x="266" y="264"/>
                      <a:pt x="268" y="262"/>
                    </a:cubicBezTo>
                    <a:cubicBezTo>
                      <a:pt x="270" y="259"/>
                      <a:pt x="270" y="254"/>
                      <a:pt x="267" y="252"/>
                    </a:cubicBezTo>
                    <a:cubicBezTo>
                      <a:pt x="264" y="250"/>
                      <a:pt x="264" y="250"/>
                      <a:pt x="264" y="250"/>
                    </a:cubicBezTo>
                    <a:cubicBezTo>
                      <a:pt x="260" y="246"/>
                      <a:pt x="258" y="240"/>
                      <a:pt x="261" y="235"/>
                    </a:cubicBezTo>
                    <a:cubicBezTo>
                      <a:pt x="264" y="229"/>
                      <a:pt x="272" y="228"/>
                      <a:pt x="277" y="232"/>
                    </a:cubicBezTo>
                    <a:cubicBezTo>
                      <a:pt x="280" y="234"/>
                      <a:pt x="280" y="234"/>
                      <a:pt x="280" y="234"/>
                    </a:cubicBezTo>
                    <a:cubicBezTo>
                      <a:pt x="283" y="236"/>
                      <a:pt x="288" y="235"/>
                      <a:pt x="290" y="232"/>
                    </a:cubicBezTo>
                    <a:cubicBezTo>
                      <a:pt x="291" y="230"/>
                      <a:pt x="292" y="228"/>
                      <a:pt x="293" y="226"/>
                    </a:cubicBezTo>
                    <a:cubicBezTo>
                      <a:pt x="295" y="222"/>
                      <a:pt x="293" y="218"/>
                      <a:pt x="289" y="216"/>
                    </a:cubicBezTo>
                    <a:cubicBezTo>
                      <a:pt x="286" y="215"/>
                      <a:pt x="286" y="215"/>
                      <a:pt x="286" y="215"/>
                    </a:cubicBezTo>
                    <a:cubicBezTo>
                      <a:pt x="280" y="213"/>
                      <a:pt x="277" y="206"/>
                      <a:pt x="280" y="200"/>
                    </a:cubicBezTo>
                    <a:cubicBezTo>
                      <a:pt x="277" y="195"/>
                      <a:pt x="282" y="189"/>
                      <a:pt x="288" y="192"/>
                    </a:cubicBezTo>
                    <a:cubicBezTo>
                      <a:pt x="297" y="195"/>
                      <a:pt x="297" y="195"/>
                      <a:pt x="297" y="195"/>
                    </a:cubicBezTo>
                    <a:cubicBezTo>
                      <a:pt x="301" y="197"/>
                      <a:pt x="305" y="195"/>
                      <a:pt x="306" y="190"/>
                    </a:cubicBezTo>
                    <a:cubicBezTo>
                      <a:pt x="307" y="188"/>
                      <a:pt x="307" y="186"/>
                      <a:pt x="308" y="184"/>
                    </a:cubicBezTo>
                    <a:cubicBezTo>
                      <a:pt x="308" y="180"/>
                      <a:pt x="305" y="176"/>
                      <a:pt x="301" y="176"/>
                    </a:cubicBezTo>
                    <a:cubicBezTo>
                      <a:pt x="298" y="176"/>
                      <a:pt x="298" y="176"/>
                      <a:pt x="298" y="176"/>
                    </a:cubicBezTo>
                    <a:cubicBezTo>
                      <a:pt x="291" y="175"/>
                      <a:pt x="287" y="170"/>
                      <a:pt x="287" y="164"/>
                    </a:cubicBezTo>
                    <a:cubicBezTo>
                      <a:pt x="288" y="157"/>
                      <a:pt x="293" y="153"/>
                      <a:pt x="300" y="153"/>
                    </a:cubicBezTo>
                    <a:cubicBezTo>
                      <a:pt x="303" y="154"/>
                      <a:pt x="303" y="154"/>
                      <a:pt x="303" y="154"/>
                    </a:cubicBezTo>
                    <a:cubicBezTo>
                      <a:pt x="307" y="154"/>
                      <a:pt x="310" y="151"/>
                      <a:pt x="310" y="146"/>
                    </a:cubicBezTo>
                    <a:cubicBezTo>
                      <a:pt x="310" y="144"/>
                      <a:pt x="310" y="142"/>
                      <a:pt x="310" y="140"/>
                    </a:cubicBezTo>
                    <a:cubicBezTo>
                      <a:pt x="309" y="136"/>
                      <a:pt x="305" y="133"/>
                      <a:pt x="301" y="134"/>
                    </a:cubicBezTo>
                    <a:cubicBezTo>
                      <a:pt x="298" y="135"/>
                      <a:pt x="298" y="135"/>
                      <a:pt x="298" y="135"/>
                    </a:cubicBezTo>
                    <a:cubicBezTo>
                      <a:pt x="292" y="136"/>
                      <a:pt x="286" y="132"/>
                      <a:pt x="285" y="126"/>
                    </a:cubicBezTo>
                    <a:cubicBezTo>
                      <a:pt x="283" y="120"/>
                      <a:pt x="287" y="114"/>
                      <a:pt x="293" y="113"/>
                    </a:cubicBezTo>
                    <a:cubicBezTo>
                      <a:pt x="296" y="112"/>
                      <a:pt x="296" y="112"/>
                      <a:pt x="296" y="112"/>
                    </a:cubicBezTo>
                    <a:cubicBezTo>
                      <a:pt x="300" y="111"/>
                      <a:pt x="303" y="107"/>
                      <a:pt x="301" y="103"/>
                    </a:cubicBezTo>
                    <a:cubicBezTo>
                      <a:pt x="301" y="101"/>
                      <a:pt x="300" y="99"/>
                      <a:pt x="299" y="97"/>
                    </a:cubicBezTo>
                    <a:cubicBezTo>
                      <a:pt x="298" y="93"/>
                      <a:pt x="293" y="92"/>
                      <a:pt x="290" y="94"/>
                    </a:cubicBezTo>
                    <a:cubicBezTo>
                      <a:pt x="286" y="95"/>
                      <a:pt x="286" y="95"/>
                      <a:pt x="286" y="95"/>
                    </a:cubicBezTo>
                    <a:cubicBezTo>
                      <a:pt x="281" y="98"/>
                      <a:pt x="274" y="96"/>
                      <a:pt x="271" y="91"/>
                    </a:cubicBezTo>
                    <a:cubicBezTo>
                      <a:pt x="268" y="85"/>
                      <a:pt x="270" y="79"/>
                      <a:pt x="276" y="76"/>
                    </a:cubicBezTo>
                    <a:cubicBezTo>
                      <a:pt x="279" y="74"/>
                      <a:pt x="279" y="74"/>
                      <a:pt x="279" y="74"/>
                    </a:cubicBezTo>
                    <a:cubicBezTo>
                      <a:pt x="282" y="72"/>
                      <a:pt x="283" y="67"/>
                      <a:pt x="281" y="64"/>
                    </a:cubicBezTo>
                    <a:cubicBezTo>
                      <a:pt x="280" y="62"/>
                      <a:pt x="278" y="61"/>
                      <a:pt x="277" y="59"/>
                    </a:cubicBezTo>
                    <a:cubicBezTo>
                      <a:pt x="275" y="56"/>
                      <a:pt x="270" y="55"/>
                      <a:pt x="267" y="58"/>
                    </a:cubicBezTo>
                    <a:cubicBezTo>
                      <a:pt x="264" y="61"/>
                      <a:pt x="264" y="61"/>
                      <a:pt x="264" y="61"/>
                    </a:cubicBezTo>
                    <a:cubicBezTo>
                      <a:pt x="260" y="64"/>
                      <a:pt x="254" y="65"/>
                      <a:pt x="250" y="62"/>
                    </a:cubicBezTo>
                    <a:cubicBezTo>
                      <a:pt x="244" y="58"/>
                      <a:pt x="244" y="50"/>
                      <a:pt x="249" y="45"/>
                    </a:cubicBezTo>
                    <a:cubicBezTo>
                      <a:pt x="251" y="43"/>
                      <a:pt x="251" y="43"/>
                      <a:pt x="251" y="43"/>
                    </a:cubicBezTo>
                    <a:cubicBezTo>
                      <a:pt x="254" y="40"/>
                      <a:pt x="254" y="35"/>
                      <a:pt x="250" y="32"/>
                    </a:cubicBezTo>
                    <a:cubicBezTo>
                      <a:pt x="249" y="31"/>
                      <a:pt x="247" y="30"/>
                      <a:pt x="245" y="28"/>
                    </a:cubicBezTo>
                    <a:cubicBezTo>
                      <a:pt x="242" y="26"/>
                      <a:pt x="237" y="27"/>
                      <a:pt x="235" y="31"/>
                    </a:cubicBezTo>
                    <a:cubicBezTo>
                      <a:pt x="233" y="34"/>
                      <a:pt x="233" y="34"/>
                      <a:pt x="233" y="34"/>
                    </a:cubicBezTo>
                    <a:cubicBezTo>
                      <a:pt x="230" y="39"/>
                      <a:pt x="223" y="41"/>
                      <a:pt x="218" y="38"/>
                    </a:cubicBezTo>
                    <a:cubicBezTo>
                      <a:pt x="218" y="38"/>
                      <a:pt x="218" y="38"/>
                      <a:pt x="218" y="38"/>
                    </a:cubicBezTo>
                    <a:cubicBezTo>
                      <a:pt x="213" y="35"/>
                      <a:pt x="211" y="28"/>
                      <a:pt x="214" y="23"/>
                    </a:cubicBezTo>
                    <a:cubicBezTo>
                      <a:pt x="215" y="20"/>
                      <a:pt x="215" y="20"/>
                      <a:pt x="215" y="20"/>
                    </a:cubicBezTo>
                    <a:cubicBezTo>
                      <a:pt x="217" y="17"/>
                      <a:pt x="216" y="12"/>
                      <a:pt x="212" y="10"/>
                    </a:cubicBezTo>
                    <a:cubicBezTo>
                      <a:pt x="210" y="10"/>
                      <a:pt x="208" y="9"/>
                      <a:pt x="206" y="8"/>
                    </a:cubicBezTo>
                    <a:cubicBezTo>
                      <a:pt x="202" y="7"/>
                      <a:pt x="198" y="9"/>
                      <a:pt x="197" y="13"/>
                    </a:cubicBezTo>
                    <a:cubicBezTo>
                      <a:pt x="196" y="17"/>
                      <a:pt x="196" y="17"/>
                      <a:pt x="196" y="17"/>
                    </a:cubicBezTo>
                    <a:cubicBezTo>
                      <a:pt x="195" y="23"/>
                      <a:pt x="189" y="27"/>
                      <a:pt x="183" y="25"/>
                    </a:cubicBezTo>
                    <a:cubicBezTo>
                      <a:pt x="177" y="24"/>
                      <a:pt x="173" y="18"/>
                      <a:pt x="174" y="12"/>
                    </a:cubicBezTo>
                    <a:cubicBezTo>
                      <a:pt x="175" y="9"/>
                      <a:pt x="175" y="9"/>
                      <a:pt x="175" y="9"/>
                    </a:cubicBezTo>
                    <a:cubicBezTo>
                      <a:pt x="176" y="5"/>
                      <a:pt x="173" y="1"/>
                      <a:pt x="169" y="0"/>
                    </a:cubicBezTo>
                    <a:cubicBezTo>
                      <a:pt x="167" y="0"/>
                      <a:pt x="165" y="0"/>
                      <a:pt x="163" y="0"/>
                    </a:cubicBezTo>
                    <a:cubicBezTo>
                      <a:pt x="158" y="0"/>
                      <a:pt x="155" y="3"/>
                      <a:pt x="155" y="7"/>
                    </a:cubicBezTo>
                    <a:cubicBezTo>
                      <a:pt x="156" y="11"/>
                      <a:pt x="156" y="11"/>
                      <a:pt x="156" y="11"/>
                    </a:cubicBezTo>
                    <a:cubicBezTo>
                      <a:pt x="156" y="17"/>
                      <a:pt x="151" y="22"/>
                      <a:pt x="145" y="23"/>
                    </a:cubicBezTo>
                    <a:cubicBezTo>
                      <a:pt x="139" y="23"/>
                      <a:pt x="134" y="18"/>
                      <a:pt x="133" y="12"/>
                    </a:cubicBezTo>
                    <a:cubicBezTo>
                      <a:pt x="133" y="9"/>
                      <a:pt x="133" y="9"/>
                      <a:pt x="133" y="9"/>
                    </a:cubicBezTo>
                    <a:cubicBezTo>
                      <a:pt x="133" y="5"/>
                      <a:pt x="129" y="2"/>
                      <a:pt x="125" y="3"/>
                    </a:cubicBezTo>
                    <a:cubicBezTo>
                      <a:pt x="123" y="3"/>
                      <a:pt x="121" y="4"/>
                      <a:pt x="119" y="4"/>
                    </a:cubicBezTo>
                    <a:cubicBezTo>
                      <a:pt x="115" y="5"/>
                      <a:pt x="112" y="9"/>
                      <a:pt x="114" y="13"/>
                    </a:cubicBezTo>
                    <a:cubicBezTo>
                      <a:pt x="115" y="17"/>
                      <a:pt x="115" y="17"/>
                      <a:pt x="115" y="17"/>
                    </a:cubicBezTo>
                    <a:cubicBezTo>
                      <a:pt x="117" y="23"/>
                      <a:pt x="114" y="29"/>
                      <a:pt x="108" y="31"/>
                    </a:cubicBezTo>
                    <a:cubicBezTo>
                      <a:pt x="102" y="33"/>
                      <a:pt x="96" y="30"/>
                      <a:pt x="94" y="24"/>
                    </a:cubicBezTo>
                    <a:cubicBezTo>
                      <a:pt x="93" y="21"/>
                      <a:pt x="93" y="21"/>
                      <a:pt x="93" y="21"/>
                    </a:cubicBezTo>
                    <a:cubicBezTo>
                      <a:pt x="92" y="17"/>
                      <a:pt x="87" y="15"/>
                      <a:pt x="83" y="17"/>
                    </a:cubicBezTo>
                    <a:cubicBezTo>
                      <a:pt x="83" y="17"/>
                      <a:pt x="83" y="17"/>
                      <a:pt x="83" y="17"/>
                    </a:cubicBezTo>
                    <a:cubicBezTo>
                      <a:pt x="81" y="18"/>
                      <a:pt x="79" y="19"/>
                      <a:pt x="78" y="21"/>
                    </a:cubicBezTo>
                    <a:cubicBezTo>
                      <a:pt x="74" y="23"/>
                      <a:pt x="73" y="27"/>
                      <a:pt x="75" y="31"/>
                    </a:cubicBezTo>
                    <a:cubicBezTo>
                      <a:pt x="78" y="34"/>
                      <a:pt x="78" y="34"/>
                      <a:pt x="78" y="34"/>
                    </a:cubicBezTo>
                    <a:cubicBezTo>
                      <a:pt x="81" y="39"/>
                      <a:pt x="80" y="46"/>
                      <a:pt x="75" y="49"/>
                    </a:cubicBezTo>
                    <a:cubicBezTo>
                      <a:pt x="70" y="53"/>
                      <a:pt x="63" y="52"/>
                      <a:pt x="60" y="47"/>
                    </a:cubicBezTo>
                    <a:cubicBezTo>
                      <a:pt x="58" y="44"/>
                      <a:pt x="58" y="44"/>
                      <a:pt x="58" y="44"/>
                    </a:cubicBezTo>
                    <a:cubicBezTo>
                      <a:pt x="55" y="41"/>
                      <a:pt x="50" y="40"/>
                      <a:pt x="47" y="43"/>
                    </a:cubicBezTo>
                    <a:cubicBezTo>
                      <a:pt x="46" y="45"/>
                      <a:pt x="44" y="46"/>
                      <a:pt x="43" y="48"/>
                    </a:cubicBezTo>
                    <a:cubicBezTo>
                      <a:pt x="40" y="51"/>
                      <a:pt x="40" y="56"/>
                      <a:pt x="44" y="58"/>
                    </a:cubicBezTo>
                    <a:cubicBezTo>
                      <a:pt x="47" y="60"/>
                      <a:pt x="47" y="60"/>
                      <a:pt x="47" y="60"/>
                    </a:cubicBezTo>
                    <a:cubicBezTo>
                      <a:pt x="52" y="64"/>
                      <a:pt x="52" y="71"/>
                      <a:pt x="49" y="76"/>
                    </a:cubicBezTo>
                    <a:cubicBezTo>
                      <a:pt x="45" y="81"/>
                      <a:pt x="38" y="82"/>
                      <a:pt x="33" y="78"/>
                    </a:cubicBezTo>
                    <a:cubicBezTo>
                      <a:pt x="31" y="76"/>
                      <a:pt x="31" y="76"/>
                      <a:pt x="31" y="76"/>
                    </a:cubicBezTo>
                    <a:cubicBezTo>
                      <a:pt x="27" y="74"/>
                      <a:pt x="22" y="75"/>
                      <a:pt x="20" y="78"/>
                    </a:cubicBezTo>
                    <a:cubicBezTo>
                      <a:pt x="19" y="80"/>
                      <a:pt x="18" y="82"/>
                      <a:pt x="17" y="84"/>
                    </a:cubicBezTo>
                    <a:cubicBezTo>
                      <a:pt x="15" y="87"/>
                      <a:pt x="17" y="92"/>
                      <a:pt x="21" y="93"/>
                    </a:cubicBezTo>
                    <a:cubicBezTo>
                      <a:pt x="24" y="95"/>
                      <a:pt x="24" y="95"/>
                      <a:pt x="24" y="95"/>
                    </a:cubicBezTo>
                    <a:cubicBezTo>
                      <a:pt x="30" y="97"/>
                      <a:pt x="33" y="104"/>
                      <a:pt x="31" y="109"/>
                    </a:cubicBezTo>
                    <a:cubicBezTo>
                      <a:pt x="34" y="114"/>
                      <a:pt x="28" y="120"/>
                      <a:pt x="23" y="118"/>
                    </a:cubicBezTo>
                    <a:cubicBezTo>
                      <a:pt x="14" y="114"/>
                      <a:pt x="14" y="114"/>
                      <a:pt x="14" y="114"/>
                    </a:cubicBezTo>
                    <a:cubicBezTo>
                      <a:pt x="10" y="113"/>
                      <a:pt x="5" y="115"/>
                      <a:pt x="4" y="119"/>
                    </a:cubicBezTo>
                    <a:cubicBezTo>
                      <a:pt x="4" y="121"/>
                      <a:pt x="3" y="123"/>
                      <a:pt x="3" y="125"/>
                    </a:cubicBezTo>
                    <a:cubicBezTo>
                      <a:pt x="2" y="130"/>
                      <a:pt x="5" y="133"/>
                      <a:pt x="9" y="134"/>
                    </a:cubicBezTo>
                    <a:cubicBezTo>
                      <a:pt x="13" y="134"/>
                      <a:pt x="13" y="134"/>
                      <a:pt x="13" y="134"/>
                    </a:cubicBezTo>
                    <a:cubicBezTo>
                      <a:pt x="18" y="135"/>
                      <a:pt x="23" y="139"/>
                      <a:pt x="23" y="144"/>
                    </a:cubicBezTo>
                    <a:cubicBezTo>
                      <a:pt x="24" y="151"/>
                      <a:pt x="18" y="157"/>
                      <a:pt x="11" y="156"/>
                    </a:cubicBezTo>
                    <a:cubicBezTo>
                      <a:pt x="8" y="156"/>
                      <a:pt x="8" y="156"/>
                      <a:pt x="8" y="156"/>
                    </a:cubicBezTo>
                    <a:cubicBezTo>
                      <a:pt x="4" y="156"/>
                      <a:pt x="0" y="159"/>
                      <a:pt x="0" y="163"/>
                    </a:cubicBezTo>
                    <a:cubicBezTo>
                      <a:pt x="0" y="165"/>
                      <a:pt x="1" y="168"/>
                      <a:pt x="1" y="170"/>
                    </a:cubicBezTo>
                    <a:cubicBezTo>
                      <a:pt x="1" y="174"/>
                      <a:pt x="5" y="177"/>
                      <a:pt x="9" y="176"/>
                    </a:cubicBezTo>
                    <a:cubicBezTo>
                      <a:pt x="13" y="175"/>
                      <a:pt x="13" y="175"/>
                      <a:pt x="13" y="175"/>
                    </a:cubicBezTo>
                    <a:cubicBezTo>
                      <a:pt x="18" y="174"/>
                      <a:pt x="23" y="177"/>
                      <a:pt x="25" y="182"/>
                    </a:cubicBezTo>
                    <a:cubicBezTo>
                      <a:pt x="28" y="188"/>
                      <a:pt x="24" y="196"/>
                      <a:pt x="17" y="197"/>
                    </a:cubicBezTo>
                    <a:cubicBezTo>
                      <a:pt x="14" y="198"/>
                      <a:pt x="14" y="198"/>
                      <a:pt x="14" y="198"/>
                    </a:cubicBezTo>
                    <a:cubicBezTo>
                      <a:pt x="10" y="198"/>
                      <a:pt x="8" y="203"/>
                      <a:pt x="9" y="207"/>
                    </a:cubicBezTo>
                    <a:cubicBezTo>
                      <a:pt x="10" y="209"/>
                      <a:pt x="10" y="211"/>
                      <a:pt x="11" y="213"/>
                    </a:cubicBezTo>
                    <a:cubicBezTo>
                      <a:pt x="13" y="216"/>
                      <a:pt x="17" y="218"/>
                      <a:pt x="21" y="216"/>
                    </a:cubicBezTo>
                    <a:cubicBezTo>
                      <a:pt x="24" y="214"/>
                      <a:pt x="24" y="214"/>
                      <a:pt x="24" y="214"/>
                    </a:cubicBezTo>
                    <a:cubicBezTo>
                      <a:pt x="30" y="212"/>
                      <a:pt x="36" y="214"/>
                      <a:pt x="39" y="219"/>
                    </a:cubicBezTo>
                    <a:cubicBezTo>
                      <a:pt x="42" y="224"/>
                      <a:pt x="40" y="231"/>
                      <a:pt x="35" y="234"/>
                    </a:cubicBezTo>
                    <a:cubicBezTo>
                      <a:pt x="32" y="236"/>
                      <a:pt x="32" y="236"/>
                      <a:pt x="32" y="236"/>
                    </a:cubicBezTo>
                    <a:cubicBezTo>
                      <a:pt x="28" y="238"/>
                      <a:pt x="27" y="242"/>
                      <a:pt x="29" y="246"/>
                    </a:cubicBezTo>
                    <a:cubicBezTo>
                      <a:pt x="31" y="248"/>
                      <a:pt x="32" y="249"/>
                      <a:pt x="33" y="251"/>
                    </a:cubicBezTo>
                    <a:cubicBezTo>
                      <a:pt x="36" y="254"/>
                      <a:pt x="41" y="254"/>
                      <a:pt x="44" y="252"/>
                    </a:cubicBezTo>
                    <a:cubicBezTo>
                      <a:pt x="46" y="249"/>
                      <a:pt x="46" y="249"/>
                      <a:pt x="46" y="249"/>
                    </a:cubicBezTo>
                    <a:cubicBezTo>
                      <a:pt x="50" y="245"/>
                      <a:pt x="56" y="245"/>
                      <a:pt x="61" y="248"/>
                    </a:cubicBezTo>
                    <a:cubicBezTo>
                      <a:pt x="66" y="252"/>
                      <a:pt x="67" y="260"/>
                      <a:pt x="62" y="265"/>
                    </a:cubicBezTo>
                    <a:cubicBezTo>
                      <a:pt x="60" y="267"/>
                      <a:pt x="60" y="267"/>
                      <a:pt x="60" y="267"/>
                    </a:cubicBezTo>
                    <a:cubicBezTo>
                      <a:pt x="57" y="270"/>
                      <a:pt x="57" y="275"/>
                      <a:pt x="60" y="278"/>
                    </a:cubicBezTo>
                    <a:cubicBezTo>
                      <a:pt x="62" y="279"/>
                      <a:pt x="63" y="280"/>
                      <a:pt x="65" y="281"/>
                    </a:cubicBezTo>
                    <a:cubicBezTo>
                      <a:pt x="69" y="284"/>
                      <a:pt x="73" y="283"/>
                      <a:pt x="75" y="279"/>
                    </a:cubicBezTo>
                    <a:cubicBezTo>
                      <a:pt x="77" y="276"/>
                      <a:pt x="77" y="276"/>
                      <a:pt x="77" y="276"/>
                    </a:cubicBezTo>
                    <a:cubicBezTo>
                      <a:pt x="80" y="271"/>
                      <a:pt x="85" y="269"/>
                      <a:pt x="91" y="271"/>
                    </a:cubicBezTo>
                    <a:cubicBezTo>
                      <a:pt x="97" y="273"/>
                      <a:pt x="100" y="281"/>
                      <a:pt x="97" y="287"/>
                    </a:cubicBezTo>
                    <a:cubicBezTo>
                      <a:pt x="95" y="289"/>
                      <a:pt x="95" y="289"/>
                      <a:pt x="95" y="289"/>
                    </a:cubicBezTo>
                    <a:cubicBezTo>
                      <a:pt x="93" y="293"/>
                      <a:pt x="95" y="298"/>
                      <a:pt x="99" y="299"/>
                    </a:cubicBezTo>
                    <a:cubicBezTo>
                      <a:pt x="101" y="300"/>
                      <a:pt x="102" y="301"/>
                      <a:pt x="104" y="302"/>
                    </a:cubicBezTo>
                    <a:cubicBezTo>
                      <a:pt x="108" y="303"/>
                      <a:pt x="113" y="301"/>
                      <a:pt x="114" y="297"/>
                    </a:cubicBezTo>
                    <a:cubicBezTo>
                      <a:pt x="114" y="293"/>
                      <a:pt x="114" y="293"/>
                      <a:pt x="114" y="293"/>
                    </a:cubicBezTo>
                    <a:cubicBezTo>
                      <a:pt x="116" y="288"/>
                      <a:pt x="120" y="284"/>
                      <a:pt x="126" y="284"/>
                    </a:cubicBezTo>
                    <a:cubicBezTo>
                      <a:pt x="133" y="285"/>
                      <a:pt x="138" y="291"/>
                      <a:pt x="136" y="298"/>
                    </a:cubicBezTo>
                    <a:cubicBezTo>
                      <a:pt x="135" y="301"/>
                      <a:pt x="135" y="301"/>
                      <a:pt x="135" y="301"/>
                    </a:cubicBezTo>
                    <a:cubicBezTo>
                      <a:pt x="134" y="305"/>
                      <a:pt x="137" y="309"/>
                      <a:pt x="142" y="309"/>
                    </a:cubicBezTo>
                    <a:cubicBezTo>
                      <a:pt x="144" y="310"/>
                      <a:pt x="146" y="310"/>
                      <a:pt x="148" y="310"/>
                    </a:cubicBezTo>
                    <a:cubicBezTo>
                      <a:pt x="152" y="310"/>
                      <a:pt x="155" y="307"/>
                      <a:pt x="155" y="303"/>
                    </a:cubicBezTo>
                    <a:cubicBezTo>
                      <a:pt x="155" y="299"/>
                      <a:pt x="155" y="299"/>
                      <a:pt x="155" y="299"/>
                    </a:cubicBezTo>
                    <a:cubicBezTo>
                      <a:pt x="155" y="293"/>
                      <a:pt x="159" y="287"/>
                      <a:pt x="165" y="287"/>
                    </a:cubicBezTo>
                    <a:cubicBezTo>
                      <a:pt x="171" y="284"/>
                      <a:pt x="177" y="288"/>
                      <a:pt x="177" y="294"/>
                    </a:cubicBezTo>
                    <a:cubicBezTo>
                      <a:pt x="177" y="301"/>
                      <a:pt x="177" y="301"/>
                      <a:pt x="177" y="301"/>
                    </a:cubicBezTo>
                    <a:cubicBezTo>
                      <a:pt x="178" y="305"/>
                      <a:pt x="182" y="308"/>
                      <a:pt x="186" y="307"/>
                    </a:cubicBezTo>
                    <a:cubicBezTo>
                      <a:pt x="188" y="307"/>
                      <a:pt x="190" y="306"/>
                      <a:pt x="192" y="306"/>
                    </a:cubicBezTo>
                    <a:cubicBezTo>
                      <a:pt x="196" y="305"/>
                      <a:pt x="198" y="300"/>
                      <a:pt x="197" y="297"/>
                    </a:cubicBezTo>
                    <a:cubicBezTo>
                      <a:pt x="195" y="293"/>
                      <a:pt x="195" y="293"/>
                      <a:pt x="195" y="293"/>
                    </a:cubicBezTo>
                    <a:cubicBezTo>
                      <a:pt x="193" y="287"/>
                      <a:pt x="197" y="279"/>
                      <a:pt x="204" y="278"/>
                    </a:cubicBezTo>
                    <a:cubicBezTo>
                      <a:pt x="210" y="277"/>
                      <a:pt x="215" y="281"/>
                      <a:pt x="217" y="286"/>
                    </a:cubicBezTo>
                    <a:cubicBezTo>
                      <a:pt x="217" y="288"/>
                      <a:pt x="217" y="288"/>
                      <a:pt x="217" y="288"/>
                    </a:cubicBezTo>
                    <a:cubicBezTo>
                      <a:pt x="219" y="292"/>
                      <a:pt x="224" y="294"/>
                      <a:pt x="227" y="292"/>
                    </a:cubicBezTo>
                    <a:cubicBezTo>
                      <a:pt x="227" y="292"/>
                      <a:pt x="227" y="292"/>
                      <a:pt x="227" y="292"/>
                    </a:cubicBezTo>
                    <a:cubicBezTo>
                      <a:pt x="229" y="291"/>
                      <a:pt x="231" y="290"/>
                      <a:pt x="233" y="289"/>
                    </a:cubicBezTo>
                    <a:cubicBezTo>
                      <a:pt x="236" y="287"/>
                      <a:pt x="237" y="282"/>
                      <a:pt x="235" y="279"/>
                    </a:cubicBezTo>
                    <a:moveTo>
                      <a:pt x="128" y="120"/>
                    </a:moveTo>
                    <a:cubicBezTo>
                      <a:pt x="125" y="116"/>
                      <a:pt x="127" y="110"/>
                      <a:pt x="132" y="108"/>
                    </a:cubicBezTo>
                    <a:cubicBezTo>
                      <a:pt x="136" y="105"/>
                      <a:pt x="142" y="107"/>
                      <a:pt x="145" y="111"/>
                    </a:cubicBezTo>
                    <a:cubicBezTo>
                      <a:pt x="147" y="116"/>
                      <a:pt x="145" y="122"/>
                      <a:pt x="141" y="124"/>
                    </a:cubicBezTo>
                    <a:cubicBezTo>
                      <a:pt x="136" y="127"/>
                      <a:pt x="130" y="125"/>
                      <a:pt x="128" y="120"/>
                    </a:cubicBezTo>
                    <a:moveTo>
                      <a:pt x="202" y="130"/>
                    </a:moveTo>
                    <a:cubicBezTo>
                      <a:pt x="205" y="135"/>
                      <a:pt x="203" y="140"/>
                      <a:pt x="198" y="143"/>
                    </a:cubicBezTo>
                    <a:cubicBezTo>
                      <a:pt x="194" y="145"/>
                      <a:pt x="188" y="144"/>
                      <a:pt x="186" y="139"/>
                    </a:cubicBezTo>
                    <a:cubicBezTo>
                      <a:pt x="183" y="134"/>
                      <a:pt x="185" y="129"/>
                      <a:pt x="190" y="126"/>
                    </a:cubicBezTo>
                    <a:cubicBezTo>
                      <a:pt x="194" y="124"/>
                      <a:pt x="200" y="126"/>
                      <a:pt x="202" y="130"/>
                    </a:cubicBezTo>
                    <a:moveTo>
                      <a:pt x="109" y="178"/>
                    </a:moveTo>
                    <a:cubicBezTo>
                      <a:pt x="107" y="174"/>
                      <a:pt x="108" y="168"/>
                      <a:pt x="113" y="165"/>
                    </a:cubicBezTo>
                    <a:cubicBezTo>
                      <a:pt x="118" y="163"/>
                      <a:pt x="123" y="165"/>
                      <a:pt x="126" y="169"/>
                    </a:cubicBezTo>
                    <a:cubicBezTo>
                      <a:pt x="128" y="174"/>
                      <a:pt x="126" y="180"/>
                      <a:pt x="122" y="182"/>
                    </a:cubicBezTo>
                    <a:cubicBezTo>
                      <a:pt x="117" y="185"/>
                      <a:pt x="112" y="183"/>
                      <a:pt x="109" y="178"/>
                    </a:cubicBezTo>
                    <a:moveTo>
                      <a:pt x="133" y="166"/>
                    </a:moveTo>
                    <a:cubicBezTo>
                      <a:pt x="127" y="154"/>
                      <a:pt x="132" y="140"/>
                      <a:pt x="144" y="133"/>
                    </a:cubicBezTo>
                    <a:cubicBezTo>
                      <a:pt x="156" y="127"/>
                      <a:pt x="170" y="132"/>
                      <a:pt x="177" y="144"/>
                    </a:cubicBezTo>
                    <a:cubicBezTo>
                      <a:pt x="183" y="156"/>
                      <a:pt x="178" y="170"/>
                      <a:pt x="166" y="177"/>
                    </a:cubicBezTo>
                    <a:cubicBezTo>
                      <a:pt x="155" y="183"/>
                      <a:pt x="140" y="178"/>
                      <a:pt x="133" y="166"/>
                    </a:cubicBezTo>
                    <a:moveTo>
                      <a:pt x="167" y="197"/>
                    </a:moveTo>
                    <a:cubicBezTo>
                      <a:pt x="165" y="192"/>
                      <a:pt x="166" y="187"/>
                      <a:pt x="171" y="184"/>
                    </a:cubicBezTo>
                    <a:cubicBezTo>
                      <a:pt x="176" y="182"/>
                      <a:pt x="181" y="183"/>
                      <a:pt x="184" y="188"/>
                    </a:cubicBezTo>
                    <a:cubicBezTo>
                      <a:pt x="186" y="193"/>
                      <a:pt x="184" y="198"/>
                      <a:pt x="180" y="201"/>
                    </a:cubicBezTo>
                    <a:cubicBezTo>
                      <a:pt x="175" y="203"/>
                      <a:pt x="169" y="202"/>
                      <a:pt x="167" y="197"/>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pic>
            <p:nvPicPr>
              <p:cNvPr id="99"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9514" y="2500352"/>
                <a:ext cx="84722" cy="22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 name="Picture 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7200" y="2862866"/>
                <a:ext cx="53766" cy="76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Freeform 40"/>
              <p:cNvSpPr>
                <a:spLocks noEditPoints="1"/>
              </p:cNvSpPr>
              <p:nvPr/>
            </p:nvSpPr>
            <p:spPr bwMode="auto">
              <a:xfrm>
                <a:off x="8130965" y="2556562"/>
                <a:ext cx="366587" cy="365773"/>
              </a:xfrm>
              <a:custGeom>
                <a:avLst/>
                <a:gdLst>
                  <a:gd name="T0" fmla="*/ 143 w 190"/>
                  <a:gd name="T1" fmla="*/ 160 h 190"/>
                  <a:gd name="T2" fmla="*/ 161 w 190"/>
                  <a:gd name="T3" fmla="*/ 163 h 190"/>
                  <a:gd name="T4" fmla="*/ 161 w 190"/>
                  <a:gd name="T5" fmla="*/ 153 h 190"/>
                  <a:gd name="T6" fmla="*/ 171 w 190"/>
                  <a:gd name="T7" fmla="*/ 143 h 190"/>
                  <a:gd name="T8" fmla="*/ 177 w 190"/>
                  <a:gd name="T9" fmla="*/ 133 h 190"/>
                  <a:gd name="T10" fmla="*/ 176 w 190"/>
                  <a:gd name="T11" fmla="*/ 118 h 190"/>
                  <a:gd name="T12" fmla="*/ 188 w 190"/>
                  <a:gd name="T13" fmla="*/ 113 h 190"/>
                  <a:gd name="T14" fmla="*/ 175 w 190"/>
                  <a:gd name="T15" fmla="*/ 100 h 190"/>
                  <a:gd name="T16" fmla="*/ 189 w 190"/>
                  <a:gd name="T17" fmla="*/ 90 h 190"/>
                  <a:gd name="T18" fmla="*/ 182 w 190"/>
                  <a:gd name="T19" fmla="*/ 83 h 190"/>
                  <a:gd name="T20" fmla="*/ 181 w 190"/>
                  <a:gd name="T21" fmla="*/ 69 h 190"/>
                  <a:gd name="T22" fmla="*/ 177 w 190"/>
                  <a:gd name="T23" fmla="*/ 58 h 190"/>
                  <a:gd name="T24" fmla="*/ 168 w 190"/>
                  <a:gd name="T25" fmla="*/ 47 h 190"/>
                  <a:gd name="T26" fmla="*/ 169 w 190"/>
                  <a:gd name="T27" fmla="*/ 37 h 190"/>
                  <a:gd name="T28" fmla="*/ 153 w 190"/>
                  <a:gd name="T29" fmla="*/ 38 h 190"/>
                  <a:gd name="T30" fmla="*/ 153 w 190"/>
                  <a:gd name="T31" fmla="*/ 20 h 190"/>
                  <a:gd name="T32" fmla="*/ 142 w 190"/>
                  <a:gd name="T33" fmla="*/ 21 h 190"/>
                  <a:gd name="T34" fmla="*/ 131 w 190"/>
                  <a:gd name="T35" fmla="*/ 13 h 190"/>
                  <a:gd name="T36" fmla="*/ 120 w 190"/>
                  <a:gd name="T37" fmla="*/ 9 h 190"/>
                  <a:gd name="T38" fmla="*/ 106 w 190"/>
                  <a:gd name="T39" fmla="*/ 8 h 190"/>
                  <a:gd name="T40" fmla="*/ 99 w 190"/>
                  <a:gd name="T41" fmla="*/ 0 h 190"/>
                  <a:gd name="T42" fmla="*/ 89 w 190"/>
                  <a:gd name="T43" fmla="*/ 14 h 190"/>
                  <a:gd name="T44" fmla="*/ 81 w 190"/>
                  <a:gd name="T45" fmla="*/ 6 h 190"/>
                  <a:gd name="T46" fmla="*/ 69 w 190"/>
                  <a:gd name="T47" fmla="*/ 9 h 190"/>
                  <a:gd name="T48" fmla="*/ 57 w 190"/>
                  <a:gd name="T49" fmla="*/ 15 h 190"/>
                  <a:gd name="T50" fmla="*/ 51 w 190"/>
                  <a:gd name="T51" fmla="*/ 11 h 190"/>
                  <a:gd name="T52" fmla="*/ 47 w 190"/>
                  <a:gd name="T53" fmla="*/ 21 h 190"/>
                  <a:gd name="T54" fmla="*/ 35 w 190"/>
                  <a:gd name="T55" fmla="*/ 28 h 190"/>
                  <a:gd name="T56" fmla="*/ 27 w 190"/>
                  <a:gd name="T57" fmla="*/ 36 h 190"/>
                  <a:gd name="T58" fmla="*/ 20 w 190"/>
                  <a:gd name="T59" fmla="*/ 48 h 190"/>
                  <a:gd name="T60" fmla="*/ 11 w 190"/>
                  <a:gd name="T61" fmla="*/ 52 h 190"/>
                  <a:gd name="T62" fmla="*/ 19 w 190"/>
                  <a:gd name="T63" fmla="*/ 67 h 190"/>
                  <a:gd name="T64" fmla="*/ 3 w 190"/>
                  <a:gd name="T65" fmla="*/ 73 h 190"/>
                  <a:gd name="T66" fmla="*/ 8 w 190"/>
                  <a:gd name="T67" fmla="*/ 82 h 190"/>
                  <a:gd name="T68" fmla="*/ 5 w 190"/>
                  <a:gd name="T69" fmla="*/ 96 h 190"/>
                  <a:gd name="T70" fmla="*/ 6 w 190"/>
                  <a:gd name="T71" fmla="*/ 108 h 190"/>
                  <a:gd name="T72" fmla="*/ 10 w 190"/>
                  <a:gd name="T73" fmla="*/ 121 h 190"/>
                  <a:gd name="T74" fmla="*/ 7 w 190"/>
                  <a:gd name="T75" fmla="*/ 130 h 190"/>
                  <a:gd name="T76" fmla="*/ 24 w 190"/>
                  <a:gd name="T77" fmla="*/ 134 h 190"/>
                  <a:gd name="T78" fmla="*/ 18 w 190"/>
                  <a:gd name="T79" fmla="*/ 151 h 190"/>
                  <a:gd name="T80" fmla="*/ 28 w 190"/>
                  <a:gd name="T81" fmla="*/ 153 h 190"/>
                  <a:gd name="T82" fmla="*/ 36 w 190"/>
                  <a:gd name="T83" fmla="*/ 164 h 190"/>
                  <a:gd name="T84" fmla="*/ 46 w 190"/>
                  <a:gd name="T85" fmla="*/ 171 h 190"/>
                  <a:gd name="T86" fmla="*/ 59 w 190"/>
                  <a:gd name="T87" fmla="*/ 176 h 190"/>
                  <a:gd name="T88" fmla="*/ 64 w 190"/>
                  <a:gd name="T89" fmla="*/ 185 h 190"/>
                  <a:gd name="T90" fmla="*/ 77 w 190"/>
                  <a:gd name="T91" fmla="*/ 174 h 190"/>
                  <a:gd name="T92" fmla="*/ 86 w 190"/>
                  <a:gd name="T93" fmla="*/ 189 h 190"/>
                  <a:gd name="T94" fmla="*/ 95 w 190"/>
                  <a:gd name="T95" fmla="*/ 183 h 190"/>
                  <a:gd name="T96" fmla="*/ 108 w 190"/>
                  <a:gd name="T97" fmla="*/ 184 h 190"/>
                  <a:gd name="T98" fmla="*/ 120 w 190"/>
                  <a:gd name="T99" fmla="*/ 182 h 190"/>
                  <a:gd name="T100" fmla="*/ 132 w 190"/>
                  <a:gd name="T101" fmla="*/ 175 h 190"/>
                  <a:gd name="T102" fmla="*/ 139 w 190"/>
                  <a:gd name="T103" fmla="*/ 179 h 190"/>
                  <a:gd name="T104" fmla="*/ 78 w 190"/>
                  <a:gd name="T105" fmla="*/ 74 h 190"/>
                  <a:gd name="T106" fmla="*/ 86 w 190"/>
                  <a:gd name="T107" fmla="*/ 76 h 190"/>
                  <a:gd name="T108" fmla="*/ 121 w 190"/>
                  <a:gd name="T109" fmla="*/ 88 h 190"/>
                  <a:gd name="T110" fmla="*/ 124 w 190"/>
                  <a:gd name="T111" fmla="*/ 80 h 190"/>
                  <a:gd name="T112" fmla="*/ 77 w 190"/>
                  <a:gd name="T113" fmla="*/ 104 h 190"/>
                  <a:gd name="T114" fmla="*/ 81 w 190"/>
                  <a:gd name="T115" fmla="*/ 102 h 190"/>
                  <a:gd name="T116" fmla="*/ 102 w 190"/>
                  <a:gd name="T117" fmla="*/ 108 h 190"/>
                  <a:gd name="T118" fmla="*/ 104 w 190"/>
                  <a:gd name="T119" fmla="*/ 113 h 190"/>
                  <a:gd name="T120" fmla="*/ 102 w 190"/>
                  <a:gd name="T121" fmla="*/ 12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0" h="190">
                    <a:moveTo>
                      <a:pt x="143" y="171"/>
                    </a:moveTo>
                    <a:cubicBezTo>
                      <a:pt x="142" y="169"/>
                      <a:pt x="142" y="169"/>
                      <a:pt x="142" y="169"/>
                    </a:cubicBezTo>
                    <a:cubicBezTo>
                      <a:pt x="140" y="167"/>
                      <a:pt x="140" y="163"/>
                      <a:pt x="143" y="160"/>
                    </a:cubicBezTo>
                    <a:cubicBezTo>
                      <a:pt x="146" y="157"/>
                      <a:pt x="151" y="158"/>
                      <a:pt x="153" y="161"/>
                    </a:cubicBezTo>
                    <a:cubicBezTo>
                      <a:pt x="154" y="163"/>
                      <a:pt x="154" y="163"/>
                      <a:pt x="154" y="163"/>
                    </a:cubicBezTo>
                    <a:cubicBezTo>
                      <a:pt x="156" y="165"/>
                      <a:pt x="159" y="165"/>
                      <a:pt x="161" y="163"/>
                    </a:cubicBezTo>
                    <a:cubicBezTo>
                      <a:pt x="162" y="162"/>
                      <a:pt x="162" y="161"/>
                      <a:pt x="163" y="160"/>
                    </a:cubicBezTo>
                    <a:cubicBezTo>
                      <a:pt x="165" y="159"/>
                      <a:pt x="165" y="156"/>
                      <a:pt x="163" y="154"/>
                    </a:cubicBezTo>
                    <a:cubicBezTo>
                      <a:pt x="161" y="153"/>
                      <a:pt x="161" y="153"/>
                      <a:pt x="161" y="153"/>
                    </a:cubicBezTo>
                    <a:cubicBezTo>
                      <a:pt x="159" y="151"/>
                      <a:pt x="158" y="147"/>
                      <a:pt x="159" y="144"/>
                    </a:cubicBezTo>
                    <a:cubicBezTo>
                      <a:pt x="161" y="140"/>
                      <a:pt x="166" y="139"/>
                      <a:pt x="169" y="142"/>
                    </a:cubicBezTo>
                    <a:cubicBezTo>
                      <a:pt x="171" y="143"/>
                      <a:pt x="171" y="143"/>
                      <a:pt x="171" y="143"/>
                    </a:cubicBezTo>
                    <a:cubicBezTo>
                      <a:pt x="173" y="145"/>
                      <a:pt x="176" y="144"/>
                      <a:pt x="177" y="142"/>
                    </a:cubicBezTo>
                    <a:cubicBezTo>
                      <a:pt x="178" y="141"/>
                      <a:pt x="178" y="140"/>
                      <a:pt x="179" y="139"/>
                    </a:cubicBezTo>
                    <a:cubicBezTo>
                      <a:pt x="180" y="136"/>
                      <a:pt x="179" y="134"/>
                      <a:pt x="177" y="133"/>
                    </a:cubicBezTo>
                    <a:cubicBezTo>
                      <a:pt x="175" y="132"/>
                      <a:pt x="175" y="132"/>
                      <a:pt x="175" y="132"/>
                    </a:cubicBezTo>
                    <a:cubicBezTo>
                      <a:pt x="171" y="130"/>
                      <a:pt x="169" y="126"/>
                      <a:pt x="171" y="123"/>
                    </a:cubicBezTo>
                    <a:cubicBezTo>
                      <a:pt x="169" y="120"/>
                      <a:pt x="172" y="116"/>
                      <a:pt x="176" y="118"/>
                    </a:cubicBezTo>
                    <a:cubicBezTo>
                      <a:pt x="181" y="120"/>
                      <a:pt x="181" y="120"/>
                      <a:pt x="181" y="120"/>
                    </a:cubicBezTo>
                    <a:cubicBezTo>
                      <a:pt x="184" y="121"/>
                      <a:pt x="186" y="119"/>
                      <a:pt x="187" y="117"/>
                    </a:cubicBezTo>
                    <a:cubicBezTo>
                      <a:pt x="187" y="116"/>
                      <a:pt x="188" y="114"/>
                      <a:pt x="188" y="113"/>
                    </a:cubicBezTo>
                    <a:cubicBezTo>
                      <a:pt x="188" y="111"/>
                      <a:pt x="186" y="108"/>
                      <a:pt x="184" y="108"/>
                    </a:cubicBezTo>
                    <a:cubicBezTo>
                      <a:pt x="182" y="108"/>
                      <a:pt x="182" y="108"/>
                      <a:pt x="182" y="108"/>
                    </a:cubicBezTo>
                    <a:cubicBezTo>
                      <a:pt x="178" y="107"/>
                      <a:pt x="175" y="104"/>
                      <a:pt x="175" y="100"/>
                    </a:cubicBezTo>
                    <a:cubicBezTo>
                      <a:pt x="176" y="97"/>
                      <a:pt x="179" y="94"/>
                      <a:pt x="183" y="94"/>
                    </a:cubicBezTo>
                    <a:cubicBezTo>
                      <a:pt x="185" y="94"/>
                      <a:pt x="185" y="94"/>
                      <a:pt x="185" y="94"/>
                    </a:cubicBezTo>
                    <a:cubicBezTo>
                      <a:pt x="187" y="95"/>
                      <a:pt x="190" y="93"/>
                      <a:pt x="189" y="90"/>
                    </a:cubicBezTo>
                    <a:cubicBezTo>
                      <a:pt x="189" y="89"/>
                      <a:pt x="189" y="87"/>
                      <a:pt x="189" y="86"/>
                    </a:cubicBezTo>
                    <a:cubicBezTo>
                      <a:pt x="189" y="84"/>
                      <a:pt x="186" y="82"/>
                      <a:pt x="184" y="82"/>
                    </a:cubicBezTo>
                    <a:cubicBezTo>
                      <a:pt x="182" y="83"/>
                      <a:pt x="182" y="83"/>
                      <a:pt x="182" y="83"/>
                    </a:cubicBezTo>
                    <a:cubicBezTo>
                      <a:pt x="178" y="84"/>
                      <a:pt x="174" y="81"/>
                      <a:pt x="174" y="77"/>
                    </a:cubicBezTo>
                    <a:cubicBezTo>
                      <a:pt x="173" y="74"/>
                      <a:pt x="175" y="70"/>
                      <a:pt x="179" y="69"/>
                    </a:cubicBezTo>
                    <a:cubicBezTo>
                      <a:pt x="181" y="69"/>
                      <a:pt x="181" y="69"/>
                      <a:pt x="181" y="69"/>
                    </a:cubicBezTo>
                    <a:cubicBezTo>
                      <a:pt x="183" y="69"/>
                      <a:pt x="185" y="66"/>
                      <a:pt x="184" y="63"/>
                    </a:cubicBezTo>
                    <a:cubicBezTo>
                      <a:pt x="184" y="62"/>
                      <a:pt x="183" y="61"/>
                      <a:pt x="183" y="60"/>
                    </a:cubicBezTo>
                    <a:cubicBezTo>
                      <a:pt x="182" y="58"/>
                      <a:pt x="179" y="57"/>
                      <a:pt x="177" y="58"/>
                    </a:cubicBezTo>
                    <a:cubicBezTo>
                      <a:pt x="175" y="59"/>
                      <a:pt x="175" y="59"/>
                      <a:pt x="175" y="59"/>
                    </a:cubicBezTo>
                    <a:cubicBezTo>
                      <a:pt x="171" y="61"/>
                      <a:pt x="167" y="59"/>
                      <a:pt x="166" y="56"/>
                    </a:cubicBezTo>
                    <a:cubicBezTo>
                      <a:pt x="164" y="53"/>
                      <a:pt x="165" y="48"/>
                      <a:pt x="168" y="47"/>
                    </a:cubicBezTo>
                    <a:cubicBezTo>
                      <a:pt x="170" y="46"/>
                      <a:pt x="170" y="46"/>
                      <a:pt x="170" y="46"/>
                    </a:cubicBezTo>
                    <a:cubicBezTo>
                      <a:pt x="172" y="45"/>
                      <a:pt x="173" y="42"/>
                      <a:pt x="172" y="40"/>
                    </a:cubicBezTo>
                    <a:cubicBezTo>
                      <a:pt x="171" y="39"/>
                      <a:pt x="170" y="38"/>
                      <a:pt x="169" y="37"/>
                    </a:cubicBezTo>
                    <a:cubicBezTo>
                      <a:pt x="168" y="35"/>
                      <a:pt x="165" y="34"/>
                      <a:pt x="163" y="36"/>
                    </a:cubicBezTo>
                    <a:cubicBezTo>
                      <a:pt x="161" y="38"/>
                      <a:pt x="161" y="38"/>
                      <a:pt x="161" y="38"/>
                    </a:cubicBezTo>
                    <a:cubicBezTo>
                      <a:pt x="159" y="40"/>
                      <a:pt x="155" y="40"/>
                      <a:pt x="153" y="38"/>
                    </a:cubicBezTo>
                    <a:cubicBezTo>
                      <a:pt x="149" y="36"/>
                      <a:pt x="149" y="31"/>
                      <a:pt x="152" y="28"/>
                    </a:cubicBezTo>
                    <a:cubicBezTo>
                      <a:pt x="153" y="27"/>
                      <a:pt x="153" y="27"/>
                      <a:pt x="153" y="27"/>
                    </a:cubicBezTo>
                    <a:cubicBezTo>
                      <a:pt x="155" y="25"/>
                      <a:pt x="155" y="22"/>
                      <a:pt x="153" y="20"/>
                    </a:cubicBezTo>
                    <a:cubicBezTo>
                      <a:pt x="152" y="19"/>
                      <a:pt x="151" y="19"/>
                      <a:pt x="150" y="18"/>
                    </a:cubicBezTo>
                    <a:cubicBezTo>
                      <a:pt x="148" y="16"/>
                      <a:pt x="145" y="17"/>
                      <a:pt x="144" y="19"/>
                    </a:cubicBezTo>
                    <a:cubicBezTo>
                      <a:pt x="142" y="21"/>
                      <a:pt x="142" y="21"/>
                      <a:pt x="142" y="21"/>
                    </a:cubicBezTo>
                    <a:cubicBezTo>
                      <a:pt x="141" y="25"/>
                      <a:pt x="136" y="26"/>
                      <a:pt x="133" y="24"/>
                    </a:cubicBezTo>
                    <a:cubicBezTo>
                      <a:pt x="130" y="22"/>
                      <a:pt x="129" y="18"/>
                      <a:pt x="131" y="15"/>
                    </a:cubicBezTo>
                    <a:cubicBezTo>
                      <a:pt x="131" y="13"/>
                      <a:pt x="131" y="13"/>
                      <a:pt x="131" y="13"/>
                    </a:cubicBezTo>
                    <a:cubicBezTo>
                      <a:pt x="133" y="11"/>
                      <a:pt x="132" y="8"/>
                      <a:pt x="129" y="7"/>
                    </a:cubicBezTo>
                    <a:cubicBezTo>
                      <a:pt x="128" y="6"/>
                      <a:pt x="127" y="6"/>
                      <a:pt x="126" y="6"/>
                    </a:cubicBezTo>
                    <a:cubicBezTo>
                      <a:pt x="123" y="5"/>
                      <a:pt x="121" y="6"/>
                      <a:pt x="120" y="9"/>
                    </a:cubicBezTo>
                    <a:cubicBezTo>
                      <a:pt x="120" y="11"/>
                      <a:pt x="120" y="11"/>
                      <a:pt x="120" y="11"/>
                    </a:cubicBezTo>
                    <a:cubicBezTo>
                      <a:pt x="119" y="15"/>
                      <a:pt x="115" y="17"/>
                      <a:pt x="111" y="16"/>
                    </a:cubicBezTo>
                    <a:cubicBezTo>
                      <a:pt x="108" y="15"/>
                      <a:pt x="106" y="11"/>
                      <a:pt x="106" y="8"/>
                    </a:cubicBezTo>
                    <a:cubicBezTo>
                      <a:pt x="107" y="6"/>
                      <a:pt x="107" y="6"/>
                      <a:pt x="107" y="6"/>
                    </a:cubicBezTo>
                    <a:cubicBezTo>
                      <a:pt x="107" y="3"/>
                      <a:pt x="106" y="1"/>
                      <a:pt x="103" y="1"/>
                    </a:cubicBezTo>
                    <a:cubicBezTo>
                      <a:pt x="102" y="1"/>
                      <a:pt x="101" y="1"/>
                      <a:pt x="99" y="0"/>
                    </a:cubicBezTo>
                    <a:cubicBezTo>
                      <a:pt x="97" y="0"/>
                      <a:pt x="95" y="2"/>
                      <a:pt x="95" y="5"/>
                    </a:cubicBezTo>
                    <a:cubicBezTo>
                      <a:pt x="95" y="7"/>
                      <a:pt x="95" y="7"/>
                      <a:pt x="95" y="7"/>
                    </a:cubicBezTo>
                    <a:cubicBezTo>
                      <a:pt x="95" y="11"/>
                      <a:pt x="92" y="14"/>
                      <a:pt x="89" y="14"/>
                    </a:cubicBezTo>
                    <a:cubicBezTo>
                      <a:pt x="89" y="14"/>
                      <a:pt x="89" y="14"/>
                      <a:pt x="89" y="14"/>
                    </a:cubicBezTo>
                    <a:cubicBezTo>
                      <a:pt x="85" y="15"/>
                      <a:pt x="82" y="12"/>
                      <a:pt x="81" y="8"/>
                    </a:cubicBezTo>
                    <a:cubicBezTo>
                      <a:pt x="81" y="6"/>
                      <a:pt x="81" y="6"/>
                      <a:pt x="81" y="6"/>
                    </a:cubicBezTo>
                    <a:cubicBezTo>
                      <a:pt x="81" y="4"/>
                      <a:pt x="79" y="2"/>
                      <a:pt x="76" y="2"/>
                    </a:cubicBezTo>
                    <a:cubicBezTo>
                      <a:pt x="75" y="2"/>
                      <a:pt x="74" y="3"/>
                      <a:pt x="72" y="3"/>
                    </a:cubicBezTo>
                    <a:cubicBezTo>
                      <a:pt x="70" y="4"/>
                      <a:pt x="69" y="6"/>
                      <a:pt x="69" y="9"/>
                    </a:cubicBezTo>
                    <a:cubicBezTo>
                      <a:pt x="70" y="11"/>
                      <a:pt x="70" y="11"/>
                      <a:pt x="70" y="11"/>
                    </a:cubicBezTo>
                    <a:cubicBezTo>
                      <a:pt x="71" y="14"/>
                      <a:pt x="70" y="18"/>
                      <a:pt x="66" y="19"/>
                    </a:cubicBezTo>
                    <a:cubicBezTo>
                      <a:pt x="63" y="21"/>
                      <a:pt x="59" y="19"/>
                      <a:pt x="57" y="15"/>
                    </a:cubicBezTo>
                    <a:cubicBezTo>
                      <a:pt x="57" y="14"/>
                      <a:pt x="57" y="14"/>
                      <a:pt x="57" y="14"/>
                    </a:cubicBezTo>
                    <a:cubicBezTo>
                      <a:pt x="56" y="11"/>
                      <a:pt x="53" y="10"/>
                      <a:pt x="51" y="11"/>
                    </a:cubicBezTo>
                    <a:cubicBezTo>
                      <a:pt x="51" y="11"/>
                      <a:pt x="51" y="11"/>
                      <a:pt x="51" y="11"/>
                    </a:cubicBezTo>
                    <a:cubicBezTo>
                      <a:pt x="50" y="12"/>
                      <a:pt x="48" y="12"/>
                      <a:pt x="47" y="13"/>
                    </a:cubicBezTo>
                    <a:cubicBezTo>
                      <a:pt x="45" y="14"/>
                      <a:pt x="45" y="17"/>
                      <a:pt x="46" y="19"/>
                    </a:cubicBezTo>
                    <a:cubicBezTo>
                      <a:pt x="47" y="21"/>
                      <a:pt x="47" y="21"/>
                      <a:pt x="47" y="21"/>
                    </a:cubicBezTo>
                    <a:cubicBezTo>
                      <a:pt x="50" y="24"/>
                      <a:pt x="49" y="28"/>
                      <a:pt x="46" y="31"/>
                    </a:cubicBezTo>
                    <a:cubicBezTo>
                      <a:pt x="43" y="33"/>
                      <a:pt x="39" y="32"/>
                      <a:pt x="36" y="29"/>
                    </a:cubicBezTo>
                    <a:cubicBezTo>
                      <a:pt x="35" y="28"/>
                      <a:pt x="35" y="28"/>
                      <a:pt x="35" y="28"/>
                    </a:cubicBezTo>
                    <a:cubicBezTo>
                      <a:pt x="34" y="25"/>
                      <a:pt x="31" y="25"/>
                      <a:pt x="29" y="27"/>
                    </a:cubicBezTo>
                    <a:cubicBezTo>
                      <a:pt x="28" y="28"/>
                      <a:pt x="27" y="29"/>
                      <a:pt x="26" y="30"/>
                    </a:cubicBezTo>
                    <a:cubicBezTo>
                      <a:pt x="24" y="32"/>
                      <a:pt x="25" y="34"/>
                      <a:pt x="27" y="36"/>
                    </a:cubicBezTo>
                    <a:cubicBezTo>
                      <a:pt x="28" y="37"/>
                      <a:pt x="28" y="37"/>
                      <a:pt x="28" y="37"/>
                    </a:cubicBezTo>
                    <a:cubicBezTo>
                      <a:pt x="31" y="40"/>
                      <a:pt x="32" y="44"/>
                      <a:pt x="30" y="47"/>
                    </a:cubicBezTo>
                    <a:cubicBezTo>
                      <a:pt x="27" y="50"/>
                      <a:pt x="23" y="50"/>
                      <a:pt x="20" y="48"/>
                    </a:cubicBezTo>
                    <a:cubicBezTo>
                      <a:pt x="19" y="47"/>
                      <a:pt x="19" y="47"/>
                      <a:pt x="19" y="47"/>
                    </a:cubicBezTo>
                    <a:cubicBezTo>
                      <a:pt x="17" y="45"/>
                      <a:pt x="14" y="46"/>
                      <a:pt x="12" y="48"/>
                    </a:cubicBezTo>
                    <a:cubicBezTo>
                      <a:pt x="12" y="49"/>
                      <a:pt x="11" y="51"/>
                      <a:pt x="11" y="52"/>
                    </a:cubicBezTo>
                    <a:cubicBezTo>
                      <a:pt x="9" y="54"/>
                      <a:pt x="10" y="57"/>
                      <a:pt x="13" y="58"/>
                    </a:cubicBezTo>
                    <a:cubicBezTo>
                      <a:pt x="15" y="58"/>
                      <a:pt x="15" y="58"/>
                      <a:pt x="15" y="58"/>
                    </a:cubicBezTo>
                    <a:cubicBezTo>
                      <a:pt x="18" y="60"/>
                      <a:pt x="20" y="64"/>
                      <a:pt x="19" y="67"/>
                    </a:cubicBezTo>
                    <a:cubicBezTo>
                      <a:pt x="20" y="70"/>
                      <a:pt x="17" y="74"/>
                      <a:pt x="14" y="73"/>
                    </a:cubicBezTo>
                    <a:cubicBezTo>
                      <a:pt x="8" y="70"/>
                      <a:pt x="8" y="70"/>
                      <a:pt x="8" y="70"/>
                    </a:cubicBezTo>
                    <a:cubicBezTo>
                      <a:pt x="6" y="69"/>
                      <a:pt x="3" y="71"/>
                      <a:pt x="3" y="73"/>
                    </a:cubicBezTo>
                    <a:cubicBezTo>
                      <a:pt x="2" y="75"/>
                      <a:pt x="2" y="76"/>
                      <a:pt x="2" y="77"/>
                    </a:cubicBezTo>
                    <a:cubicBezTo>
                      <a:pt x="1" y="80"/>
                      <a:pt x="3" y="82"/>
                      <a:pt x="6" y="82"/>
                    </a:cubicBezTo>
                    <a:cubicBezTo>
                      <a:pt x="8" y="82"/>
                      <a:pt x="8" y="82"/>
                      <a:pt x="8" y="82"/>
                    </a:cubicBezTo>
                    <a:cubicBezTo>
                      <a:pt x="11" y="83"/>
                      <a:pt x="14" y="85"/>
                      <a:pt x="14" y="89"/>
                    </a:cubicBezTo>
                    <a:cubicBezTo>
                      <a:pt x="14" y="93"/>
                      <a:pt x="11" y="96"/>
                      <a:pt x="7" y="96"/>
                    </a:cubicBezTo>
                    <a:cubicBezTo>
                      <a:pt x="5" y="96"/>
                      <a:pt x="5" y="96"/>
                      <a:pt x="5" y="96"/>
                    </a:cubicBezTo>
                    <a:cubicBezTo>
                      <a:pt x="2" y="96"/>
                      <a:pt x="0" y="98"/>
                      <a:pt x="0" y="100"/>
                    </a:cubicBezTo>
                    <a:cubicBezTo>
                      <a:pt x="0" y="102"/>
                      <a:pt x="0" y="103"/>
                      <a:pt x="0" y="104"/>
                    </a:cubicBezTo>
                    <a:cubicBezTo>
                      <a:pt x="1" y="107"/>
                      <a:pt x="3" y="108"/>
                      <a:pt x="6" y="108"/>
                    </a:cubicBezTo>
                    <a:cubicBezTo>
                      <a:pt x="8" y="107"/>
                      <a:pt x="8" y="107"/>
                      <a:pt x="8" y="107"/>
                    </a:cubicBezTo>
                    <a:cubicBezTo>
                      <a:pt x="11" y="107"/>
                      <a:pt x="14" y="108"/>
                      <a:pt x="15" y="112"/>
                    </a:cubicBezTo>
                    <a:cubicBezTo>
                      <a:pt x="17" y="116"/>
                      <a:pt x="15" y="120"/>
                      <a:pt x="10" y="121"/>
                    </a:cubicBezTo>
                    <a:cubicBezTo>
                      <a:pt x="9" y="121"/>
                      <a:pt x="9" y="121"/>
                      <a:pt x="9" y="121"/>
                    </a:cubicBezTo>
                    <a:cubicBezTo>
                      <a:pt x="6" y="122"/>
                      <a:pt x="5" y="124"/>
                      <a:pt x="5" y="127"/>
                    </a:cubicBezTo>
                    <a:cubicBezTo>
                      <a:pt x="6" y="128"/>
                      <a:pt x="6" y="129"/>
                      <a:pt x="7" y="130"/>
                    </a:cubicBezTo>
                    <a:cubicBezTo>
                      <a:pt x="8" y="133"/>
                      <a:pt x="11" y="134"/>
                      <a:pt x="13" y="132"/>
                    </a:cubicBezTo>
                    <a:cubicBezTo>
                      <a:pt x="15" y="131"/>
                      <a:pt x="15" y="131"/>
                      <a:pt x="15" y="131"/>
                    </a:cubicBezTo>
                    <a:cubicBezTo>
                      <a:pt x="18" y="130"/>
                      <a:pt x="22" y="131"/>
                      <a:pt x="24" y="134"/>
                    </a:cubicBezTo>
                    <a:cubicBezTo>
                      <a:pt x="26" y="138"/>
                      <a:pt x="24" y="142"/>
                      <a:pt x="21" y="143"/>
                    </a:cubicBezTo>
                    <a:cubicBezTo>
                      <a:pt x="19" y="144"/>
                      <a:pt x="19" y="144"/>
                      <a:pt x="19" y="144"/>
                    </a:cubicBezTo>
                    <a:cubicBezTo>
                      <a:pt x="17" y="146"/>
                      <a:pt x="16" y="149"/>
                      <a:pt x="18" y="151"/>
                    </a:cubicBezTo>
                    <a:cubicBezTo>
                      <a:pt x="19" y="152"/>
                      <a:pt x="19" y="153"/>
                      <a:pt x="20" y="154"/>
                    </a:cubicBezTo>
                    <a:cubicBezTo>
                      <a:pt x="22" y="156"/>
                      <a:pt x="25" y="156"/>
                      <a:pt x="27" y="154"/>
                    </a:cubicBezTo>
                    <a:cubicBezTo>
                      <a:pt x="28" y="153"/>
                      <a:pt x="28" y="153"/>
                      <a:pt x="28" y="153"/>
                    </a:cubicBezTo>
                    <a:cubicBezTo>
                      <a:pt x="31" y="150"/>
                      <a:pt x="34" y="150"/>
                      <a:pt x="37" y="152"/>
                    </a:cubicBezTo>
                    <a:cubicBezTo>
                      <a:pt x="40" y="154"/>
                      <a:pt x="41" y="159"/>
                      <a:pt x="38" y="162"/>
                    </a:cubicBezTo>
                    <a:cubicBezTo>
                      <a:pt x="36" y="164"/>
                      <a:pt x="36" y="164"/>
                      <a:pt x="36" y="164"/>
                    </a:cubicBezTo>
                    <a:cubicBezTo>
                      <a:pt x="35" y="165"/>
                      <a:pt x="35" y="168"/>
                      <a:pt x="37" y="170"/>
                    </a:cubicBezTo>
                    <a:cubicBezTo>
                      <a:pt x="38" y="171"/>
                      <a:pt x="39" y="172"/>
                      <a:pt x="40" y="172"/>
                    </a:cubicBezTo>
                    <a:cubicBezTo>
                      <a:pt x="42" y="174"/>
                      <a:pt x="45" y="173"/>
                      <a:pt x="46" y="171"/>
                    </a:cubicBezTo>
                    <a:cubicBezTo>
                      <a:pt x="47" y="169"/>
                      <a:pt x="47" y="169"/>
                      <a:pt x="47" y="169"/>
                    </a:cubicBezTo>
                    <a:cubicBezTo>
                      <a:pt x="49" y="166"/>
                      <a:pt x="52" y="165"/>
                      <a:pt x="55" y="166"/>
                    </a:cubicBezTo>
                    <a:cubicBezTo>
                      <a:pt x="59" y="167"/>
                      <a:pt x="61" y="172"/>
                      <a:pt x="59" y="176"/>
                    </a:cubicBezTo>
                    <a:cubicBezTo>
                      <a:pt x="58" y="177"/>
                      <a:pt x="58" y="177"/>
                      <a:pt x="58" y="177"/>
                    </a:cubicBezTo>
                    <a:cubicBezTo>
                      <a:pt x="57" y="179"/>
                      <a:pt x="58" y="182"/>
                      <a:pt x="60" y="183"/>
                    </a:cubicBezTo>
                    <a:cubicBezTo>
                      <a:pt x="61" y="184"/>
                      <a:pt x="63" y="184"/>
                      <a:pt x="64" y="185"/>
                    </a:cubicBezTo>
                    <a:cubicBezTo>
                      <a:pt x="66" y="185"/>
                      <a:pt x="69" y="184"/>
                      <a:pt x="69" y="182"/>
                    </a:cubicBezTo>
                    <a:cubicBezTo>
                      <a:pt x="70" y="180"/>
                      <a:pt x="70" y="180"/>
                      <a:pt x="70" y="180"/>
                    </a:cubicBezTo>
                    <a:cubicBezTo>
                      <a:pt x="71" y="176"/>
                      <a:pt x="74" y="174"/>
                      <a:pt x="77" y="174"/>
                    </a:cubicBezTo>
                    <a:cubicBezTo>
                      <a:pt x="81" y="174"/>
                      <a:pt x="84" y="178"/>
                      <a:pt x="83" y="182"/>
                    </a:cubicBezTo>
                    <a:cubicBezTo>
                      <a:pt x="83" y="184"/>
                      <a:pt x="83" y="184"/>
                      <a:pt x="83" y="184"/>
                    </a:cubicBezTo>
                    <a:cubicBezTo>
                      <a:pt x="82" y="187"/>
                      <a:pt x="84" y="189"/>
                      <a:pt x="86" y="189"/>
                    </a:cubicBezTo>
                    <a:cubicBezTo>
                      <a:pt x="88" y="190"/>
                      <a:pt x="89" y="190"/>
                      <a:pt x="90" y="190"/>
                    </a:cubicBezTo>
                    <a:cubicBezTo>
                      <a:pt x="93" y="190"/>
                      <a:pt x="95" y="188"/>
                      <a:pt x="95" y="185"/>
                    </a:cubicBezTo>
                    <a:cubicBezTo>
                      <a:pt x="95" y="183"/>
                      <a:pt x="95" y="183"/>
                      <a:pt x="95" y="183"/>
                    </a:cubicBezTo>
                    <a:cubicBezTo>
                      <a:pt x="94" y="179"/>
                      <a:pt x="97" y="176"/>
                      <a:pt x="101" y="176"/>
                    </a:cubicBezTo>
                    <a:cubicBezTo>
                      <a:pt x="104" y="174"/>
                      <a:pt x="108" y="176"/>
                      <a:pt x="108" y="180"/>
                    </a:cubicBezTo>
                    <a:cubicBezTo>
                      <a:pt x="108" y="184"/>
                      <a:pt x="108" y="184"/>
                      <a:pt x="108" y="184"/>
                    </a:cubicBezTo>
                    <a:cubicBezTo>
                      <a:pt x="108" y="187"/>
                      <a:pt x="111" y="189"/>
                      <a:pt x="113" y="188"/>
                    </a:cubicBezTo>
                    <a:cubicBezTo>
                      <a:pt x="115" y="188"/>
                      <a:pt x="116" y="187"/>
                      <a:pt x="117" y="187"/>
                    </a:cubicBezTo>
                    <a:cubicBezTo>
                      <a:pt x="120" y="187"/>
                      <a:pt x="121" y="184"/>
                      <a:pt x="120" y="182"/>
                    </a:cubicBezTo>
                    <a:cubicBezTo>
                      <a:pt x="119" y="179"/>
                      <a:pt x="119" y="179"/>
                      <a:pt x="119" y="179"/>
                    </a:cubicBezTo>
                    <a:cubicBezTo>
                      <a:pt x="118" y="176"/>
                      <a:pt x="120" y="171"/>
                      <a:pt x="125" y="170"/>
                    </a:cubicBezTo>
                    <a:cubicBezTo>
                      <a:pt x="128" y="170"/>
                      <a:pt x="131" y="172"/>
                      <a:pt x="132" y="175"/>
                    </a:cubicBezTo>
                    <a:cubicBezTo>
                      <a:pt x="133" y="177"/>
                      <a:pt x="133" y="177"/>
                      <a:pt x="133" y="177"/>
                    </a:cubicBezTo>
                    <a:cubicBezTo>
                      <a:pt x="134" y="179"/>
                      <a:pt x="136" y="180"/>
                      <a:pt x="139" y="179"/>
                    </a:cubicBezTo>
                    <a:cubicBezTo>
                      <a:pt x="139" y="179"/>
                      <a:pt x="139" y="179"/>
                      <a:pt x="139" y="179"/>
                    </a:cubicBezTo>
                    <a:cubicBezTo>
                      <a:pt x="140" y="178"/>
                      <a:pt x="141" y="178"/>
                      <a:pt x="142" y="177"/>
                    </a:cubicBezTo>
                    <a:cubicBezTo>
                      <a:pt x="144" y="176"/>
                      <a:pt x="145" y="173"/>
                      <a:pt x="143" y="171"/>
                    </a:cubicBezTo>
                    <a:close/>
                    <a:moveTo>
                      <a:pt x="78" y="74"/>
                    </a:moveTo>
                    <a:cubicBezTo>
                      <a:pt x="77" y="71"/>
                      <a:pt x="78" y="68"/>
                      <a:pt x="80" y="66"/>
                    </a:cubicBezTo>
                    <a:cubicBezTo>
                      <a:pt x="83" y="65"/>
                      <a:pt x="87" y="66"/>
                      <a:pt x="88" y="69"/>
                    </a:cubicBezTo>
                    <a:cubicBezTo>
                      <a:pt x="90" y="71"/>
                      <a:pt x="89" y="75"/>
                      <a:pt x="86" y="76"/>
                    </a:cubicBezTo>
                    <a:cubicBezTo>
                      <a:pt x="83" y="78"/>
                      <a:pt x="79" y="77"/>
                      <a:pt x="78" y="74"/>
                    </a:cubicBezTo>
                    <a:close/>
                    <a:moveTo>
                      <a:pt x="124" y="80"/>
                    </a:moveTo>
                    <a:cubicBezTo>
                      <a:pt x="125" y="83"/>
                      <a:pt x="124" y="86"/>
                      <a:pt x="121" y="88"/>
                    </a:cubicBezTo>
                    <a:cubicBezTo>
                      <a:pt x="118" y="89"/>
                      <a:pt x="115" y="88"/>
                      <a:pt x="113" y="85"/>
                    </a:cubicBezTo>
                    <a:cubicBezTo>
                      <a:pt x="112" y="83"/>
                      <a:pt x="113" y="79"/>
                      <a:pt x="116" y="78"/>
                    </a:cubicBezTo>
                    <a:cubicBezTo>
                      <a:pt x="119" y="76"/>
                      <a:pt x="122" y="77"/>
                      <a:pt x="124" y="80"/>
                    </a:cubicBezTo>
                    <a:close/>
                    <a:moveTo>
                      <a:pt x="67" y="109"/>
                    </a:moveTo>
                    <a:cubicBezTo>
                      <a:pt x="65" y="107"/>
                      <a:pt x="66" y="103"/>
                      <a:pt x="69" y="102"/>
                    </a:cubicBezTo>
                    <a:cubicBezTo>
                      <a:pt x="72" y="100"/>
                      <a:pt x="75" y="101"/>
                      <a:pt x="77" y="104"/>
                    </a:cubicBezTo>
                    <a:cubicBezTo>
                      <a:pt x="78" y="107"/>
                      <a:pt x="77" y="110"/>
                      <a:pt x="74" y="112"/>
                    </a:cubicBezTo>
                    <a:cubicBezTo>
                      <a:pt x="72" y="113"/>
                      <a:pt x="68" y="112"/>
                      <a:pt x="67" y="109"/>
                    </a:cubicBezTo>
                    <a:close/>
                    <a:moveTo>
                      <a:pt x="81" y="102"/>
                    </a:moveTo>
                    <a:cubicBezTo>
                      <a:pt x="78" y="95"/>
                      <a:pt x="80" y="86"/>
                      <a:pt x="88" y="82"/>
                    </a:cubicBezTo>
                    <a:cubicBezTo>
                      <a:pt x="95" y="78"/>
                      <a:pt x="104" y="81"/>
                      <a:pt x="108" y="88"/>
                    </a:cubicBezTo>
                    <a:cubicBezTo>
                      <a:pt x="112" y="96"/>
                      <a:pt x="109" y="105"/>
                      <a:pt x="102" y="108"/>
                    </a:cubicBezTo>
                    <a:cubicBezTo>
                      <a:pt x="94" y="112"/>
                      <a:pt x="85" y="109"/>
                      <a:pt x="81" y="102"/>
                    </a:cubicBezTo>
                    <a:close/>
                    <a:moveTo>
                      <a:pt x="102" y="121"/>
                    </a:moveTo>
                    <a:cubicBezTo>
                      <a:pt x="100" y="118"/>
                      <a:pt x="102" y="114"/>
                      <a:pt x="104" y="113"/>
                    </a:cubicBezTo>
                    <a:cubicBezTo>
                      <a:pt x="107" y="111"/>
                      <a:pt x="111" y="113"/>
                      <a:pt x="112" y="115"/>
                    </a:cubicBezTo>
                    <a:cubicBezTo>
                      <a:pt x="114" y="118"/>
                      <a:pt x="113" y="122"/>
                      <a:pt x="110" y="123"/>
                    </a:cubicBezTo>
                    <a:cubicBezTo>
                      <a:pt x="107" y="125"/>
                      <a:pt x="103" y="124"/>
                      <a:pt x="102" y="121"/>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2" name="Freeform 41"/>
              <p:cNvSpPr>
                <a:spLocks noEditPoints="1"/>
              </p:cNvSpPr>
              <p:nvPr/>
            </p:nvSpPr>
            <p:spPr bwMode="auto">
              <a:xfrm>
                <a:off x="6607592" y="3575676"/>
                <a:ext cx="1232549" cy="1236621"/>
              </a:xfrm>
              <a:custGeom>
                <a:avLst/>
                <a:gdLst>
                  <a:gd name="T0" fmla="*/ 619 w 640"/>
                  <a:gd name="T1" fmla="*/ 436 h 642"/>
                  <a:gd name="T2" fmla="*/ 614 w 640"/>
                  <a:gd name="T3" fmla="*/ 371 h 642"/>
                  <a:gd name="T4" fmla="*/ 625 w 640"/>
                  <a:gd name="T5" fmla="*/ 332 h 642"/>
                  <a:gd name="T6" fmla="*/ 623 w 640"/>
                  <a:gd name="T7" fmla="*/ 286 h 642"/>
                  <a:gd name="T8" fmla="*/ 608 w 640"/>
                  <a:gd name="T9" fmla="*/ 248 h 642"/>
                  <a:gd name="T10" fmla="*/ 609 w 640"/>
                  <a:gd name="T11" fmla="*/ 182 h 642"/>
                  <a:gd name="T12" fmla="*/ 547 w 640"/>
                  <a:gd name="T13" fmla="*/ 167 h 642"/>
                  <a:gd name="T14" fmla="*/ 550 w 640"/>
                  <a:gd name="T15" fmla="*/ 97 h 642"/>
                  <a:gd name="T16" fmla="*/ 488 w 640"/>
                  <a:gd name="T17" fmla="*/ 74 h 642"/>
                  <a:gd name="T18" fmla="*/ 457 w 640"/>
                  <a:gd name="T19" fmla="*/ 48 h 642"/>
                  <a:gd name="T20" fmla="*/ 414 w 640"/>
                  <a:gd name="T21" fmla="*/ 31 h 642"/>
                  <a:gd name="T22" fmla="*/ 374 w 640"/>
                  <a:gd name="T23" fmla="*/ 29 h 642"/>
                  <a:gd name="T24" fmla="*/ 314 w 640"/>
                  <a:gd name="T25" fmla="*/ 0 h 642"/>
                  <a:gd name="T26" fmla="*/ 266 w 640"/>
                  <a:gd name="T27" fmla="*/ 52 h 642"/>
                  <a:gd name="T28" fmla="*/ 224 w 640"/>
                  <a:gd name="T29" fmla="*/ 15 h 642"/>
                  <a:gd name="T30" fmla="*/ 200 w 640"/>
                  <a:gd name="T31" fmla="*/ 75 h 642"/>
                  <a:gd name="T32" fmla="*/ 131 w 640"/>
                  <a:gd name="T33" fmla="*/ 62 h 642"/>
                  <a:gd name="T34" fmla="*/ 100 w 640"/>
                  <a:gd name="T35" fmla="*/ 120 h 642"/>
                  <a:gd name="T36" fmla="*/ 70 w 640"/>
                  <a:gd name="T37" fmla="*/ 147 h 642"/>
                  <a:gd name="T38" fmla="*/ 47 w 640"/>
                  <a:gd name="T39" fmla="*/ 187 h 642"/>
                  <a:gd name="T40" fmla="*/ 39 w 640"/>
                  <a:gd name="T41" fmla="*/ 227 h 642"/>
                  <a:gd name="T42" fmla="*/ 2 w 640"/>
                  <a:gd name="T43" fmla="*/ 281 h 642"/>
                  <a:gd name="T44" fmla="*/ 47 w 640"/>
                  <a:gd name="T45" fmla="*/ 332 h 642"/>
                  <a:gd name="T46" fmla="*/ 6 w 640"/>
                  <a:gd name="T47" fmla="*/ 385 h 642"/>
                  <a:gd name="T48" fmla="*/ 46 w 640"/>
                  <a:gd name="T49" fmla="*/ 438 h 642"/>
                  <a:gd name="T50" fmla="*/ 58 w 640"/>
                  <a:gd name="T51" fmla="*/ 476 h 642"/>
                  <a:gd name="T52" fmla="*/ 85 w 640"/>
                  <a:gd name="T53" fmla="*/ 514 h 642"/>
                  <a:gd name="T54" fmla="*/ 117 w 640"/>
                  <a:gd name="T55" fmla="*/ 538 h 642"/>
                  <a:gd name="T56" fmla="*/ 152 w 640"/>
                  <a:gd name="T57" fmla="*/ 594 h 642"/>
                  <a:gd name="T58" fmla="*/ 217 w 640"/>
                  <a:gd name="T59" fmla="*/ 574 h 642"/>
                  <a:gd name="T60" fmla="*/ 248 w 640"/>
                  <a:gd name="T61" fmla="*/ 633 h 642"/>
                  <a:gd name="T62" fmla="*/ 313 w 640"/>
                  <a:gd name="T63" fmla="*/ 619 h 642"/>
                  <a:gd name="T64" fmla="*/ 353 w 640"/>
                  <a:gd name="T65" fmla="*/ 624 h 642"/>
                  <a:gd name="T66" fmla="*/ 398 w 640"/>
                  <a:gd name="T67" fmla="*/ 615 h 642"/>
                  <a:gd name="T68" fmla="*/ 437 w 640"/>
                  <a:gd name="T69" fmla="*/ 603 h 642"/>
                  <a:gd name="T70" fmla="*/ 478 w 640"/>
                  <a:gd name="T71" fmla="*/ 581 h 642"/>
                  <a:gd name="T72" fmla="*/ 506 w 640"/>
                  <a:gd name="T73" fmla="*/ 553 h 642"/>
                  <a:gd name="T74" fmla="*/ 567 w 640"/>
                  <a:gd name="T75" fmla="*/ 526 h 642"/>
                  <a:gd name="T76" fmla="*/ 557 w 640"/>
                  <a:gd name="T77" fmla="*/ 459 h 642"/>
                  <a:gd name="T78" fmla="*/ 540 w 640"/>
                  <a:gd name="T79" fmla="*/ 327 h 642"/>
                  <a:gd name="T80" fmla="*/ 480 w 640"/>
                  <a:gd name="T81" fmla="*/ 170 h 642"/>
                  <a:gd name="T82" fmla="*/ 346 w 640"/>
                  <a:gd name="T83" fmla="*/ 103 h 642"/>
                  <a:gd name="T84" fmla="*/ 326 w 640"/>
                  <a:gd name="T85" fmla="*/ 111 h 642"/>
                  <a:gd name="T86" fmla="*/ 169 w 640"/>
                  <a:gd name="T87" fmla="*/ 161 h 642"/>
                  <a:gd name="T88" fmla="*/ 102 w 640"/>
                  <a:gd name="T89" fmla="*/ 295 h 642"/>
                  <a:gd name="T90" fmla="*/ 101 w 640"/>
                  <a:gd name="T91" fmla="*/ 315 h 642"/>
                  <a:gd name="T92" fmla="*/ 161 w 640"/>
                  <a:gd name="T93" fmla="*/ 472 h 642"/>
                  <a:gd name="T94" fmla="*/ 295 w 640"/>
                  <a:gd name="T95" fmla="*/ 539 h 642"/>
                  <a:gd name="T96" fmla="*/ 393 w 640"/>
                  <a:gd name="T97" fmla="*/ 164 h 642"/>
                  <a:gd name="T98" fmla="*/ 314 w 640"/>
                  <a:gd name="T99" fmla="*/ 540 h 642"/>
                  <a:gd name="T100" fmla="*/ 386 w 640"/>
                  <a:gd name="T101" fmla="*/ 530 h 642"/>
                  <a:gd name="T102" fmla="*/ 528 w 640"/>
                  <a:gd name="T103" fmla="*/ 346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40" h="642">
                    <a:moveTo>
                      <a:pt x="576" y="444"/>
                    </a:moveTo>
                    <a:cubicBezTo>
                      <a:pt x="594" y="455"/>
                      <a:pt x="594" y="455"/>
                      <a:pt x="594" y="455"/>
                    </a:cubicBezTo>
                    <a:cubicBezTo>
                      <a:pt x="601" y="459"/>
                      <a:pt x="611" y="456"/>
                      <a:pt x="614" y="448"/>
                    </a:cubicBezTo>
                    <a:cubicBezTo>
                      <a:pt x="616" y="444"/>
                      <a:pt x="618" y="440"/>
                      <a:pt x="619" y="436"/>
                    </a:cubicBezTo>
                    <a:cubicBezTo>
                      <a:pt x="622" y="428"/>
                      <a:pt x="618" y="420"/>
                      <a:pt x="610" y="417"/>
                    </a:cubicBezTo>
                    <a:cubicBezTo>
                      <a:pt x="603" y="415"/>
                      <a:pt x="603" y="415"/>
                      <a:pt x="603" y="415"/>
                    </a:cubicBezTo>
                    <a:cubicBezTo>
                      <a:pt x="592" y="412"/>
                      <a:pt x="584" y="402"/>
                      <a:pt x="585" y="391"/>
                    </a:cubicBezTo>
                    <a:cubicBezTo>
                      <a:pt x="587" y="376"/>
                      <a:pt x="601" y="367"/>
                      <a:pt x="614" y="371"/>
                    </a:cubicBezTo>
                    <a:cubicBezTo>
                      <a:pt x="620" y="372"/>
                      <a:pt x="620" y="372"/>
                      <a:pt x="620" y="372"/>
                    </a:cubicBezTo>
                    <a:cubicBezTo>
                      <a:pt x="629" y="375"/>
                      <a:pt x="637" y="369"/>
                      <a:pt x="638" y="360"/>
                    </a:cubicBezTo>
                    <a:cubicBezTo>
                      <a:pt x="639" y="356"/>
                      <a:pt x="639" y="352"/>
                      <a:pt x="640" y="348"/>
                    </a:cubicBezTo>
                    <a:cubicBezTo>
                      <a:pt x="640" y="339"/>
                      <a:pt x="634" y="332"/>
                      <a:pt x="625" y="332"/>
                    </a:cubicBezTo>
                    <a:cubicBezTo>
                      <a:pt x="618" y="332"/>
                      <a:pt x="618" y="332"/>
                      <a:pt x="618" y="332"/>
                    </a:cubicBezTo>
                    <a:cubicBezTo>
                      <a:pt x="607" y="332"/>
                      <a:pt x="596" y="325"/>
                      <a:pt x="594" y="314"/>
                    </a:cubicBezTo>
                    <a:cubicBezTo>
                      <a:pt x="591" y="299"/>
                      <a:pt x="602" y="286"/>
                      <a:pt x="616" y="286"/>
                    </a:cubicBezTo>
                    <a:cubicBezTo>
                      <a:pt x="623" y="286"/>
                      <a:pt x="623" y="286"/>
                      <a:pt x="623" y="286"/>
                    </a:cubicBezTo>
                    <a:cubicBezTo>
                      <a:pt x="631" y="286"/>
                      <a:pt x="638" y="278"/>
                      <a:pt x="637" y="269"/>
                    </a:cubicBezTo>
                    <a:cubicBezTo>
                      <a:pt x="636" y="265"/>
                      <a:pt x="635" y="261"/>
                      <a:pt x="634" y="256"/>
                    </a:cubicBezTo>
                    <a:cubicBezTo>
                      <a:pt x="633" y="248"/>
                      <a:pt x="624" y="243"/>
                      <a:pt x="616" y="246"/>
                    </a:cubicBezTo>
                    <a:cubicBezTo>
                      <a:pt x="608" y="248"/>
                      <a:pt x="608" y="248"/>
                      <a:pt x="608" y="248"/>
                    </a:cubicBezTo>
                    <a:cubicBezTo>
                      <a:pt x="596" y="252"/>
                      <a:pt x="583" y="245"/>
                      <a:pt x="579" y="233"/>
                    </a:cubicBezTo>
                    <a:cubicBezTo>
                      <a:pt x="576" y="221"/>
                      <a:pt x="582" y="208"/>
                      <a:pt x="595" y="204"/>
                    </a:cubicBezTo>
                    <a:cubicBezTo>
                      <a:pt x="601" y="202"/>
                      <a:pt x="601" y="202"/>
                      <a:pt x="601" y="202"/>
                    </a:cubicBezTo>
                    <a:cubicBezTo>
                      <a:pt x="609" y="199"/>
                      <a:pt x="613" y="190"/>
                      <a:pt x="609" y="182"/>
                    </a:cubicBezTo>
                    <a:cubicBezTo>
                      <a:pt x="607" y="178"/>
                      <a:pt x="605" y="174"/>
                      <a:pt x="603" y="171"/>
                    </a:cubicBezTo>
                    <a:cubicBezTo>
                      <a:pt x="599" y="163"/>
                      <a:pt x="590" y="161"/>
                      <a:pt x="583" y="165"/>
                    </a:cubicBezTo>
                    <a:cubicBezTo>
                      <a:pt x="577" y="169"/>
                      <a:pt x="577" y="169"/>
                      <a:pt x="577" y="169"/>
                    </a:cubicBezTo>
                    <a:cubicBezTo>
                      <a:pt x="567" y="176"/>
                      <a:pt x="554" y="175"/>
                      <a:pt x="547" y="167"/>
                    </a:cubicBezTo>
                    <a:cubicBezTo>
                      <a:pt x="537" y="156"/>
                      <a:pt x="539" y="139"/>
                      <a:pt x="550" y="132"/>
                    </a:cubicBezTo>
                    <a:cubicBezTo>
                      <a:pt x="556" y="128"/>
                      <a:pt x="556" y="128"/>
                      <a:pt x="556" y="128"/>
                    </a:cubicBezTo>
                    <a:cubicBezTo>
                      <a:pt x="563" y="123"/>
                      <a:pt x="564" y="113"/>
                      <a:pt x="558" y="106"/>
                    </a:cubicBezTo>
                    <a:cubicBezTo>
                      <a:pt x="556" y="103"/>
                      <a:pt x="553" y="100"/>
                      <a:pt x="550" y="97"/>
                    </a:cubicBezTo>
                    <a:cubicBezTo>
                      <a:pt x="544" y="91"/>
                      <a:pt x="534" y="91"/>
                      <a:pt x="528" y="98"/>
                    </a:cubicBezTo>
                    <a:cubicBezTo>
                      <a:pt x="524" y="103"/>
                      <a:pt x="524" y="103"/>
                      <a:pt x="524" y="103"/>
                    </a:cubicBezTo>
                    <a:cubicBezTo>
                      <a:pt x="516" y="112"/>
                      <a:pt x="504" y="115"/>
                      <a:pt x="494" y="109"/>
                    </a:cubicBezTo>
                    <a:cubicBezTo>
                      <a:pt x="481" y="102"/>
                      <a:pt x="479" y="85"/>
                      <a:pt x="488" y="74"/>
                    </a:cubicBezTo>
                    <a:cubicBezTo>
                      <a:pt x="492" y="70"/>
                      <a:pt x="492" y="70"/>
                      <a:pt x="492" y="70"/>
                    </a:cubicBezTo>
                    <a:cubicBezTo>
                      <a:pt x="497" y="63"/>
                      <a:pt x="496" y="53"/>
                      <a:pt x="488" y="48"/>
                    </a:cubicBezTo>
                    <a:cubicBezTo>
                      <a:pt x="485" y="46"/>
                      <a:pt x="481" y="44"/>
                      <a:pt x="477" y="41"/>
                    </a:cubicBezTo>
                    <a:cubicBezTo>
                      <a:pt x="470" y="37"/>
                      <a:pt x="460" y="40"/>
                      <a:pt x="457" y="48"/>
                    </a:cubicBezTo>
                    <a:cubicBezTo>
                      <a:pt x="454" y="55"/>
                      <a:pt x="454" y="55"/>
                      <a:pt x="454" y="55"/>
                    </a:cubicBezTo>
                    <a:cubicBezTo>
                      <a:pt x="450" y="65"/>
                      <a:pt x="438" y="71"/>
                      <a:pt x="427" y="69"/>
                    </a:cubicBezTo>
                    <a:cubicBezTo>
                      <a:pt x="413" y="65"/>
                      <a:pt x="406" y="50"/>
                      <a:pt x="412" y="37"/>
                    </a:cubicBezTo>
                    <a:cubicBezTo>
                      <a:pt x="414" y="31"/>
                      <a:pt x="414" y="31"/>
                      <a:pt x="414" y="31"/>
                    </a:cubicBezTo>
                    <a:cubicBezTo>
                      <a:pt x="418" y="23"/>
                      <a:pt x="413" y="14"/>
                      <a:pt x="405" y="12"/>
                    </a:cubicBezTo>
                    <a:cubicBezTo>
                      <a:pt x="401" y="11"/>
                      <a:pt x="396" y="9"/>
                      <a:pt x="392" y="9"/>
                    </a:cubicBezTo>
                    <a:cubicBezTo>
                      <a:pt x="384" y="7"/>
                      <a:pt x="376" y="12"/>
                      <a:pt x="375" y="21"/>
                    </a:cubicBezTo>
                    <a:cubicBezTo>
                      <a:pt x="374" y="29"/>
                      <a:pt x="374" y="29"/>
                      <a:pt x="374" y="29"/>
                    </a:cubicBezTo>
                    <a:cubicBezTo>
                      <a:pt x="372" y="41"/>
                      <a:pt x="360" y="50"/>
                      <a:pt x="348" y="49"/>
                    </a:cubicBezTo>
                    <a:cubicBezTo>
                      <a:pt x="337" y="52"/>
                      <a:pt x="325" y="43"/>
                      <a:pt x="327" y="31"/>
                    </a:cubicBezTo>
                    <a:cubicBezTo>
                      <a:pt x="329" y="17"/>
                      <a:pt x="329" y="17"/>
                      <a:pt x="329" y="17"/>
                    </a:cubicBezTo>
                    <a:cubicBezTo>
                      <a:pt x="330" y="8"/>
                      <a:pt x="323" y="0"/>
                      <a:pt x="314" y="0"/>
                    </a:cubicBezTo>
                    <a:cubicBezTo>
                      <a:pt x="310" y="0"/>
                      <a:pt x="306" y="1"/>
                      <a:pt x="301" y="1"/>
                    </a:cubicBezTo>
                    <a:cubicBezTo>
                      <a:pt x="293" y="1"/>
                      <a:pt x="286" y="9"/>
                      <a:pt x="288" y="18"/>
                    </a:cubicBezTo>
                    <a:cubicBezTo>
                      <a:pt x="289" y="25"/>
                      <a:pt x="289" y="25"/>
                      <a:pt x="289" y="25"/>
                    </a:cubicBezTo>
                    <a:cubicBezTo>
                      <a:pt x="291" y="39"/>
                      <a:pt x="281" y="52"/>
                      <a:pt x="266" y="52"/>
                    </a:cubicBezTo>
                    <a:cubicBezTo>
                      <a:pt x="255" y="52"/>
                      <a:pt x="245" y="43"/>
                      <a:pt x="244" y="32"/>
                    </a:cubicBezTo>
                    <a:cubicBezTo>
                      <a:pt x="243" y="27"/>
                      <a:pt x="243" y="27"/>
                      <a:pt x="243" y="27"/>
                    </a:cubicBezTo>
                    <a:cubicBezTo>
                      <a:pt x="241" y="18"/>
                      <a:pt x="233" y="13"/>
                      <a:pt x="224" y="15"/>
                    </a:cubicBezTo>
                    <a:cubicBezTo>
                      <a:pt x="224" y="15"/>
                      <a:pt x="224" y="15"/>
                      <a:pt x="224" y="15"/>
                    </a:cubicBezTo>
                    <a:cubicBezTo>
                      <a:pt x="220" y="17"/>
                      <a:pt x="216" y="18"/>
                      <a:pt x="212" y="19"/>
                    </a:cubicBezTo>
                    <a:cubicBezTo>
                      <a:pt x="204" y="22"/>
                      <a:pt x="200" y="31"/>
                      <a:pt x="204" y="39"/>
                    </a:cubicBezTo>
                    <a:cubicBezTo>
                      <a:pt x="207" y="46"/>
                      <a:pt x="207" y="46"/>
                      <a:pt x="207" y="46"/>
                    </a:cubicBezTo>
                    <a:cubicBezTo>
                      <a:pt x="212" y="56"/>
                      <a:pt x="209" y="68"/>
                      <a:pt x="200" y="75"/>
                    </a:cubicBezTo>
                    <a:cubicBezTo>
                      <a:pt x="188" y="83"/>
                      <a:pt x="172" y="79"/>
                      <a:pt x="166" y="66"/>
                    </a:cubicBezTo>
                    <a:cubicBezTo>
                      <a:pt x="163" y="60"/>
                      <a:pt x="163" y="60"/>
                      <a:pt x="163" y="60"/>
                    </a:cubicBezTo>
                    <a:cubicBezTo>
                      <a:pt x="159" y="52"/>
                      <a:pt x="149" y="50"/>
                      <a:pt x="142" y="55"/>
                    </a:cubicBezTo>
                    <a:cubicBezTo>
                      <a:pt x="138" y="57"/>
                      <a:pt x="135" y="59"/>
                      <a:pt x="131" y="62"/>
                    </a:cubicBezTo>
                    <a:cubicBezTo>
                      <a:pt x="124" y="67"/>
                      <a:pt x="123" y="77"/>
                      <a:pt x="129" y="83"/>
                    </a:cubicBezTo>
                    <a:cubicBezTo>
                      <a:pt x="134" y="89"/>
                      <a:pt x="134" y="89"/>
                      <a:pt x="134" y="89"/>
                    </a:cubicBezTo>
                    <a:cubicBezTo>
                      <a:pt x="141" y="97"/>
                      <a:pt x="142" y="110"/>
                      <a:pt x="135" y="119"/>
                    </a:cubicBezTo>
                    <a:cubicBezTo>
                      <a:pt x="126" y="130"/>
                      <a:pt x="109" y="130"/>
                      <a:pt x="100" y="120"/>
                    </a:cubicBezTo>
                    <a:cubicBezTo>
                      <a:pt x="96" y="115"/>
                      <a:pt x="96" y="115"/>
                      <a:pt x="96" y="115"/>
                    </a:cubicBezTo>
                    <a:cubicBezTo>
                      <a:pt x="90" y="109"/>
                      <a:pt x="80" y="109"/>
                      <a:pt x="74" y="116"/>
                    </a:cubicBezTo>
                    <a:cubicBezTo>
                      <a:pt x="71" y="119"/>
                      <a:pt x="69" y="122"/>
                      <a:pt x="66" y="126"/>
                    </a:cubicBezTo>
                    <a:cubicBezTo>
                      <a:pt x="61" y="133"/>
                      <a:pt x="63" y="142"/>
                      <a:pt x="70" y="147"/>
                    </a:cubicBezTo>
                    <a:cubicBezTo>
                      <a:pt x="77" y="151"/>
                      <a:pt x="77" y="151"/>
                      <a:pt x="77" y="151"/>
                    </a:cubicBezTo>
                    <a:cubicBezTo>
                      <a:pt x="87" y="158"/>
                      <a:pt x="91" y="172"/>
                      <a:pt x="84" y="183"/>
                    </a:cubicBezTo>
                    <a:cubicBezTo>
                      <a:pt x="88" y="194"/>
                      <a:pt x="75" y="204"/>
                      <a:pt x="65" y="198"/>
                    </a:cubicBezTo>
                    <a:cubicBezTo>
                      <a:pt x="47" y="187"/>
                      <a:pt x="47" y="187"/>
                      <a:pt x="47" y="187"/>
                    </a:cubicBezTo>
                    <a:cubicBezTo>
                      <a:pt x="40" y="182"/>
                      <a:pt x="30" y="185"/>
                      <a:pt x="26" y="193"/>
                    </a:cubicBezTo>
                    <a:cubicBezTo>
                      <a:pt x="25" y="197"/>
                      <a:pt x="23" y="201"/>
                      <a:pt x="21" y="205"/>
                    </a:cubicBezTo>
                    <a:cubicBezTo>
                      <a:pt x="18" y="213"/>
                      <a:pt x="23" y="222"/>
                      <a:pt x="31" y="225"/>
                    </a:cubicBezTo>
                    <a:cubicBezTo>
                      <a:pt x="39" y="227"/>
                      <a:pt x="39" y="227"/>
                      <a:pt x="39" y="227"/>
                    </a:cubicBezTo>
                    <a:cubicBezTo>
                      <a:pt x="51" y="230"/>
                      <a:pt x="58" y="243"/>
                      <a:pt x="55" y="255"/>
                    </a:cubicBezTo>
                    <a:cubicBezTo>
                      <a:pt x="51" y="267"/>
                      <a:pt x="39" y="274"/>
                      <a:pt x="26" y="271"/>
                    </a:cubicBezTo>
                    <a:cubicBezTo>
                      <a:pt x="20" y="269"/>
                      <a:pt x="20" y="269"/>
                      <a:pt x="20" y="269"/>
                    </a:cubicBezTo>
                    <a:cubicBezTo>
                      <a:pt x="12" y="267"/>
                      <a:pt x="3" y="273"/>
                      <a:pt x="2" y="281"/>
                    </a:cubicBezTo>
                    <a:cubicBezTo>
                      <a:pt x="2" y="286"/>
                      <a:pt x="1" y="290"/>
                      <a:pt x="1" y="294"/>
                    </a:cubicBezTo>
                    <a:cubicBezTo>
                      <a:pt x="0" y="303"/>
                      <a:pt x="7" y="310"/>
                      <a:pt x="16" y="310"/>
                    </a:cubicBezTo>
                    <a:cubicBezTo>
                      <a:pt x="23" y="310"/>
                      <a:pt x="23" y="310"/>
                      <a:pt x="23" y="310"/>
                    </a:cubicBezTo>
                    <a:cubicBezTo>
                      <a:pt x="36" y="310"/>
                      <a:pt x="47" y="320"/>
                      <a:pt x="47" y="332"/>
                    </a:cubicBezTo>
                    <a:cubicBezTo>
                      <a:pt x="47" y="345"/>
                      <a:pt x="37" y="356"/>
                      <a:pt x="24" y="356"/>
                    </a:cubicBezTo>
                    <a:cubicBezTo>
                      <a:pt x="18" y="356"/>
                      <a:pt x="18" y="356"/>
                      <a:pt x="18" y="356"/>
                    </a:cubicBezTo>
                    <a:cubicBezTo>
                      <a:pt x="9" y="356"/>
                      <a:pt x="3" y="364"/>
                      <a:pt x="4" y="373"/>
                    </a:cubicBezTo>
                    <a:cubicBezTo>
                      <a:pt x="5" y="377"/>
                      <a:pt x="5" y="381"/>
                      <a:pt x="6" y="385"/>
                    </a:cubicBezTo>
                    <a:cubicBezTo>
                      <a:pt x="8" y="394"/>
                      <a:pt x="17" y="399"/>
                      <a:pt x="25" y="396"/>
                    </a:cubicBezTo>
                    <a:cubicBezTo>
                      <a:pt x="32" y="394"/>
                      <a:pt x="32" y="394"/>
                      <a:pt x="32" y="394"/>
                    </a:cubicBezTo>
                    <a:cubicBezTo>
                      <a:pt x="44" y="390"/>
                      <a:pt x="57" y="397"/>
                      <a:pt x="61" y="409"/>
                    </a:cubicBezTo>
                    <a:cubicBezTo>
                      <a:pt x="65" y="421"/>
                      <a:pt x="58" y="434"/>
                      <a:pt x="46" y="438"/>
                    </a:cubicBezTo>
                    <a:cubicBezTo>
                      <a:pt x="40" y="440"/>
                      <a:pt x="40" y="440"/>
                      <a:pt x="40" y="440"/>
                    </a:cubicBezTo>
                    <a:cubicBezTo>
                      <a:pt x="32" y="442"/>
                      <a:pt x="28" y="452"/>
                      <a:pt x="31" y="460"/>
                    </a:cubicBezTo>
                    <a:cubicBezTo>
                      <a:pt x="33" y="464"/>
                      <a:pt x="35" y="467"/>
                      <a:pt x="37" y="471"/>
                    </a:cubicBezTo>
                    <a:cubicBezTo>
                      <a:pt x="41" y="479"/>
                      <a:pt x="51" y="481"/>
                      <a:pt x="58" y="476"/>
                    </a:cubicBezTo>
                    <a:cubicBezTo>
                      <a:pt x="64" y="472"/>
                      <a:pt x="64" y="472"/>
                      <a:pt x="64" y="472"/>
                    </a:cubicBezTo>
                    <a:cubicBezTo>
                      <a:pt x="73" y="466"/>
                      <a:pt x="86" y="467"/>
                      <a:pt x="94" y="475"/>
                    </a:cubicBezTo>
                    <a:cubicBezTo>
                      <a:pt x="104" y="486"/>
                      <a:pt x="102" y="503"/>
                      <a:pt x="90" y="510"/>
                    </a:cubicBezTo>
                    <a:cubicBezTo>
                      <a:pt x="85" y="514"/>
                      <a:pt x="85" y="514"/>
                      <a:pt x="85" y="514"/>
                    </a:cubicBezTo>
                    <a:cubicBezTo>
                      <a:pt x="78" y="519"/>
                      <a:pt x="76" y="529"/>
                      <a:pt x="82" y="535"/>
                    </a:cubicBezTo>
                    <a:cubicBezTo>
                      <a:pt x="85" y="539"/>
                      <a:pt x="88" y="542"/>
                      <a:pt x="91" y="545"/>
                    </a:cubicBezTo>
                    <a:cubicBezTo>
                      <a:pt x="97" y="551"/>
                      <a:pt x="107" y="551"/>
                      <a:pt x="112" y="544"/>
                    </a:cubicBezTo>
                    <a:cubicBezTo>
                      <a:pt x="117" y="538"/>
                      <a:pt x="117" y="538"/>
                      <a:pt x="117" y="538"/>
                    </a:cubicBezTo>
                    <a:cubicBezTo>
                      <a:pt x="126" y="528"/>
                      <a:pt x="140" y="527"/>
                      <a:pt x="150" y="535"/>
                    </a:cubicBezTo>
                    <a:cubicBezTo>
                      <a:pt x="160" y="543"/>
                      <a:pt x="161" y="558"/>
                      <a:pt x="153" y="567"/>
                    </a:cubicBezTo>
                    <a:cubicBezTo>
                      <a:pt x="149" y="572"/>
                      <a:pt x="149" y="572"/>
                      <a:pt x="149" y="572"/>
                    </a:cubicBezTo>
                    <a:cubicBezTo>
                      <a:pt x="143" y="579"/>
                      <a:pt x="145" y="589"/>
                      <a:pt x="152" y="594"/>
                    </a:cubicBezTo>
                    <a:cubicBezTo>
                      <a:pt x="156" y="596"/>
                      <a:pt x="160" y="598"/>
                      <a:pt x="163" y="600"/>
                    </a:cubicBezTo>
                    <a:cubicBezTo>
                      <a:pt x="171" y="605"/>
                      <a:pt x="180" y="601"/>
                      <a:pt x="184" y="594"/>
                    </a:cubicBezTo>
                    <a:cubicBezTo>
                      <a:pt x="187" y="586"/>
                      <a:pt x="187" y="586"/>
                      <a:pt x="187" y="586"/>
                    </a:cubicBezTo>
                    <a:cubicBezTo>
                      <a:pt x="192" y="575"/>
                      <a:pt x="205" y="569"/>
                      <a:pt x="217" y="574"/>
                    </a:cubicBezTo>
                    <a:cubicBezTo>
                      <a:pt x="229" y="579"/>
                      <a:pt x="234" y="593"/>
                      <a:pt x="229" y="605"/>
                    </a:cubicBezTo>
                    <a:cubicBezTo>
                      <a:pt x="227" y="610"/>
                      <a:pt x="227" y="610"/>
                      <a:pt x="227" y="610"/>
                    </a:cubicBezTo>
                    <a:cubicBezTo>
                      <a:pt x="223" y="619"/>
                      <a:pt x="228" y="628"/>
                      <a:pt x="236" y="630"/>
                    </a:cubicBezTo>
                    <a:cubicBezTo>
                      <a:pt x="240" y="631"/>
                      <a:pt x="244" y="632"/>
                      <a:pt x="248" y="633"/>
                    </a:cubicBezTo>
                    <a:cubicBezTo>
                      <a:pt x="257" y="635"/>
                      <a:pt x="265" y="629"/>
                      <a:pt x="266" y="621"/>
                    </a:cubicBezTo>
                    <a:cubicBezTo>
                      <a:pt x="267" y="613"/>
                      <a:pt x="267" y="613"/>
                      <a:pt x="267" y="613"/>
                    </a:cubicBezTo>
                    <a:cubicBezTo>
                      <a:pt x="269" y="601"/>
                      <a:pt x="280" y="592"/>
                      <a:pt x="293" y="593"/>
                    </a:cubicBezTo>
                    <a:cubicBezTo>
                      <a:pt x="305" y="595"/>
                      <a:pt x="314" y="606"/>
                      <a:pt x="313" y="619"/>
                    </a:cubicBezTo>
                    <a:cubicBezTo>
                      <a:pt x="312" y="625"/>
                      <a:pt x="312" y="625"/>
                      <a:pt x="312" y="625"/>
                    </a:cubicBezTo>
                    <a:cubicBezTo>
                      <a:pt x="311" y="634"/>
                      <a:pt x="318" y="642"/>
                      <a:pt x="327" y="641"/>
                    </a:cubicBezTo>
                    <a:cubicBezTo>
                      <a:pt x="331" y="641"/>
                      <a:pt x="335" y="641"/>
                      <a:pt x="339" y="641"/>
                    </a:cubicBezTo>
                    <a:cubicBezTo>
                      <a:pt x="348" y="640"/>
                      <a:pt x="354" y="633"/>
                      <a:pt x="353" y="624"/>
                    </a:cubicBezTo>
                    <a:cubicBezTo>
                      <a:pt x="352" y="616"/>
                      <a:pt x="352" y="616"/>
                      <a:pt x="352" y="616"/>
                    </a:cubicBezTo>
                    <a:cubicBezTo>
                      <a:pt x="349" y="604"/>
                      <a:pt x="358" y="592"/>
                      <a:pt x="371" y="590"/>
                    </a:cubicBezTo>
                    <a:cubicBezTo>
                      <a:pt x="383" y="588"/>
                      <a:pt x="395" y="596"/>
                      <a:pt x="397" y="609"/>
                    </a:cubicBezTo>
                    <a:cubicBezTo>
                      <a:pt x="398" y="615"/>
                      <a:pt x="398" y="615"/>
                      <a:pt x="398" y="615"/>
                    </a:cubicBezTo>
                    <a:cubicBezTo>
                      <a:pt x="399" y="624"/>
                      <a:pt x="408" y="629"/>
                      <a:pt x="416" y="627"/>
                    </a:cubicBezTo>
                    <a:cubicBezTo>
                      <a:pt x="417" y="627"/>
                      <a:pt x="417" y="627"/>
                      <a:pt x="417" y="627"/>
                    </a:cubicBezTo>
                    <a:cubicBezTo>
                      <a:pt x="421" y="625"/>
                      <a:pt x="425" y="624"/>
                      <a:pt x="429" y="622"/>
                    </a:cubicBezTo>
                    <a:cubicBezTo>
                      <a:pt x="437" y="620"/>
                      <a:pt x="441" y="610"/>
                      <a:pt x="437" y="603"/>
                    </a:cubicBezTo>
                    <a:cubicBezTo>
                      <a:pt x="434" y="596"/>
                      <a:pt x="434" y="596"/>
                      <a:pt x="434" y="596"/>
                    </a:cubicBezTo>
                    <a:cubicBezTo>
                      <a:pt x="428" y="584"/>
                      <a:pt x="433" y="570"/>
                      <a:pt x="444" y="565"/>
                    </a:cubicBezTo>
                    <a:cubicBezTo>
                      <a:pt x="456" y="559"/>
                      <a:pt x="470" y="564"/>
                      <a:pt x="475" y="576"/>
                    </a:cubicBezTo>
                    <a:cubicBezTo>
                      <a:pt x="478" y="581"/>
                      <a:pt x="478" y="581"/>
                      <a:pt x="478" y="581"/>
                    </a:cubicBezTo>
                    <a:cubicBezTo>
                      <a:pt x="482" y="589"/>
                      <a:pt x="492" y="592"/>
                      <a:pt x="499" y="587"/>
                    </a:cubicBezTo>
                    <a:cubicBezTo>
                      <a:pt x="502" y="585"/>
                      <a:pt x="506" y="582"/>
                      <a:pt x="509" y="580"/>
                    </a:cubicBezTo>
                    <a:cubicBezTo>
                      <a:pt x="516" y="575"/>
                      <a:pt x="517" y="565"/>
                      <a:pt x="512" y="558"/>
                    </a:cubicBezTo>
                    <a:cubicBezTo>
                      <a:pt x="506" y="553"/>
                      <a:pt x="506" y="553"/>
                      <a:pt x="506" y="553"/>
                    </a:cubicBezTo>
                    <a:cubicBezTo>
                      <a:pt x="498" y="543"/>
                      <a:pt x="499" y="529"/>
                      <a:pt x="508" y="520"/>
                    </a:cubicBezTo>
                    <a:cubicBezTo>
                      <a:pt x="517" y="512"/>
                      <a:pt x="532" y="512"/>
                      <a:pt x="541" y="522"/>
                    </a:cubicBezTo>
                    <a:cubicBezTo>
                      <a:pt x="545" y="526"/>
                      <a:pt x="545" y="526"/>
                      <a:pt x="545" y="526"/>
                    </a:cubicBezTo>
                    <a:cubicBezTo>
                      <a:pt x="551" y="533"/>
                      <a:pt x="561" y="533"/>
                      <a:pt x="567" y="526"/>
                    </a:cubicBezTo>
                    <a:cubicBezTo>
                      <a:pt x="569" y="523"/>
                      <a:pt x="572" y="519"/>
                      <a:pt x="575" y="516"/>
                    </a:cubicBezTo>
                    <a:cubicBezTo>
                      <a:pt x="580" y="509"/>
                      <a:pt x="578" y="499"/>
                      <a:pt x="571" y="495"/>
                    </a:cubicBezTo>
                    <a:cubicBezTo>
                      <a:pt x="564" y="491"/>
                      <a:pt x="564" y="491"/>
                      <a:pt x="564" y="491"/>
                    </a:cubicBezTo>
                    <a:cubicBezTo>
                      <a:pt x="553" y="484"/>
                      <a:pt x="550" y="470"/>
                      <a:pt x="557" y="459"/>
                    </a:cubicBezTo>
                    <a:cubicBezTo>
                      <a:pt x="553" y="448"/>
                      <a:pt x="566" y="438"/>
                      <a:pt x="576" y="444"/>
                    </a:cubicBezTo>
                    <a:moveTo>
                      <a:pt x="493" y="185"/>
                    </a:moveTo>
                    <a:cubicBezTo>
                      <a:pt x="509" y="205"/>
                      <a:pt x="521" y="229"/>
                      <a:pt x="530" y="255"/>
                    </a:cubicBezTo>
                    <a:cubicBezTo>
                      <a:pt x="537" y="279"/>
                      <a:pt x="540" y="303"/>
                      <a:pt x="540" y="327"/>
                    </a:cubicBezTo>
                    <a:cubicBezTo>
                      <a:pt x="530" y="326"/>
                      <a:pt x="530" y="326"/>
                      <a:pt x="530" y="326"/>
                    </a:cubicBezTo>
                    <a:cubicBezTo>
                      <a:pt x="531" y="278"/>
                      <a:pt x="515" y="230"/>
                      <a:pt x="485" y="191"/>
                    </a:cubicBezTo>
                    <a:cubicBezTo>
                      <a:pt x="493" y="185"/>
                      <a:pt x="493" y="185"/>
                      <a:pt x="493" y="185"/>
                    </a:cubicBezTo>
                    <a:moveTo>
                      <a:pt x="480" y="170"/>
                    </a:moveTo>
                    <a:cubicBezTo>
                      <a:pt x="472" y="177"/>
                      <a:pt x="472" y="177"/>
                      <a:pt x="472" y="177"/>
                    </a:cubicBezTo>
                    <a:cubicBezTo>
                      <a:pt x="455" y="158"/>
                      <a:pt x="433" y="142"/>
                      <a:pt x="409" y="131"/>
                    </a:cubicBezTo>
                    <a:cubicBezTo>
                      <a:pt x="388" y="121"/>
                      <a:pt x="367" y="115"/>
                      <a:pt x="345" y="113"/>
                    </a:cubicBezTo>
                    <a:cubicBezTo>
                      <a:pt x="346" y="103"/>
                      <a:pt x="346" y="103"/>
                      <a:pt x="346" y="103"/>
                    </a:cubicBezTo>
                    <a:cubicBezTo>
                      <a:pt x="397" y="109"/>
                      <a:pt x="445" y="133"/>
                      <a:pt x="480" y="170"/>
                    </a:cubicBezTo>
                    <a:moveTo>
                      <a:pt x="254" y="112"/>
                    </a:moveTo>
                    <a:cubicBezTo>
                      <a:pt x="278" y="104"/>
                      <a:pt x="303" y="101"/>
                      <a:pt x="326" y="101"/>
                    </a:cubicBezTo>
                    <a:cubicBezTo>
                      <a:pt x="326" y="111"/>
                      <a:pt x="326" y="111"/>
                      <a:pt x="326" y="111"/>
                    </a:cubicBezTo>
                    <a:cubicBezTo>
                      <a:pt x="277" y="110"/>
                      <a:pt x="229" y="126"/>
                      <a:pt x="191" y="156"/>
                    </a:cubicBezTo>
                    <a:cubicBezTo>
                      <a:pt x="184" y="149"/>
                      <a:pt x="184" y="149"/>
                      <a:pt x="184" y="149"/>
                    </a:cubicBezTo>
                    <a:cubicBezTo>
                      <a:pt x="205" y="133"/>
                      <a:pt x="228" y="120"/>
                      <a:pt x="254" y="112"/>
                    </a:cubicBezTo>
                    <a:moveTo>
                      <a:pt x="169" y="161"/>
                    </a:moveTo>
                    <a:cubicBezTo>
                      <a:pt x="176" y="169"/>
                      <a:pt x="176" y="169"/>
                      <a:pt x="176" y="169"/>
                    </a:cubicBezTo>
                    <a:cubicBezTo>
                      <a:pt x="157" y="187"/>
                      <a:pt x="142" y="208"/>
                      <a:pt x="130" y="233"/>
                    </a:cubicBezTo>
                    <a:cubicBezTo>
                      <a:pt x="121" y="253"/>
                      <a:pt x="115" y="275"/>
                      <a:pt x="112" y="296"/>
                    </a:cubicBezTo>
                    <a:cubicBezTo>
                      <a:pt x="102" y="295"/>
                      <a:pt x="102" y="295"/>
                      <a:pt x="102" y="295"/>
                    </a:cubicBezTo>
                    <a:cubicBezTo>
                      <a:pt x="108" y="244"/>
                      <a:pt x="132" y="197"/>
                      <a:pt x="169" y="161"/>
                    </a:cubicBezTo>
                    <a:moveTo>
                      <a:pt x="148" y="457"/>
                    </a:moveTo>
                    <a:cubicBezTo>
                      <a:pt x="132" y="437"/>
                      <a:pt x="119" y="413"/>
                      <a:pt x="111" y="387"/>
                    </a:cubicBezTo>
                    <a:cubicBezTo>
                      <a:pt x="103" y="363"/>
                      <a:pt x="100" y="339"/>
                      <a:pt x="101" y="315"/>
                    </a:cubicBezTo>
                    <a:cubicBezTo>
                      <a:pt x="111" y="315"/>
                      <a:pt x="111" y="315"/>
                      <a:pt x="111" y="315"/>
                    </a:cubicBezTo>
                    <a:cubicBezTo>
                      <a:pt x="110" y="364"/>
                      <a:pt x="126" y="412"/>
                      <a:pt x="156" y="450"/>
                    </a:cubicBezTo>
                    <a:cubicBezTo>
                      <a:pt x="148" y="457"/>
                      <a:pt x="148" y="457"/>
                      <a:pt x="148" y="457"/>
                    </a:cubicBezTo>
                    <a:moveTo>
                      <a:pt x="161" y="472"/>
                    </a:moveTo>
                    <a:cubicBezTo>
                      <a:pt x="168" y="465"/>
                      <a:pt x="168" y="465"/>
                      <a:pt x="168" y="465"/>
                    </a:cubicBezTo>
                    <a:cubicBezTo>
                      <a:pt x="186" y="484"/>
                      <a:pt x="207" y="499"/>
                      <a:pt x="232" y="511"/>
                    </a:cubicBezTo>
                    <a:cubicBezTo>
                      <a:pt x="253" y="521"/>
                      <a:pt x="274" y="526"/>
                      <a:pt x="295" y="529"/>
                    </a:cubicBezTo>
                    <a:cubicBezTo>
                      <a:pt x="295" y="539"/>
                      <a:pt x="295" y="539"/>
                      <a:pt x="295" y="539"/>
                    </a:cubicBezTo>
                    <a:cubicBezTo>
                      <a:pt x="244" y="533"/>
                      <a:pt x="196" y="509"/>
                      <a:pt x="161" y="472"/>
                    </a:cubicBezTo>
                    <a:moveTo>
                      <a:pt x="247" y="478"/>
                    </a:moveTo>
                    <a:cubicBezTo>
                      <a:pt x="161" y="438"/>
                      <a:pt x="123" y="335"/>
                      <a:pt x="163" y="248"/>
                    </a:cubicBezTo>
                    <a:cubicBezTo>
                      <a:pt x="204" y="161"/>
                      <a:pt x="307" y="124"/>
                      <a:pt x="393" y="164"/>
                    </a:cubicBezTo>
                    <a:cubicBezTo>
                      <a:pt x="480" y="204"/>
                      <a:pt x="517" y="307"/>
                      <a:pt x="477" y="394"/>
                    </a:cubicBezTo>
                    <a:cubicBezTo>
                      <a:pt x="437" y="480"/>
                      <a:pt x="334" y="518"/>
                      <a:pt x="247" y="478"/>
                    </a:cubicBezTo>
                    <a:moveTo>
                      <a:pt x="386" y="530"/>
                    </a:moveTo>
                    <a:cubicBezTo>
                      <a:pt x="362" y="538"/>
                      <a:pt x="338" y="541"/>
                      <a:pt x="314" y="540"/>
                    </a:cubicBezTo>
                    <a:cubicBezTo>
                      <a:pt x="315" y="530"/>
                      <a:pt x="315" y="530"/>
                      <a:pt x="315" y="530"/>
                    </a:cubicBezTo>
                    <a:cubicBezTo>
                      <a:pt x="364" y="532"/>
                      <a:pt x="411" y="516"/>
                      <a:pt x="450" y="486"/>
                    </a:cubicBezTo>
                    <a:cubicBezTo>
                      <a:pt x="456" y="493"/>
                      <a:pt x="456" y="493"/>
                      <a:pt x="456" y="493"/>
                    </a:cubicBezTo>
                    <a:cubicBezTo>
                      <a:pt x="436" y="509"/>
                      <a:pt x="412" y="522"/>
                      <a:pt x="386" y="530"/>
                    </a:cubicBezTo>
                    <a:moveTo>
                      <a:pt x="471" y="480"/>
                    </a:moveTo>
                    <a:cubicBezTo>
                      <a:pt x="465" y="473"/>
                      <a:pt x="465" y="473"/>
                      <a:pt x="465" y="473"/>
                    </a:cubicBezTo>
                    <a:cubicBezTo>
                      <a:pt x="483" y="455"/>
                      <a:pt x="499" y="434"/>
                      <a:pt x="510" y="409"/>
                    </a:cubicBezTo>
                    <a:cubicBezTo>
                      <a:pt x="520" y="389"/>
                      <a:pt x="526" y="367"/>
                      <a:pt x="528" y="346"/>
                    </a:cubicBezTo>
                    <a:cubicBezTo>
                      <a:pt x="538" y="347"/>
                      <a:pt x="538" y="347"/>
                      <a:pt x="538" y="347"/>
                    </a:cubicBezTo>
                    <a:cubicBezTo>
                      <a:pt x="532" y="398"/>
                      <a:pt x="508" y="445"/>
                      <a:pt x="471" y="480"/>
                    </a:cubicBezTo>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3" name="Freeform 42"/>
              <p:cNvSpPr>
                <a:spLocks noEditPoints="1"/>
              </p:cNvSpPr>
              <p:nvPr/>
            </p:nvSpPr>
            <p:spPr bwMode="auto">
              <a:xfrm>
                <a:off x="4624762" y="3802960"/>
                <a:ext cx="1292831" cy="1294460"/>
              </a:xfrm>
              <a:custGeom>
                <a:avLst/>
                <a:gdLst>
                  <a:gd name="T0" fmla="*/ 640 w 671"/>
                  <a:gd name="T1" fmla="*/ 357 h 672"/>
                  <a:gd name="T2" fmla="*/ 626 w 671"/>
                  <a:gd name="T3" fmla="*/ 244 h 672"/>
                  <a:gd name="T4" fmla="*/ 573 w 671"/>
                  <a:gd name="T5" fmla="*/ 144 h 672"/>
                  <a:gd name="T6" fmla="*/ 515 w 671"/>
                  <a:gd name="T7" fmla="*/ 51 h 672"/>
                  <a:gd name="T8" fmla="*/ 409 w 671"/>
                  <a:gd name="T9" fmla="*/ 8 h 672"/>
                  <a:gd name="T10" fmla="*/ 295 w 671"/>
                  <a:gd name="T11" fmla="*/ 2 h 672"/>
                  <a:gd name="T12" fmla="*/ 198 w 671"/>
                  <a:gd name="T13" fmla="*/ 29 h 672"/>
                  <a:gd name="T14" fmla="*/ 129 w 671"/>
                  <a:gd name="T15" fmla="*/ 114 h 672"/>
                  <a:gd name="T16" fmla="*/ 52 w 671"/>
                  <a:gd name="T17" fmla="*/ 227 h 672"/>
                  <a:gd name="T18" fmla="*/ 0 w 671"/>
                  <a:gd name="T19" fmla="*/ 324 h 672"/>
                  <a:gd name="T20" fmla="*/ 16 w 671"/>
                  <a:gd name="T21" fmla="*/ 437 h 672"/>
                  <a:gd name="T22" fmla="*/ 68 w 671"/>
                  <a:gd name="T23" fmla="*/ 539 h 672"/>
                  <a:gd name="T24" fmla="*/ 166 w 671"/>
                  <a:gd name="T25" fmla="*/ 588 h 672"/>
                  <a:gd name="T26" fmla="*/ 293 w 671"/>
                  <a:gd name="T27" fmla="*/ 637 h 672"/>
                  <a:gd name="T28" fmla="*/ 399 w 671"/>
                  <a:gd name="T29" fmla="*/ 666 h 672"/>
                  <a:gd name="T30" fmla="*/ 494 w 671"/>
                  <a:gd name="T31" fmla="*/ 633 h 672"/>
                  <a:gd name="T32" fmla="*/ 584 w 671"/>
                  <a:gd name="T33" fmla="*/ 563 h 672"/>
                  <a:gd name="T34" fmla="*/ 646 w 671"/>
                  <a:gd name="T35" fmla="*/ 467 h 672"/>
                  <a:gd name="T36" fmla="*/ 579 w 671"/>
                  <a:gd name="T37" fmla="*/ 437 h 672"/>
                  <a:gd name="T38" fmla="*/ 598 w 671"/>
                  <a:gd name="T39" fmla="*/ 364 h 672"/>
                  <a:gd name="T40" fmla="*/ 599 w 671"/>
                  <a:gd name="T41" fmla="*/ 327 h 672"/>
                  <a:gd name="T42" fmla="*/ 548 w 671"/>
                  <a:gd name="T43" fmla="*/ 273 h 672"/>
                  <a:gd name="T44" fmla="*/ 575 w 671"/>
                  <a:gd name="T45" fmla="*/ 225 h 672"/>
                  <a:gd name="T46" fmla="*/ 557 w 671"/>
                  <a:gd name="T47" fmla="*/ 192 h 672"/>
                  <a:gd name="T48" fmla="*/ 530 w 671"/>
                  <a:gd name="T49" fmla="*/ 157 h 672"/>
                  <a:gd name="T50" fmla="*/ 502 w 671"/>
                  <a:gd name="T51" fmla="*/ 131 h 672"/>
                  <a:gd name="T52" fmla="*/ 429 w 671"/>
                  <a:gd name="T53" fmla="*/ 136 h 672"/>
                  <a:gd name="T54" fmla="*/ 398 w 671"/>
                  <a:gd name="T55" fmla="*/ 124 h 672"/>
                  <a:gd name="T56" fmla="*/ 373 w 671"/>
                  <a:gd name="T57" fmla="*/ 75 h 672"/>
                  <a:gd name="T58" fmla="*/ 365 w 671"/>
                  <a:gd name="T59" fmla="*/ 74 h 672"/>
                  <a:gd name="T60" fmla="*/ 290 w 671"/>
                  <a:gd name="T61" fmla="*/ 76 h 672"/>
                  <a:gd name="T62" fmla="*/ 267 w 671"/>
                  <a:gd name="T63" fmla="*/ 127 h 672"/>
                  <a:gd name="T64" fmla="*/ 217 w 671"/>
                  <a:gd name="T65" fmla="*/ 151 h 672"/>
                  <a:gd name="T66" fmla="*/ 162 w 671"/>
                  <a:gd name="T67" fmla="*/ 137 h 672"/>
                  <a:gd name="T68" fmla="*/ 157 w 671"/>
                  <a:gd name="T69" fmla="*/ 142 h 672"/>
                  <a:gd name="T70" fmla="*/ 109 w 671"/>
                  <a:gd name="T71" fmla="*/ 200 h 672"/>
                  <a:gd name="T72" fmla="*/ 92 w 671"/>
                  <a:gd name="T73" fmla="*/ 234 h 672"/>
                  <a:gd name="T74" fmla="*/ 123 w 671"/>
                  <a:gd name="T75" fmla="*/ 281 h 672"/>
                  <a:gd name="T76" fmla="*/ 117 w 671"/>
                  <a:gd name="T77" fmla="*/ 312 h 672"/>
                  <a:gd name="T78" fmla="*/ 74 w 671"/>
                  <a:gd name="T79" fmla="*/ 375 h 672"/>
                  <a:gd name="T80" fmla="*/ 76 w 671"/>
                  <a:gd name="T81" fmla="*/ 382 h 672"/>
                  <a:gd name="T82" fmla="*/ 114 w 671"/>
                  <a:gd name="T83" fmla="*/ 480 h 672"/>
                  <a:gd name="T84" fmla="*/ 155 w 671"/>
                  <a:gd name="T85" fmla="*/ 462 h 672"/>
                  <a:gd name="T86" fmla="*/ 193 w 671"/>
                  <a:gd name="T87" fmla="*/ 503 h 672"/>
                  <a:gd name="T88" fmla="*/ 218 w 671"/>
                  <a:gd name="T89" fmla="*/ 522 h 672"/>
                  <a:gd name="T90" fmla="*/ 228 w 671"/>
                  <a:gd name="T91" fmla="*/ 577 h 672"/>
                  <a:gd name="T92" fmla="*/ 251 w 671"/>
                  <a:gd name="T93" fmla="*/ 521 h 672"/>
                  <a:gd name="T94" fmla="*/ 271 w 671"/>
                  <a:gd name="T95" fmla="*/ 592 h 672"/>
                  <a:gd name="T96" fmla="*/ 313 w 671"/>
                  <a:gd name="T97" fmla="*/ 555 h 672"/>
                  <a:gd name="T98" fmla="*/ 369 w 671"/>
                  <a:gd name="T99" fmla="*/ 554 h 672"/>
                  <a:gd name="T100" fmla="*/ 412 w 671"/>
                  <a:gd name="T101" fmla="*/ 589 h 672"/>
                  <a:gd name="T102" fmla="*/ 419 w 671"/>
                  <a:gd name="T103" fmla="*/ 586 h 672"/>
                  <a:gd name="T104" fmla="*/ 487 w 671"/>
                  <a:gd name="T105" fmla="*/ 553 h 672"/>
                  <a:gd name="T106" fmla="*/ 487 w 671"/>
                  <a:gd name="T107" fmla="*/ 497 h 672"/>
                  <a:gd name="T108" fmla="*/ 522 w 671"/>
                  <a:gd name="T109" fmla="*/ 454 h 672"/>
                  <a:gd name="T110" fmla="*/ 537 w 671"/>
                  <a:gd name="T111" fmla="*/ 427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71" h="672">
                    <a:moveTo>
                      <a:pt x="620" y="446"/>
                    </a:moveTo>
                    <a:cubicBezTo>
                      <a:pt x="626" y="431"/>
                      <a:pt x="630" y="416"/>
                      <a:pt x="633" y="401"/>
                    </a:cubicBezTo>
                    <a:cubicBezTo>
                      <a:pt x="667" y="398"/>
                      <a:pt x="667" y="398"/>
                      <a:pt x="667" y="398"/>
                    </a:cubicBezTo>
                    <a:cubicBezTo>
                      <a:pt x="669" y="384"/>
                      <a:pt x="669" y="384"/>
                      <a:pt x="669" y="384"/>
                    </a:cubicBezTo>
                    <a:cubicBezTo>
                      <a:pt x="671" y="370"/>
                      <a:pt x="671" y="370"/>
                      <a:pt x="671" y="370"/>
                    </a:cubicBezTo>
                    <a:cubicBezTo>
                      <a:pt x="640" y="357"/>
                      <a:pt x="640" y="357"/>
                      <a:pt x="640" y="357"/>
                    </a:cubicBezTo>
                    <a:cubicBezTo>
                      <a:pt x="641" y="342"/>
                      <a:pt x="641" y="326"/>
                      <a:pt x="639" y="311"/>
                    </a:cubicBezTo>
                    <a:cubicBezTo>
                      <a:pt x="671" y="298"/>
                      <a:pt x="671" y="298"/>
                      <a:pt x="671" y="298"/>
                    </a:cubicBezTo>
                    <a:cubicBezTo>
                      <a:pt x="669" y="284"/>
                      <a:pt x="669" y="284"/>
                      <a:pt x="669" y="284"/>
                    </a:cubicBezTo>
                    <a:cubicBezTo>
                      <a:pt x="666" y="270"/>
                      <a:pt x="666" y="270"/>
                      <a:pt x="666" y="270"/>
                    </a:cubicBezTo>
                    <a:cubicBezTo>
                      <a:pt x="633" y="267"/>
                      <a:pt x="633" y="267"/>
                      <a:pt x="633" y="267"/>
                    </a:cubicBezTo>
                    <a:cubicBezTo>
                      <a:pt x="631" y="259"/>
                      <a:pt x="629" y="252"/>
                      <a:pt x="626" y="244"/>
                    </a:cubicBezTo>
                    <a:cubicBezTo>
                      <a:pt x="624" y="237"/>
                      <a:pt x="621" y="230"/>
                      <a:pt x="619" y="222"/>
                    </a:cubicBezTo>
                    <a:cubicBezTo>
                      <a:pt x="645" y="201"/>
                      <a:pt x="645" y="201"/>
                      <a:pt x="645" y="201"/>
                    </a:cubicBezTo>
                    <a:cubicBezTo>
                      <a:pt x="638" y="188"/>
                      <a:pt x="638" y="188"/>
                      <a:pt x="638" y="188"/>
                    </a:cubicBezTo>
                    <a:cubicBezTo>
                      <a:pt x="632" y="175"/>
                      <a:pt x="632" y="175"/>
                      <a:pt x="632" y="175"/>
                    </a:cubicBezTo>
                    <a:cubicBezTo>
                      <a:pt x="599" y="183"/>
                      <a:pt x="599" y="183"/>
                      <a:pt x="599" y="183"/>
                    </a:cubicBezTo>
                    <a:cubicBezTo>
                      <a:pt x="591" y="169"/>
                      <a:pt x="582" y="156"/>
                      <a:pt x="573" y="144"/>
                    </a:cubicBezTo>
                    <a:cubicBezTo>
                      <a:pt x="591" y="116"/>
                      <a:pt x="591" y="116"/>
                      <a:pt x="591" y="116"/>
                    </a:cubicBezTo>
                    <a:cubicBezTo>
                      <a:pt x="581" y="106"/>
                      <a:pt x="581" y="106"/>
                      <a:pt x="581" y="106"/>
                    </a:cubicBezTo>
                    <a:cubicBezTo>
                      <a:pt x="572" y="95"/>
                      <a:pt x="572" y="95"/>
                      <a:pt x="572" y="95"/>
                    </a:cubicBezTo>
                    <a:cubicBezTo>
                      <a:pt x="542" y="112"/>
                      <a:pt x="542" y="112"/>
                      <a:pt x="542" y="112"/>
                    </a:cubicBezTo>
                    <a:cubicBezTo>
                      <a:pt x="531" y="101"/>
                      <a:pt x="519" y="92"/>
                      <a:pt x="506" y="83"/>
                    </a:cubicBezTo>
                    <a:cubicBezTo>
                      <a:pt x="515" y="51"/>
                      <a:pt x="515" y="51"/>
                      <a:pt x="515" y="51"/>
                    </a:cubicBezTo>
                    <a:cubicBezTo>
                      <a:pt x="503" y="44"/>
                      <a:pt x="503" y="44"/>
                      <a:pt x="503" y="44"/>
                    </a:cubicBezTo>
                    <a:cubicBezTo>
                      <a:pt x="490" y="37"/>
                      <a:pt x="490" y="37"/>
                      <a:pt x="490" y="37"/>
                    </a:cubicBezTo>
                    <a:cubicBezTo>
                      <a:pt x="467" y="61"/>
                      <a:pt x="467" y="61"/>
                      <a:pt x="467" y="61"/>
                    </a:cubicBezTo>
                    <a:cubicBezTo>
                      <a:pt x="453" y="55"/>
                      <a:pt x="439" y="49"/>
                      <a:pt x="424" y="44"/>
                    </a:cubicBezTo>
                    <a:cubicBezTo>
                      <a:pt x="423" y="11"/>
                      <a:pt x="423" y="11"/>
                      <a:pt x="423" y="11"/>
                    </a:cubicBezTo>
                    <a:cubicBezTo>
                      <a:pt x="409" y="8"/>
                      <a:pt x="409" y="8"/>
                      <a:pt x="409" y="8"/>
                    </a:cubicBezTo>
                    <a:cubicBezTo>
                      <a:pt x="395" y="4"/>
                      <a:pt x="395" y="4"/>
                      <a:pt x="395" y="4"/>
                    </a:cubicBezTo>
                    <a:cubicBezTo>
                      <a:pt x="381" y="35"/>
                      <a:pt x="381" y="35"/>
                      <a:pt x="381" y="35"/>
                    </a:cubicBezTo>
                    <a:cubicBezTo>
                      <a:pt x="365" y="33"/>
                      <a:pt x="350" y="32"/>
                      <a:pt x="334" y="32"/>
                    </a:cubicBezTo>
                    <a:cubicBezTo>
                      <a:pt x="323" y="0"/>
                      <a:pt x="323" y="0"/>
                      <a:pt x="323" y="0"/>
                    </a:cubicBezTo>
                    <a:cubicBezTo>
                      <a:pt x="309" y="1"/>
                      <a:pt x="309" y="1"/>
                      <a:pt x="309" y="1"/>
                    </a:cubicBezTo>
                    <a:cubicBezTo>
                      <a:pt x="295" y="2"/>
                      <a:pt x="295" y="2"/>
                      <a:pt x="295" y="2"/>
                    </a:cubicBezTo>
                    <a:cubicBezTo>
                      <a:pt x="290" y="35"/>
                      <a:pt x="290" y="35"/>
                      <a:pt x="290" y="35"/>
                    </a:cubicBezTo>
                    <a:cubicBezTo>
                      <a:pt x="275" y="38"/>
                      <a:pt x="260" y="41"/>
                      <a:pt x="245" y="46"/>
                    </a:cubicBezTo>
                    <a:cubicBezTo>
                      <a:pt x="244" y="46"/>
                      <a:pt x="244" y="46"/>
                      <a:pt x="244" y="46"/>
                    </a:cubicBezTo>
                    <a:cubicBezTo>
                      <a:pt x="225" y="18"/>
                      <a:pt x="225" y="18"/>
                      <a:pt x="225" y="18"/>
                    </a:cubicBezTo>
                    <a:cubicBezTo>
                      <a:pt x="212" y="24"/>
                      <a:pt x="212" y="24"/>
                      <a:pt x="212" y="24"/>
                    </a:cubicBezTo>
                    <a:cubicBezTo>
                      <a:pt x="198" y="29"/>
                      <a:pt x="198" y="29"/>
                      <a:pt x="198" y="29"/>
                    </a:cubicBezTo>
                    <a:cubicBezTo>
                      <a:pt x="203" y="62"/>
                      <a:pt x="203" y="62"/>
                      <a:pt x="203" y="62"/>
                    </a:cubicBezTo>
                    <a:cubicBezTo>
                      <a:pt x="189" y="69"/>
                      <a:pt x="176" y="77"/>
                      <a:pt x="163" y="86"/>
                    </a:cubicBezTo>
                    <a:cubicBezTo>
                      <a:pt x="136" y="65"/>
                      <a:pt x="136" y="65"/>
                      <a:pt x="136" y="65"/>
                    </a:cubicBezTo>
                    <a:cubicBezTo>
                      <a:pt x="125" y="74"/>
                      <a:pt x="125" y="74"/>
                      <a:pt x="125" y="74"/>
                    </a:cubicBezTo>
                    <a:cubicBezTo>
                      <a:pt x="114" y="83"/>
                      <a:pt x="114" y="83"/>
                      <a:pt x="114" y="83"/>
                    </a:cubicBezTo>
                    <a:cubicBezTo>
                      <a:pt x="129" y="114"/>
                      <a:pt x="129" y="114"/>
                      <a:pt x="129" y="114"/>
                    </a:cubicBezTo>
                    <a:cubicBezTo>
                      <a:pt x="117" y="124"/>
                      <a:pt x="107" y="136"/>
                      <a:pt x="97" y="148"/>
                    </a:cubicBezTo>
                    <a:cubicBezTo>
                      <a:pt x="65" y="136"/>
                      <a:pt x="65" y="136"/>
                      <a:pt x="65" y="136"/>
                    </a:cubicBezTo>
                    <a:cubicBezTo>
                      <a:pt x="57" y="148"/>
                      <a:pt x="57" y="148"/>
                      <a:pt x="57" y="148"/>
                    </a:cubicBezTo>
                    <a:cubicBezTo>
                      <a:pt x="49" y="160"/>
                      <a:pt x="49" y="160"/>
                      <a:pt x="49" y="160"/>
                    </a:cubicBezTo>
                    <a:cubicBezTo>
                      <a:pt x="72" y="185"/>
                      <a:pt x="72" y="185"/>
                      <a:pt x="72" y="185"/>
                    </a:cubicBezTo>
                    <a:cubicBezTo>
                      <a:pt x="65" y="198"/>
                      <a:pt x="58" y="212"/>
                      <a:pt x="52" y="227"/>
                    </a:cubicBezTo>
                    <a:cubicBezTo>
                      <a:pt x="19" y="225"/>
                      <a:pt x="19" y="225"/>
                      <a:pt x="19" y="225"/>
                    </a:cubicBezTo>
                    <a:cubicBezTo>
                      <a:pt x="14" y="239"/>
                      <a:pt x="14" y="239"/>
                      <a:pt x="14" y="239"/>
                    </a:cubicBezTo>
                    <a:cubicBezTo>
                      <a:pt x="10" y="252"/>
                      <a:pt x="10" y="252"/>
                      <a:pt x="10" y="252"/>
                    </a:cubicBezTo>
                    <a:cubicBezTo>
                      <a:pt x="40" y="269"/>
                      <a:pt x="40" y="269"/>
                      <a:pt x="40" y="269"/>
                    </a:cubicBezTo>
                    <a:cubicBezTo>
                      <a:pt x="36" y="284"/>
                      <a:pt x="34" y="300"/>
                      <a:pt x="33" y="316"/>
                    </a:cubicBezTo>
                    <a:cubicBezTo>
                      <a:pt x="0" y="324"/>
                      <a:pt x="0" y="324"/>
                      <a:pt x="0" y="324"/>
                    </a:cubicBezTo>
                    <a:cubicBezTo>
                      <a:pt x="0" y="338"/>
                      <a:pt x="0" y="338"/>
                      <a:pt x="0" y="338"/>
                    </a:cubicBezTo>
                    <a:cubicBezTo>
                      <a:pt x="0" y="352"/>
                      <a:pt x="0" y="352"/>
                      <a:pt x="0" y="352"/>
                    </a:cubicBezTo>
                    <a:cubicBezTo>
                      <a:pt x="33" y="360"/>
                      <a:pt x="33" y="360"/>
                      <a:pt x="33" y="360"/>
                    </a:cubicBezTo>
                    <a:cubicBezTo>
                      <a:pt x="34" y="375"/>
                      <a:pt x="37" y="390"/>
                      <a:pt x="40" y="406"/>
                    </a:cubicBezTo>
                    <a:cubicBezTo>
                      <a:pt x="11" y="423"/>
                      <a:pt x="11" y="423"/>
                      <a:pt x="11" y="423"/>
                    </a:cubicBezTo>
                    <a:cubicBezTo>
                      <a:pt x="16" y="437"/>
                      <a:pt x="16" y="437"/>
                      <a:pt x="16" y="437"/>
                    </a:cubicBezTo>
                    <a:cubicBezTo>
                      <a:pt x="20" y="450"/>
                      <a:pt x="20" y="450"/>
                      <a:pt x="20" y="450"/>
                    </a:cubicBezTo>
                    <a:cubicBezTo>
                      <a:pt x="54" y="448"/>
                      <a:pt x="54" y="448"/>
                      <a:pt x="54" y="448"/>
                    </a:cubicBezTo>
                    <a:cubicBezTo>
                      <a:pt x="60" y="463"/>
                      <a:pt x="66" y="477"/>
                      <a:pt x="74" y="490"/>
                    </a:cubicBezTo>
                    <a:cubicBezTo>
                      <a:pt x="52" y="515"/>
                      <a:pt x="52" y="515"/>
                      <a:pt x="52" y="515"/>
                    </a:cubicBezTo>
                    <a:cubicBezTo>
                      <a:pt x="60" y="527"/>
                      <a:pt x="60" y="527"/>
                      <a:pt x="60" y="527"/>
                    </a:cubicBezTo>
                    <a:cubicBezTo>
                      <a:pt x="68" y="539"/>
                      <a:pt x="68" y="539"/>
                      <a:pt x="68" y="539"/>
                    </a:cubicBezTo>
                    <a:cubicBezTo>
                      <a:pt x="99" y="526"/>
                      <a:pt x="99" y="526"/>
                      <a:pt x="99" y="526"/>
                    </a:cubicBezTo>
                    <a:cubicBezTo>
                      <a:pt x="109" y="539"/>
                      <a:pt x="120" y="550"/>
                      <a:pt x="131" y="560"/>
                    </a:cubicBezTo>
                    <a:cubicBezTo>
                      <a:pt x="117" y="591"/>
                      <a:pt x="117" y="591"/>
                      <a:pt x="117" y="591"/>
                    </a:cubicBezTo>
                    <a:cubicBezTo>
                      <a:pt x="128" y="600"/>
                      <a:pt x="128" y="600"/>
                      <a:pt x="128" y="600"/>
                    </a:cubicBezTo>
                    <a:cubicBezTo>
                      <a:pt x="139" y="609"/>
                      <a:pt x="139" y="609"/>
                      <a:pt x="139" y="609"/>
                    </a:cubicBezTo>
                    <a:cubicBezTo>
                      <a:pt x="166" y="588"/>
                      <a:pt x="166" y="588"/>
                      <a:pt x="166" y="588"/>
                    </a:cubicBezTo>
                    <a:cubicBezTo>
                      <a:pt x="179" y="596"/>
                      <a:pt x="193" y="604"/>
                      <a:pt x="207" y="611"/>
                    </a:cubicBezTo>
                    <a:cubicBezTo>
                      <a:pt x="202" y="644"/>
                      <a:pt x="202" y="644"/>
                      <a:pt x="202" y="644"/>
                    </a:cubicBezTo>
                    <a:cubicBezTo>
                      <a:pt x="215" y="650"/>
                      <a:pt x="215" y="650"/>
                      <a:pt x="215" y="650"/>
                    </a:cubicBezTo>
                    <a:cubicBezTo>
                      <a:pt x="229" y="655"/>
                      <a:pt x="229" y="655"/>
                      <a:pt x="229" y="655"/>
                    </a:cubicBezTo>
                    <a:cubicBezTo>
                      <a:pt x="248" y="627"/>
                      <a:pt x="248" y="627"/>
                      <a:pt x="248" y="627"/>
                    </a:cubicBezTo>
                    <a:cubicBezTo>
                      <a:pt x="263" y="631"/>
                      <a:pt x="278" y="635"/>
                      <a:pt x="293" y="637"/>
                    </a:cubicBezTo>
                    <a:cubicBezTo>
                      <a:pt x="299" y="670"/>
                      <a:pt x="299" y="670"/>
                      <a:pt x="299" y="670"/>
                    </a:cubicBezTo>
                    <a:cubicBezTo>
                      <a:pt x="313" y="671"/>
                      <a:pt x="313" y="671"/>
                      <a:pt x="313" y="671"/>
                    </a:cubicBezTo>
                    <a:cubicBezTo>
                      <a:pt x="327" y="672"/>
                      <a:pt x="327" y="672"/>
                      <a:pt x="327" y="672"/>
                    </a:cubicBezTo>
                    <a:cubicBezTo>
                      <a:pt x="338" y="640"/>
                      <a:pt x="338" y="640"/>
                      <a:pt x="338" y="640"/>
                    </a:cubicBezTo>
                    <a:cubicBezTo>
                      <a:pt x="353" y="640"/>
                      <a:pt x="369" y="639"/>
                      <a:pt x="384" y="636"/>
                    </a:cubicBezTo>
                    <a:cubicBezTo>
                      <a:pt x="399" y="666"/>
                      <a:pt x="399" y="666"/>
                      <a:pt x="399" y="666"/>
                    </a:cubicBezTo>
                    <a:cubicBezTo>
                      <a:pt x="413" y="663"/>
                      <a:pt x="413" y="663"/>
                      <a:pt x="413" y="663"/>
                    </a:cubicBezTo>
                    <a:cubicBezTo>
                      <a:pt x="427" y="660"/>
                      <a:pt x="427" y="660"/>
                      <a:pt x="427" y="660"/>
                    </a:cubicBezTo>
                    <a:cubicBezTo>
                      <a:pt x="427" y="626"/>
                      <a:pt x="427" y="626"/>
                      <a:pt x="427" y="626"/>
                    </a:cubicBezTo>
                    <a:cubicBezTo>
                      <a:pt x="428" y="626"/>
                      <a:pt x="428" y="626"/>
                      <a:pt x="428" y="626"/>
                    </a:cubicBezTo>
                    <a:cubicBezTo>
                      <a:pt x="443" y="621"/>
                      <a:pt x="457" y="615"/>
                      <a:pt x="471" y="609"/>
                    </a:cubicBezTo>
                    <a:cubicBezTo>
                      <a:pt x="494" y="633"/>
                      <a:pt x="494" y="633"/>
                      <a:pt x="494" y="633"/>
                    </a:cubicBezTo>
                    <a:cubicBezTo>
                      <a:pt x="506" y="626"/>
                      <a:pt x="506" y="626"/>
                      <a:pt x="506" y="626"/>
                    </a:cubicBezTo>
                    <a:cubicBezTo>
                      <a:pt x="518" y="619"/>
                      <a:pt x="518" y="619"/>
                      <a:pt x="518" y="619"/>
                    </a:cubicBezTo>
                    <a:cubicBezTo>
                      <a:pt x="509" y="586"/>
                      <a:pt x="509" y="586"/>
                      <a:pt x="509" y="586"/>
                    </a:cubicBezTo>
                    <a:cubicBezTo>
                      <a:pt x="522" y="578"/>
                      <a:pt x="534" y="568"/>
                      <a:pt x="545" y="557"/>
                    </a:cubicBezTo>
                    <a:cubicBezTo>
                      <a:pt x="575" y="574"/>
                      <a:pt x="575" y="574"/>
                      <a:pt x="575" y="574"/>
                    </a:cubicBezTo>
                    <a:cubicBezTo>
                      <a:pt x="584" y="563"/>
                      <a:pt x="584" y="563"/>
                      <a:pt x="584" y="563"/>
                    </a:cubicBezTo>
                    <a:cubicBezTo>
                      <a:pt x="594" y="553"/>
                      <a:pt x="594" y="553"/>
                      <a:pt x="594" y="553"/>
                    </a:cubicBezTo>
                    <a:cubicBezTo>
                      <a:pt x="575" y="525"/>
                      <a:pt x="575" y="525"/>
                      <a:pt x="575" y="525"/>
                    </a:cubicBezTo>
                    <a:cubicBezTo>
                      <a:pt x="585" y="512"/>
                      <a:pt x="593" y="499"/>
                      <a:pt x="601" y="486"/>
                    </a:cubicBezTo>
                    <a:cubicBezTo>
                      <a:pt x="634" y="493"/>
                      <a:pt x="634" y="493"/>
                      <a:pt x="634" y="493"/>
                    </a:cubicBezTo>
                    <a:cubicBezTo>
                      <a:pt x="640" y="480"/>
                      <a:pt x="640" y="480"/>
                      <a:pt x="640" y="480"/>
                    </a:cubicBezTo>
                    <a:cubicBezTo>
                      <a:pt x="646" y="467"/>
                      <a:pt x="646" y="467"/>
                      <a:pt x="646" y="467"/>
                    </a:cubicBezTo>
                    <a:cubicBezTo>
                      <a:pt x="620" y="446"/>
                      <a:pt x="620" y="446"/>
                      <a:pt x="620" y="446"/>
                    </a:cubicBezTo>
                    <a:moveTo>
                      <a:pt x="579" y="437"/>
                    </a:moveTo>
                    <a:cubicBezTo>
                      <a:pt x="540" y="420"/>
                      <a:pt x="540" y="420"/>
                      <a:pt x="540" y="420"/>
                    </a:cubicBezTo>
                    <a:cubicBezTo>
                      <a:pt x="543" y="412"/>
                      <a:pt x="546" y="405"/>
                      <a:pt x="548" y="397"/>
                    </a:cubicBezTo>
                    <a:cubicBezTo>
                      <a:pt x="589" y="408"/>
                      <a:pt x="589" y="408"/>
                      <a:pt x="589" y="408"/>
                    </a:cubicBezTo>
                    <a:cubicBezTo>
                      <a:pt x="587" y="418"/>
                      <a:pt x="583" y="428"/>
                      <a:pt x="579" y="437"/>
                    </a:cubicBezTo>
                    <a:moveTo>
                      <a:pt x="591" y="401"/>
                    </a:moveTo>
                    <a:cubicBezTo>
                      <a:pt x="550" y="390"/>
                      <a:pt x="550" y="390"/>
                      <a:pt x="550" y="390"/>
                    </a:cubicBezTo>
                    <a:cubicBezTo>
                      <a:pt x="552" y="382"/>
                      <a:pt x="554" y="374"/>
                      <a:pt x="555" y="366"/>
                    </a:cubicBezTo>
                    <a:cubicBezTo>
                      <a:pt x="597" y="372"/>
                      <a:pt x="597" y="372"/>
                      <a:pt x="597" y="372"/>
                    </a:cubicBezTo>
                    <a:cubicBezTo>
                      <a:pt x="596" y="382"/>
                      <a:pt x="594" y="392"/>
                      <a:pt x="591" y="401"/>
                    </a:cubicBezTo>
                    <a:moveTo>
                      <a:pt x="598" y="364"/>
                    </a:moveTo>
                    <a:cubicBezTo>
                      <a:pt x="556" y="359"/>
                      <a:pt x="556" y="359"/>
                      <a:pt x="556" y="359"/>
                    </a:cubicBezTo>
                    <a:cubicBezTo>
                      <a:pt x="556" y="351"/>
                      <a:pt x="557" y="343"/>
                      <a:pt x="557" y="335"/>
                    </a:cubicBezTo>
                    <a:cubicBezTo>
                      <a:pt x="600" y="334"/>
                      <a:pt x="600" y="334"/>
                      <a:pt x="600" y="334"/>
                    </a:cubicBezTo>
                    <a:cubicBezTo>
                      <a:pt x="600" y="344"/>
                      <a:pt x="599" y="354"/>
                      <a:pt x="598" y="364"/>
                    </a:cubicBezTo>
                    <a:moveTo>
                      <a:pt x="597" y="297"/>
                    </a:moveTo>
                    <a:cubicBezTo>
                      <a:pt x="598" y="307"/>
                      <a:pt x="599" y="317"/>
                      <a:pt x="599" y="327"/>
                    </a:cubicBezTo>
                    <a:cubicBezTo>
                      <a:pt x="557" y="328"/>
                      <a:pt x="557" y="328"/>
                      <a:pt x="557" y="328"/>
                    </a:cubicBezTo>
                    <a:cubicBezTo>
                      <a:pt x="556" y="320"/>
                      <a:pt x="556" y="312"/>
                      <a:pt x="554" y="304"/>
                    </a:cubicBezTo>
                    <a:cubicBezTo>
                      <a:pt x="597" y="297"/>
                      <a:pt x="597" y="297"/>
                      <a:pt x="597" y="297"/>
                    </a:cubicBezTo>
                    <a:moveTo>
                      <a:pt x="595" y="290"/>
                    </a:moveTo>
                    <a:cubicBezTo>
                      <a:pt x="553" y="297"/>
                      <a:pt x="553" y="297"/>
                      <a:pt x="553" y="297"/>
                    </a:cubicBezTo>
                    <a:cubicBezTo>
                      <a:pt x="552" y="289"/>
                      <a:pt x="550" y="281"/>
                      <a:pt x="548" y="273"/>
                    </a:cubicBezTo>
                    <a:cubicBezTo>
                      <a:pt x="588" y="260"/>
                      <a:pt x="588" y="260"/>
                      <a:pt x="588" y="260"/>
                    </a:cubicBezTo>
                    <a:cubicBezTo>
                      <a:pt x="591" y="270"/>
                      <a:pt x="594" y="280"/>
                      <a:pt x="595" y="290"/>
                    </a:cubicBezTo>
                    <a:moveTo>
                      <a:pt x="586" y="253"/>
                    </a:moveTo>
                    <a:cubicBezTo>
                      <a:pt x="545" y="266"/>
                      <a:pt x="545" y="266"/>
                      <a:pt x="545" y="266"/>
                    </a:cubicBezTo>
                    <a:cubicBezTo>
                      <a:pt x="543" y="259"/>
                      <a:pt x="540" y="251"/>
                      <a:pt x="537" y="244"/>
                    </a:cubicBezTo>
                    <a:cubicBezTo>
                      <a:pt x="575" y="225"/>
                      <a:pt x="575" y="225"/>
                      <a:pt x="575" y="225"/>
                    </a:cubicBezTo>
                    <a:cubicBezTo>
                      <a:pt x="579" y="234"/>
                      <a:pt x="583" y="244"/>
                      <a:pt x="586" y="253"/>
                    </a:cubicBezTo>
                    <a:moveTo>
                      <a:pt x="557" y="192"/>
                    </a:moveTo>
                    <a:cubicBezTo>
                      <a:pt x="562" y="201"/>
                      <a:pt x="567" y="209"/>
                      <a:pt x="572" y="219"/>
                    </a:cubicBezTo>
                    <a:cubicBezTo>
                      <a:pt x="533" y="237"/>
                      <a:pt x="533" y="237"/>
                      <a:pt x="533" y="237"/>
                    </a:cubicBezTo>
                    <a:cubicBezTo>
                      <a:pt x="530" y="230"/>
                      <a:pt x="526" y="223"/>
                      <a:pt x="521" y="216"/>
                    </a:cubicBezTo>
                    <a:cubicBezTo>
                      <a:pt x="557" y="192"/>
                      <a:pt x="557" y="192"/>
                      <a:pt x="557" y="192"/>
                    </a:cubicBezTo>
                    <a:moveTo>
                      <a:pt x="553" y="186"/>
                    </a:moveTo>
                    <a:cubicBezTo>
                      <a:pt x="517" y="210"/>
                      <a:pt x="517" y="210"/>
                      <a:pt x="517" y="210"/>
                    </a:cubicBezTo>
                    <a:cubicBezTo>
                      <a:pt x="513" y="204"/>
                      <a:pt x="508" y="197"/>
                      <a:pt x="503" y="191"/>
                    </a:cubicBezTo>
                    <a:cubicBezTo>
                      <a:pt x="534" y="162"/>
                      <a:pt x="534" y="162"/>
                      <a:pt x="534" y="162"/>
                    </a:cubicBezTo>
                    <a:cubicBezTo>
                      <a:pt x="541" y="170"/>
                      <a:pt x="547" y="178"/>
                      <a:pt x="553" y="186"/>
                    </a:cubicBezTo>
                    <a:moveTo>
                      <a:pt x="530" y="157"/>
                    </a:moveTo>
                    <a:cubicBezTo>
                      <a:pt x="498" y="186"/>
                      <a:pt x="498" y="186"/>
                      <a:pt x="498" y="186"/>
                    </a:cubicBezTo>
                    <a:cubicBezTo>
                      <a:pt x="492" y="180"/>
                      <a:pt x="486" y="174"/>
                      <a:pt x="480" y="169"/>
                    </a:cubicBezTo>
                    <a:cubicBezTo>
                      <a:pt x="508" y="136"/>
                      <a:pt x="508" y="136"/>
                      <a:pt x="508" y="136"/>
                    </a:cubicBezTo>
                    <a:cubicBezTo>
                      <a:pt x="515" y="142"/>
                      <a:pt x="523" y="149"/>
                      <a:pt x="530" y="157"/>
                    </a:cubicBezTo>
                    <a:moveTo>
                      <a:pt x="478" y="114"/>
                    </a:moveTo>
                    <a:cubicBezTo>
                      <a:pt x="486" y="119"/>
                      <a:pt x="494" y="125"/>
                      <a:pt x="502" y="131"/>
                    </a:cubicBezTo>
                    <a:cubicBezTo>
                      <a:pt x="475" y="164"/>
                      <a:pt x="475" y="164"/>
                      <a:pt x="475" y="164"/>
                    </a:cubicBezTo>
                    <a:cubicBezTo>
                      <a:pt x="468" y="159"/>
                      <a:pt x="462" y="155"/>
                      <a:pt x="455" y="150"/>
                    </a:cubicBezTo>
                    <a:cubicBezTo>
                      <a:pt x="478" y="114"/>
                      <a:pt x="478" y="114"/>
                      <a:pt x="478" y="114"/>
                    </a:cubicBezTo>
                    <a:moveTo>
                      <a:pt x="471" y="110"/>
                    </a:moveTo>
                    <a:cubicBezTo>
                      <a:pt x="449" y="146"/>
                      <a:pt x="449" y="146"/>
                      <a:pt x="449" y="146"/>
                    </a:cubicBezTo>
                    <a:cubicBezTo>
                      <a:pt x="443" y="143"/>
                      <a:pt x="436" y="139"/>
                      <a:pt x="429" y="136"/>
                    </a:cubicBezTo>
                    <a:cubicBezTo>
                      <a:pt x="429" y="136"/>
                      <a:pt x="428" y="136"/>
                      <a:pt x="427" y="135"/>
                    </a:cubicBezTo>
                    <a:cubicBezTo>
                      <a:pt x="445" y="96"/>
                      <a:pt x="445" y="96"/>
                      <a:pt x="445" y="96"/>
                    </a:cubicBezTo>
                    <a:cubicBezTo>
                      <a:pt x="454" y="100"/>
                      <a:pt x="463" y="105"/>
                      <a:pt x="471" y="110"/>
                    </a:cubicBezTo>
                    <a:moveTo>
                      <a:pt x="438" y="93"/>
                    </a:moveTo>
                    <a:cubicBezTo>
                      <a:pt x="421" y="132"/>
                      <a:pt x="421" y="132"/>
                      <a:pt x="421" y="132"/>
                    </a:cubicBezTo>
                    <a:cubicBezTo>
                      <a:pt x="413" y="129"/>
                      <a:pt x="406" y="127"/>
                      <a:pt x="398" y="124"/>
                    </a:cubicBezTo>
                    <a:cubicBezTo>
                      <a:pt x="409" y="83"/>
                      <a:pt x="409" y="83"/>
                      <a:pt x="409" y="83"/>
                    </a:cubicBezTo>
                    <a:cubicBezTo>
                      <a:pt x="419" y="85"/>
                      <a:pt x="429" y="89"/>
                      <a:pt x="438" y="93"/>
                    </a:cubicBezTo>
                    <a:moveTo>
                      <a:pt x="402" y="81"/>
                    </a:moveTo>
                    <a:cubicBezTo>
                      <a:pt x="391" y="122"/>
                      <a:pt x="391" y="122"/>
                      <a:pt x="391" y="122"/>
                    </a:cubicBezTo>
                    <a:cubicBezTo>
                      <a:pt x="383" y="120"/>
                      <a:pt x="375" y="119"/>
                      <a:pt x="367" y="118"/>
                    </a:cubicBezTo>
                    <a:cubicBezTo>
                      <a:pt x="373" y="75"/>
                      <a:pt x="373" y="75"/>
                      <a:pt x="373" y="75"/>
                    </a:cubicBezTo>
                    <a:cubicBezTo>
                      <a:pt x="383" y="76"/>
                      <a:pt x="393" y="78"/>
                      <a:pt x="402" y="81"/>
                    </a:cubicBezTo>
                    <a:moveTo>
                      <a:pt x="365" y="74"/>
                    </a:moveTo>
                    <a:cubicBezTo>
                      <a:pt x="360" y="117"/>
                      <a:pt x="360" y="117"/>
                      <a:pt x="360" y="117"/>
                    </a:cubicBezTo>
                    <a:cubicBezTo>
                      <a:pt x="352" y="116"/>
                      <a:pt x="344" y="115"/>
                      <a:pt x="336" y="116"/>
                    </a:cubicBezTo>
                    <a:cubicBezTo>
                      <a:pt x="335" y="72"/>
                      <a:pt x="335" y="72"/>
                      <a:pt x="335" y="72"/>
                    </a:cubicBezTo>
                    <a:cubicBezTo>
                      <a:pt x="345" y="72"/>
                      <a:pt x="355" y="73"/>
                      <a:pt x="365" y="74"/>
                    </a:cubicBezTo>
                    <a:moveTo>
                      <a:pt x="328" y="72"/>
                    </a:moveTo>
                    <a:cubicBezTo>
                      <a:pt x="329" y="116"/>
                      <a:pt x="329" y="116"/>
                      <a:pt x="329" y="116"/>
                    </a:cubicBezTo>
                    <a:cubicBezTo>
                      <a:pt x="321" y="116"/>
                      <a:pt x="313" y="117"/>
                      <a:pt x="305" y="118"/>
                    </a:cubicBezTo>
                    <a:cubicBezTo>
                      <a:pt x="298" y="75"/>
                      <a:pt x="298" y="75"/>
                      <a:pt x="298" y="75"/>
                    </a:cubicBezTo>
                    <a:cubicBezTo>
                      <a:pt x="308" y="73"/>
                      <a:pt x="318" y="72"/>
                      <a:pt x="328" y="72"/>
                    </a:cubicBezTo>
                    <a:moveTo>
                      <a:pt x="290" y="76"/>
                    </a:moveTo>
                    <a:cubicBezTo>
                      <a:pt x="297" y="119"/>
                      <a:pt x="297" y="119"/>
                      <a:pt x="297" y="119"/>
                    </a:cubicBezTo>
                    <a:cubicBezTo>
                      <a:pt x="289" y="120"/>
                      <a:pt x="282" y="122"/>
                      <a:pt x="274" y="125"/>
                    </a:cubicBezTo>
                    <a:cubicBezTo>
                      <a:pt x="261" y="83"/>
                      <a:pt x="261" y="83"/>
                      <a:pt x="261" y="83"/>
                    </a:cubicBezTo>
                    <a:cubicBezTo>
                      <a:pt x="271" y="80"/>
                      <a:pt x="280" y="78"/>
                      <a:pt x="290" y="76"/>
                    </a:cubicBezTo>
                    <a:moveTo>
                      <a:pt x="254" y="85"/>
                    </a:moveTo>
                    <a:cubicBezTo>
                      <a:pt x="267" y="127"/>
                      <a:pt x="267" y="127"/>
                      <a:pt x="267" y="127"/>
                    </a:cubicBezTo>
                    <a:cubicBezTo>
                      <a:pt x="259" y="129"/>
                      <a:pt x="252" y="132"/>
                      <a:pt x="244" y="136"/>
                    </a:cubicBezTo>
                    <a:cubicBezTo>
                      <a:pt x="225" y="96"/>
                      <a:pt x="225" y="96"/>
                      <a:pt x="225" y="96"/>
                    </a:cubicBezTo>
                    <a:cubicBezTo>
                      <a:pt x="235" y="92"/>
                      <a:pt x="244" y="88"/>
                      <a:pt x="254" y="85"/>
                    </a:cubicBezTo>
                    <a:moveTo>
                      <a:pt x="219" y="99"/>
                    </a:moveTo>
                    <a:cubicBezTo>
                      <a:pt x="238" y="139"/>
                      <a:pt x="238" y="139"/>
                      <a:pt x="238" y="139"/>
                    </a:cubicBezTo>
                    <a:cubicBezTo>
                      <a:pt x="231" y="142"/>
                      <a:pt x="224" y="146"/>
                      <a:pt x="217" y="151"/>
                    </a:cubicBezTo>
                    <a:cubicBezTo>
                      <a:pt x="192" y="114"/>
                      <a:pt x="192" y="114"/>
                      <a:pt x="192" y="114"/>
                    </a:cubicBezTo>
                    <a:cubicBezTo>
                      <a:pt x="201" y="109"/>
                      <a:pt x="210" y="104"/>
                      <a:pt x="219" y="99"/>
                    </a:cubicBezTo>
                    <a:moveTo>
                      <a:pt x="186" y="118"/>
                    </a:moveTo>
                    <a:cubicBezTo>
                      <a:pt x="211" y="155"/>
                      <a:pt x="211" y="155"/>
                      <a:pt x="211" y="155"/>
                    </a:cubicBezTo>
                    <a:cubicBezTo>
                      <a:pt x="204" y="159"/>
                      <a:pt x="198" y="164"/>
                      <a:pt x="192" y="170"/>
                    </a:cubicBezTo>
                    <a:cubicBezTo>
                      <a:pt x="162" y="137"/>
                      <a:pt x="162" y="137"/>
                      <a:pt x="162" y="137"/>
                    </a:cubicBezTo>
                    <a:cubicBezTo>
                      <a:pt x="170" y="130"/>
                      <a:pt x="178" y="124"/>
                      <a:pt x="186" y="118"/>
                    </a:cubicBezTo>
                    <a:moveTo>
                      <a:pt x="157" y="142"/>
                    </a:moveTo>
                    <a:cubicBezTo>
                      <a:pt x="186" y="175"/>
                      <a:pt x="186" y="175"/>
                      <a:pt x="186" y="175"/>
                    </a:cubicBezTo>
                    <a:cubicBezTo>
                      <a:pt x="180" y="180"/>
                      <a:pt x="175" y="186"/>
                      <a:pt x="170" y="192"/>
                    </a:cubicBezTo>
                    <a:cubicBezTo>
                      <a:pt x="136" y="164"/>
                      <a:pt x="136" y="164"/>
                      <a:pt x="136" y="164"/>
                    </a:cubicBezTo>
                    <a:cubicBezTo>
                      <a:pt x="142" y="156"/>
                      <a:pt x="149" y="149"/>
                      <a:pt x="157" y="142"/>
                    </a:cubicBezTo>
                    <a:moveTo>
                      <a:pt x="131" y="169"/>
                    </a:moveTo>
                    <a:cubicBezTo>
                      <a:pt x="165" y="198"/>
                      <a:pt x="165" y="198"/>
                      <a:pt x="165" y="198"/>
                    </a:cubicBezTo>
                    <a:cubicBezTo>
                      <a:pt x="160" y="204"/>
                      <a:pt x="155" y="210"/>
                      <a:pt x="151" y="217"/>
                    </a:cubicBezTo>
                    <a:cubicBezTo>
                      <a:pt x="113" y="194"/>
                      <a:pt x="113" y="194"/>
                      <a:pt x="113" y="194"/>
                    </a:cubicBezTo>
                    <a:cubicBezTo>
                      <a:pt x="119" y="185"/>
                      <a:pt x="125" y="177"/>
                      <a:pt x="131" y="169"/>
                    </a:cubicBezTo>
                    <a:moveTo>
                      <a:pt x="109" y="200"/>
                    </a:moveTo>
                    <a:cubicBezTo>
                      <a:pt x="147" y="223"/>
                      <a:pt x="147" y="223"/>
                      <a:pt x="147" y="223"/>
                    </a:cubicBezTo>
                    <a:cubicBezTo>
                      <a:pt x="143" y="230"/>
                      <a:pt x="140" y="236"/>
                      <a:pt x="136" y="243"/>
                    </a:cubicBezTo>
                    <a:cubicBezTo>
                      <a:pt x="136" y="244"/>
                      <a:pt x="136" y="244"/>
                      <a:pt x="136" y="245"/>
                    </a:cubicBezTo>
                    <a:cubicBezTo>
                      <a:pt x="95" y="227"/>
                      <a:pt x="95" y="227"/>
                      <a:pt x="95" y="227"/>
                    </a:cubicBezTo>
                    <a:cubicBezTo>
                      <a:pt x="99" y="218"/>
                      <a:pt x="104" y="209"/>
                      <a:pt x="109" y="200"/>
                    </a:cubicBezTo>
                    <a:moveTo>
                      <a:pt x="92" y="234"/>
                    </a:moveTo>
                    <a:cubicBezTo>
                      <a:pt x="133" y="251"/>
                      <a:pt x="133" y="251"/>
                      <a:pt x="133" y="251"/>
                    </a:cubicBezTo>
                    <a:cubicBezTo>
                      <a:pt x="130" y="259"/>
                      <a:pt x="127" y="267"/>
                      <a:pt x="125" y="274"/>
                    </a:cubicBezTo>
                    <a:cubicBezTo>
                      <a:pt x="82" y="263"/>
                      <a:pt x="82" y="263"/>
                      <a:pt x="82" y="263"/>
                    </a:cubicBezTo>
                    <a:cubicBezTo>
                      <a:pt x="85" y="253"/>
                      <a:pt x="88" y="243"/>
                      <a:pt x="92" y="234"/>
                    </a:cubicBezTo>
                    <a:moveTo>
                      <a:pt x="80" y="270"/>
                    </a:moveTo>
                    <a:cubicBezTo>
                      <a:pt x="123" y="281"/>
                      <a:pt x="123" y="281"/>
                      <a:pt x="123" y="281"/>
                    </a:cubicBezTo>
                    <a:cubicBezTo>
                      <a:pt x="121" y="289"/>
                      <a:pt x="119" y="297"/>
                      <a:pt x="118" y="305"/>
                    </a:cubicBezTo>
                    <a:cubicBezTo>
                      <a:pt x="74" y="300"/>
                      <a:pt x="74" y="300"/>
                      <a:pt x="74" y="300"/>
                    </a:cubicBezTo>
                    <a:cubicBezTo>
                      <a:pt x="75" y="289"/>
                      <a:pt x="78" y="279"/>
                      <a:pt x="80" y="270"/>
                    </a:cubicBezTo>
                    <a:moveTo>
                      <a:pt x="72" y="337"/>
                    </a:moveTo>
                    <a:cubicBezTo>
                      <a:pt x="71" y="327"/>
                      <a:pt x="72" y="317"/>
                      <a:pt x="73" y="307"/>
                    </a:cubicBezTo>
                    <a:cubicBezTo>
                      <a:pt x="117" y="312"/>
                      <a:pt x="117" y="312"/>
                      <a:pt x="117" y="312"/>
                    </a:cubicBezTo>
                    <a:cubicBezTo>
                      <a:pt x="116" y="320"/>
                      <a:pt x="116" y="328"/>
                      <a:pt x="116" y="336"/>
                    </a:cubicBezTo>
                    <a:cubicBezTo>
                      <a:pt x="72" y="337"/>
                      <a:pt x="72" y="337"/>
                      <a:pt x="72" y="337"/>
                    </a:cubicBezTo>
                    <a:moveTo>
                      <a:pt x="72" y="345"/>
                    </a:moveTo>
                    <a:cubicBezTo>
                      <a:pt x="116" y="344"/>
                      <a:pt x="116" y="344"/>
                      <a:pt x="116" y="344"/>
                    </a:cubicBezTo>
                    <a:cubicBezTo>
                      <a:pt x="116" y="352"/>
                      <a:pt x="117" y="360"/>
                      <a:pt x="118" y="368"/>
                    </a:cubicBezTo>
                    <a:cubicBezTo>
                      <a:pt x="74" y="375"/>
                      <a:pt x="74" y="375"/>
                      <a:pt x="74" y="375"/>
                    </a:cubicBezTo>
                    <a:cubicBezTo>
                      <a:pt x="73" y="365"/>
                      <a:pt x="72" y="355"/>
                      <a:pt x="72" y="345"/>
                    </a:cubicBezTo>
                    <a:moveTo>
                      <a:pt x="76" y="382"/>
                    </a:moveTo>
                    <a:cubicBezTo>
                      <a:pt x="120" y="375"/>
                      <a:pt x="120" y="375"/>
                      <a:pt x="120" y="375"/>
                    </a:cubicBezTo>
                    <a:cubicBezTo>
                      <a:pt x="121" y="383"/>
                      <a:pt x="123" y="391"/>
                      <a:pt x="125" y="399"/>
                    </a:cubicBezTo>
                    <a:cubicBezTo>
                      <a:pt x="83" y="412"/>
                      <a:pt x="83" y="412"/>
                      <a:pt x="83" y="412"/>
                    </a:cubicBezTo>
                    <a:cubicBezTo>
                      <a:pt x="80" y="402"/>
                      <a:pt x="77" y="392"/>
                      <a:pt x="76" y="382"/>
                    </a:cubicBezTo>
                    <a:moveTo>
                      <a:pt x="96" y="447"/>
                    </a:moveTo>
                    <a:cubicBezTo>
                      <a:pt x="92" y="438"/>
                      <a:pt x="88" y="429"/>
                      <a:pt x="85" y="419"/>
                    </a:cubicBezTo>
                    <a:cubicBezTo>
                      <a:pt x="127" y="406"/>
                      <a:pt x="127" y="406"/>
                      <a:pt x="127" y="406"/>
                    </a:cubicBezTo>
                    <a:cubicBezTo>
                      <a:pt x="130" y="413"/>
                      <a:pt x="133" y="421"/>
                      <a:pt x="136" y="428"/>
                    </a:cubicBezTo>
                    <a:cubicBezTo>
                      <a:pt x="96" y="447"/>
                      <a:pt x="96" y="447"/>
                      <a:pt x="96" y="447"/>
                    </a:cubicBezTo>
                    <a:moveTo>
                      <a:pt x="114" y="480"/>
                    </a:moveTo>
                    <a:cubicBezTo>
                      <a:pt x="109" y="472"/>
                      <a:pt x="104" y="463"/>
                      <a:pt x="99" y="454"/>
                    </a:cubicBezTo>
                    <a:cubicBezTo>
                      <a:pt x="139" y="435"/>
                      <a:pt x="139" y="435"/>
                      <a:pt x="139" y="435"/>
                    </a:cubicBezTo>
                    <a:cubicBezTo>
                      <a:pt x="143" y="442"/>
                      <a:pt x="147" y="449"/>
                      <a:pt x="151" y="456"/>
                    </a:cubicBezTo>
                    <a:cubicBezTo>
                      <a:pt x="114" y="480"/>
                      <a:pt x="114" y="480"/>
                      <a:pt x="114" y="480"/>
                    </a:cubicBezTo>
                    <a:moveTo>
                      <a:pt x="119" y="486"/>
                    </a:moveTo>
                    <a:cubicBezTo>
                      <a:pt x="155" y="462"/>
                      <a:pt x="155" y="462"/>
                      <a:pt x="155" y="462"/>
                    </a:cubicBezTo>
                    <a:cubicBezTo>
                      <a:pt x="160" y="468"/>
                      <a:pt x="165" y="475"/>
                      <a:pt x="170" y="481"/>
                    </a:cubicBezTo>
                    <a:cubicBezTo>
                      <a:pt x="137" y="510"/>
                      <a:pt x="137" y="510"/>
                      <a:pt x="137" y="510"/>
                    </a:cubicBezTo>
                    <a:cubicBezTo>
                      <a:pt x="131" y="503"/>
                      <a:pt x="124" y="495"/>
                      <a:pt x="119" y="486"/>
                    </a:cubicBezTo>
                    <a:moveTo>
                      <a:pt x="142" y="516"/>
                    </a:moveTo>
                    <a:cubicBezTo>
                      <a:pt x="175" y="486"/>
                      <a:pt x="175" y="486"/>
                      <a:pt x="175" y="486"/>
                    </a:cubicBezTo>
                    <a:cubicBezTo>
                      <a:pt x="181" y="492"/>
                      <a:pt x="186" y="498"/>
                      <a:pt x="193" y="503"/>
                    </a:cubicBezTo>
                    <a:cubicBezTo>
                      <a:pt x="164" y="537"/>
                      <a:pt x="164" y="537"/>
                      <a:pt x="164" y="537"/>
                    </a:cubicBezTo>
                    <a:cubicBezTo>
                      <a:pt x="157" y="530"/>
                      <a:pt x="149" y="523"/>
                      <a:pt x="142" y="516"/>
                    </a:cubicBezTo>
                    <a:moveTo>
                      <a:pt x="195" y="559"/>
                    </a:moveTo>
                    <a:cubicBezTo>
                      <a:pt x="186" y="554"/>
                      <a:pt x="178" y="548"/>
                      <a:pt x="170" y="542"/>
                    </a:cubicBezTo>
                    <a:cubicBezTo>
                      <a:pt x="198" y="508"/>
                      <a:pt x="198" y="508"/>
                      <a:pt x="198" y="508"/>
                    </a:cubicBezTo>
                    <a:cubicBezTo>
                      <a:pt x="204" y="513"/>
                      <a:pt x="211" y="517"/>
                      <a:pt x="218" y="522"/>
                    </a:cubicBezTo>
                    <a:cubicBezTo>
                      <a:pt x="195" y="559"/>
                      <a:pt x="195" y="559"/>
                      <a:pt x="195" y="559"/>
                    </a:cubicBezTo>
                    <a:moveTo>
                      <a:pt x="201" y="563"/>
                    </a:moveTo>
                    <a:cubicBezTo>
                      <a:pt x="224" y="526"/>
                      <a:pt x="224" y="526"/>
                      <a:pt x="224" y="526"/>
                    </a:cubicBezTo>
                    <a:cubicBezTo>
                      <a:pt x="230" y="529"/>
                      <a:pt x="237" y="533"/>
                      <a:pt x="244" y="536"/>
                    </a:cubicBezTo>
                    <a:cubicBezTo>
                      <a:pt x="244" y="536"/>
                      <a:pt x="245" y="536"/>
                      <a:pt x="245" y="537"/>
                    </a:cubicBezTo>
                    <a:cubicBezTo>
                      <a:pt x="228" y="577"/>
                      <a:pt x="228" y="577"/>
                      <a:pt x="228" y="577"/>
                    </a:cubicBezTo>
                    <a:cubicBezTo>
                      <a:pt x="219" y="573"/>
                      <a:pt x="210" y="568"/>
                      <a:pt x="201" y="563"/>
                    </a:cubicBezTo>
                    <a:moveTo>
                      <a:pt x="251" y="521"/>
                    </a:moveTo>
                    <a:cubicBezTo>
                      <a:pt x="148" y="473"/>
                      <a:pt x="104" y="352"/>
                      <a:pt x="152" y="250"/>
                    </a:cubicBezTo>
                    <a:cubicBezTo>
                      <a:pt x="199" y="148"/>
                      <a:pt x="320" y="104"/>
                      <a:pt x="422" y="151"/>
                    </a:cubicBezTo>
                    <a:cubicBezTo>
                      <a:pt x="524" y="199"/>
                      <a:pt x="569" y="320"/>
                      <a:pt x="521" y="422"/>
                    </a:cubicBezTo>
                    <a:cubicBezTo>
                      <a:pt x="474" y="524"/>
                      <a:pt x="353" y="568"/>
                      <a:pt x="251" y="521"/>
                    </a:cubicBezTo>
                    <a:moveTo>
                      <a:pt x="235" y="580"/>
                    </a:moveTo>
                    <a:cubicBezTo>
                      <a:pt x="252" y="540"/>
                      <a:pt x="252" y="540"/>
                      <a:pt x="252" y="540"/>
                    </a:cubicBezTo>
                    <a:cubicBezTo>
                      <a:pt x="260" y="543"/>
                      <a:pt x="267" y="545"/>
                      <a:pt x="275" y="548"/>
                    </a:cubicBezTo>
                    <a:cubicBezTo>
                      <a:pt x="263" y="590"/>
                      <a:pt x="263" y="590"/>
                      <a:pt x="263" y="590"/>
                    </a:cubicBezTo>
                    <a:cubicBezTo>
                      <a:pt x="254" y="587"/>
                      <a:pt x="244" y="584"/>
                      <a:pt x="235" y="580"/>
                    </a:cubicBezTo>
                    <a:moveTo>
                      <a:pt x="271" y="592"/>
                    </a:moveTo>
                    <a:cubicBezTo>
                      <a:pt x="282" y="550"/>
                      <a:pt x="282" y="550"/>
                      <a:pt x="282" y="550"/>
                    </a:cubicBezTo>
                    <a:cubicBezTo>
                      <a:pt x="290" y="552"/>
                      <a:pt x="298" y="553"/>
                      <a:pt x="306" y="554"/>
                    </a:cubicBezTo>
                    <a:cubicBezTo>
                      <a:pt x="300" y="598"/>
                      <a:pt x="300" y="598"/>
                      <a:pt x="300" y="598"/>
                    </a:cubicBezTo>
                    <a:cubicBezTo>
                      <a:pt x="290" y="596"/>
                      <a:pt x="280" y="594"/>
                      <a:pt x="271" y="592"/>
                    </a:cubicBezTo>
                    <a:moveTo>
                      <a:pt x="308" y="599"/>
                    </a:moveTo>
                    <a:cubicBezTo>
                      <a:pt x="313" y="555"/>
                      <a:pt x="313" y="555"/>
                      <a:pt x="313" y="555"/>
                    </a:cubicBezTo>
                    <a:cubicBezTo>
                      <a:pt x="321" y="556"/>
                      <a:pt x="329" y="556"/>
                      <a:pt x="337" y="556"/>
                    </a:cubicBezTo>
                    <a:cubicBezTo>
                      <a:pt x="338" y="600"/>
                      <a:pt x="338" y="600"/>
                      <a:pt x="338" y="600"/>
                    </a:cubicBezTo>
                    <a:cubicBezTo>
                      <a:pt x="328" y="600"/>
                      <a:pt x="318" y="600"/>
                      <a:pt x="308" y="599"/>
                    </a:cubicBezTo>
                    <a:moveTo>
                      <a:pt x="345" y="600"/>
                    </a:moveTo>
                    <a:cubicBezTo>
                      <a:pt x="345" y="556"/>
                      <a:pt x="345" y="556"/>
                      <a:pt x="345" y="556"/>
                    </a:cubicBezTo>
                    <a:cubicBezTo>
                      <a:pt x="353" y="556"/>
                      <a:pt x="361" y="555"/>
                      <a:pt x="369" y="554"/>
                    </a:cubicBezTo>
                    <a:cubicBezTo>
                      <a:pt x="376" y="597"/>
                      <a:pt x="376" y="597"/>
                      <a:pt x="376" y="597"/>
                    </a:cubicBezTo>
                    <a:cubicBezTo>
                      <a:pt x="366" y="599"/>
                      <a:pt x="355" y="600"/>
                      <a:pt x="345" y="600"/>
                    </a:cubicBezTo>
                    <a:moveTo>
                      <a:pt x="383" y="596"/>
                    </a:moveTo>
                    <a:cubicBezTo>
                      <a:pt x="376" y="553"/>
                      <a:pt x="376" y="553"/>
                      <a:pt x="376" y="553"/>
                    </a:cubicBezTo>
                    <a:cubicBezTo>
                      <a:pt x="384" y="551"/>
                      <a:pt x="392" y="549"/>
                      <a:pt x="399" y="547"/>
                    </a:cubicBezTo>
                    <a:cubicBezTo>
                      <a:pt x="412" y="589"/>
                      <a:pt x="412" y="589"/>
                      <a:pt x="412" y="589"/>
                    </a:cubicBezTo>
                    <a:cubicBezTo>
                      <a:pt x="403" y="592"/>
                      <a:pt x="393" y="594"/>
                      <a:pt x="383" y="596"/>
                    </a:cubicBezTo>
                    <a:moveTo>
                      <a:pt x="419" y="586"/>
                    </a:moveTo>
                    <a:cubicBezTo>
                      <a:pt x="406" y="545"/>
                      <a:pt x="406" y="545"/>
                      <a:pt x="406" y="545"/>
                    </a:cubicBezTo>
                    <a:cubicBezTo>
                      <a:pt x="414" y="542"/>
                      <a:pt x="421" y="539"/>
                      <a:pt x="429" y="536"/>
                    </a:cubicBezTo>
                    <a:cubicBezTo>
                      <a:pt x="448" y="575"/>
                      <a:pt x="448" y="575"/>
                      <a:pt x="448" y="575"/>
                    </a:cubicBezTo>
                    <a:cubicBezTo>
                      <a:pt x="438" y="579"/>
                      <a:pt x="429" y="583"/>
                      <a:pt x="419" y="586"/>
                    </a:cubicBezTo>
                    <a:moveTo>
                      <a:pt x="454" y="572"/>
                    </a:moveTo>
                    <a:cubicBezTo>
                      <a:pt x="435" y="533"/>
                      <a:pt x="435" y="533"/>
                      <a:pt x="435" y="533"/>
                    </a:cubicBezTo>
                    <a:cubicBezTo>
                      <a:pt x="443" y="529"/>
                      <a:pt x="449" y="525"/>
                      <a:pt x="456" y="521"/>
                    </a:cubicBezTo>
                    <a:cubicBezTo>
                      <a:pt x="480" y="557"/>
                      <a:pt x="480" y="557"/>
                      <a:pt x="480" y="557"/>
                    </a:cubicBezTo>
                    <a:cubicBezTo>
                      <a:pt x="472" y="562"/>
                      <a:pt x="463" y="567"/>
                      <a:pt x="454" y="572"/>
                    </a:cubicBezTo>
                    <a:moveTo>
                      <a:pt x="487" y="553"/>
                    </a:moveTo>
                    <a:cubicBezTo>
                      <a:pt x="462" y="517"/>
                      <a:pt x="462" y="517"/>
                      <a:pt x="462" y="517"/>
                    </a:cubicBezTo>
                    <a:cubicBezTo>
                      <a:pt x="469" y="512"/>
                      <a:pt x="475" y="507"/>
                      <a:pt x="481" y="502"/>
                    </a:cubicBezTo>
                    <a:cubicBezTo>
                      <a:pt x="510" y="534"/>
                      <a:pt x="510" y="534"/>
                      <a:pt x="510" y="534"/>
                    </a:cubicBezTo>
                    <a:cubicBezTo>
                      <a:pt x="503" y="541"/>
                      <a:pt x="495" y="547"/>
                      <a:pt x="487" y="553"/>
                    </a:cubicBezTo>
                    <a:moveTo>
                      <a:pt x="516" y="529"/>
                    </a:moveTo>
                    <a:cubicBezTo>
                      <a:pt x="487" y="497"/>
                      <a:pt x="487" y="497"/>
                      <a:pt x="487" y="497"/>
                    </a:cubicBezTo>
                    <a:cubicBezTo>
                      <a:pt x="493" y="492"/>
                      <a:pt x="498" y="486"/>
                      <a:pt x="503" y="480"/>
                    </a:cubicBezTo>
                    <a:cubicBezTo>
                      <a:pt x="537" y="507"/>
                      <a:pt x="537" y="507"/>
                      <a:pt x="537" y="507"/>
                    </a:cubicBezTo>
                    <a:cubicBezTo>
                      <a:pt x="530" y="515"/>
                      <a:pt x="523" y="522"/>
                      <a:pt x="516" y="529"/>
                    </a:cubicBezTo>
                    <a:moveTo>
                      <a:pt x="541" y="501"/>
                    </a:moveTo>
                    <a:cubicBezTo>
                      <a:pt x="508" y="474"/>
                      <a:pt x="508" y="474"/>
                      <a:pt x="508" y="474"/>
                    </a:cubicBezTo>
                    <a:cubicBezTo>
                      <a:pt x="513" y="468"/>
                      <a:pt x="518" y="461"/>
                      <a:pt x="522" y="454"/>
                    </a:cubicBezTo>
                    <a:cubicBezTo>
                      <a:pt x="559" y="477"/>
                      <a:pt x="559" y="477"/>
                      <a:pt x="559" y="477"/>
                    </a:cubicBezTo>
                    <a:cubicBezTo>
                      <a:pt x="553" y="485"/>
                      <a:pt x="548" y="494"/>
                      <a:pt x="541" y="501"/>
                    </a:cubicBezTo>
                    <a:moveTo>
                      <a:pt x="563" y="471"/>
                    </a:moveTo>
                    <a:cubicBezTo>
                      <a:pt x="526" y="448"/>
                      <a:pt x="526" y="448"/>
                      <a:pt x="526" y="448"/>
                    </a:cubicBezTo>
                    <a:cubicBezTo>
                      <a:pt x="530" y="442"/>
                      <a:pt x="533" y="435"/>
                      <a:pt x="536" y="429"/>
                    </a:cubicBezTo>
                    <a:cubicBezTo>
                      <a:pt x="537" y="428"/>
                      <a:pt x="537" y="427"/>
                      <a:pt x="537" y="427"/>
                    </a:cubicBezTo>
                    <a:cubicBezTo>
                      <a:pt x="577" y="444"/>
                      <a:pt x="577" y="444"/>
                      <a:pt x="577" y="444"/>
                    </a:cubicBezTo>
                    <a:cubicBezTo>
                      <a:pt x="572" y="453"/>
                      <a:pt x="568" y="462"/>
                      <a:pt x="563" y="471"/>
                    </a:cubicBezTo>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4" name="Freeform 43"/>
              <p:cNvSpPr>
                <a:spLocks noEditPoints="1"/>
              </p:cNvSpPr>
              <p:nvPr/>
            </p:nvSpPr>
            <p:spPr bwMode="auto">
              <a:xfrm>
                <a:off x="5718821" y="4771564"/>
                <a:ext cx="788569" cy="786126"/>
              </a:xfrm>
              <a:custGeom>
                <a:avLst/>
                <a:gdLst>
                  <a:gd name="T0" fmla="*/ 140 w 409"/>
                  <a:gd name="T1" fmla="*/ 29 h 408"/>
                  <a:gd name="T2" fmla="*/ 109 w 409"/>
                  <a:gd name="T3" fmla="*/ 44 h 408"/>
                  <a:gd name="T4" fmla="*/ 81 w 409"/>
                  <a:gd name="T5" fmla="*/ 64 h 408"/>
                  <a:gd name="T6" fmla="*/ 58 w 409"/>
                  <a:gd name="T7" fmla="*/ 89 h 408"/>
                  <a:gd name="T8" fmla="*/ 39 w 409"/>
                  <a:gd name="T9" fmla="*/ 118 h 408"/>
                  <a:gd name="T10" fmla="*/ 26 w 409"/>
                  <a:gd name="T11" fmla="*/ 150 h 408"/>
                  <a:gd name="T12" fmla="*/ 19 w 409"/>
                  <a:gd name="T13" fmla="*/ 184 h 408"/>
                  <a:gd name="T14" fmla="*/ 19 w 409"/>
                  <a:gd name="T15" fmla="*/ 218 h 408"/>
                  <a:gd name="T16" fmla="*/ 25 w 409"/>
                  <a:gd name="T17" fmla="*/ 252 h 408"/>
                  <a:gd name="T18" fmla="*/ 36 w 409"/>
                  <a:gd name="T19" fmla="*/ 284 h 408"/>
                  <a:gd name="T20" fmla="*/ 54 w 409"/>
                  <a:gd name="T21" fmla="*/ 314 h 408"/>
                  <a:gd name="T22" fmla="*/ 77 w 409"/>
                  <a:gd name="T23" fmla="*/ 340 h 408"/>
                  <a:gd name="T24" fmla="*/ 104 w 409"/>
                  <a:gd name="T25" fmla="*/ 361 h 408"/>
                  <a:gd name="T26" fmla="*/ 134 w 409"/>
                  <a:gd name="T27" fmla="*/ 377 h 408"/>
                  <a:gd name="T28" fmla="*/ 167 w 409"/>
                  <a:gd name="T29" fmla="*/ 387 h 408"/>
                  <a:gd name="T30" fmla="*/ 201 w 409"/>
                  <a:gd name="T31" fmla="*/ 391 h 408"/>
                  <a:gd name="T32" fmla="*/ 236 w 409"/>
                  <a:gd name="T33" fmla="*/ 388 h 408"/>
                  <a:gd name="T34" fmla="*/ 269 w 409"/>
                  <a:gd name="T35" fmla="*/ 379 h 408"/>
                  <a:gd name="T36" fmla="*/ 300 w 409"/>
                  <a:gd name="T37" fmla="*/ 364 h 408"/>
                  <a:gd name="T38" fmla="*/ 328 w 409"/>
                  <a:gd name="T39" fmla="*/ 344 h 408"/>
                  <a:gd name="T40" fmla="*/ 351 w 409"/>
                  <a:gd name="T41" fmla="*/ 319 h 408"/>
                  <a:gd name="T42" fmla="*/ 370 w 409"/>
                  <a:gd name="T43" fmla="*/ 290 h 408"/>
                  <a:gd name="T44" fmla="*/ 383 w 409"/>
                  <a:gd name="T45" fmla="*/ 258 h 408"/>
                  <a:gd name="T46" fmla="*/ 390 w 409"/>
                  <a:gd name="T47" fmla="*/ 225 h 408"/>
                  <a:gd name="T48" fmla="*/ 390 w 409"/>
                  <a:gd name="T49" fmla="*/ 190 h 408"/>
                  <a:gd name="T50" fmla="*/ 385 w 409"/>
                  <a:gd name="T51" fmla="*/ 156 h 408"/>
                  <a:gd name="T52" fmla="*/ 373 w 409"/>
                  <a:gd name="T53" fmla="*/ 124 h 408"/>
                  <a:gd name="T54" fmla="*/ 355 w 409"/>
                  <a:gd name="T55" fmla="*/ 95 h 408"/>
                  <a:gd name="T56" fmla="*/ 332 w 409"/>
                  <a:gd name="T57" fmla="*/ 69 h 408"/>
                  <a:gd name="T58" fmla="*/ 305 w 409"/>
                  <a:gd name="T59" fmla="*/ 48 h 408"/>
                  <a:gd name="T60" fmla="*/ 275 w 409"/>
                  <a:gd name="T61" fmla="*/ 32 h 408"/>
                  <a:gd name="T62" fmla="*/ 242 w 409"/>
                  <a:gd name="T63" fmla="*/ 22 h 408"/>
                  <a:gd name="T64" fmla="*/ 208 w 409"/>
                  <a:gd name="T65" fmla="*/ 18 h 408"/>
                  <a:gd name="T66" fmla="*/ 174 w 409"/>
                  <a:gd name="T67" fmla="*/ 21 h 408"/>
                  <a:gd name="T68" fmla="*/ 179 w 409"/>
                  <a:gd name="T69" fmla="*/ 124 h 408"/>
                  <a:gd name="T70" fmla="*/ 124 w 409"/>
                  <a:gd name="T71" fmla="*/ 230 h 408"/>
                  <a:gd name="T72" fmla="*/ 316 w 409"/>
                  <a:gd name="T73" fmla="*/ 288 h 408"/>
                  <a:gd name="T74" fmla="*/ 74 w 409"/>
                  <a:gd name="T75" fmla="*/ 288 h 408"/>
                  <a:gd name="T76" fmla="*/ 120 w 409"/>
                  <a:gd name="T77" fmla="*/ 265 h 408"/>
                  <a:gd name="T78" fmla="*/ 309 w 409"/>
                  <a:gd name="T79" fmla="*/ 89 h 408"/>
                  <a:gd name="T80" fmla="*/ 336 w 409"/>
                  <a:gd name="T81" fmla="*/ 252 h 408"/>
                  <a:gd name="T82" fmla="*/ 304 w 409"/>
                  <a:gd name="T83" fmla="*/ 173 h 408"/>
                  <a:gd name="T84" fmla="*/ 289 w 409"/>
                  <a:gd name="T85" fmla="*/ 93 h 408"/>
                  <a:gd name="T86" fmla="*/ 252 w 409"/>
                  <a:gd name="T87" fmla="*/ 73 h 408"/>
                  <a:gd name="T88" fmla="*/ 173 w 409"/>
                  <a:gd name="T89" fmla="*/ 104 h 408"/>
                  <a:gd name="T90" fmla="*/ 67 w 409"/>
                  <a:gd name="T91" fmla="*/ 229 h 408"/>
                  <a:gd name="T92" fmla="*/ 244 w 409"/>
                  <a:gd name="T93" fmla="*/ 54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9" h="408">
                    <a:moveTo>
                      <a:pt x="157" y="24"/>
                    </a:moveTo>
                    <a:cubicBezTo>
                      <a:pt x="143" y="9"/>
                      <a:pt x="143" y="9"/>
                      <a:pt x="143" y="9"/>
                    </a:cubicBezTo>
                    <a:cubicBezTo>
                      <a:pt x="140" y="29"/>
                      <a:pt x="140" y="29"/>
                      <a:pt x="140" y="29"/>
                    </a:cubicBezTo>
                    <a:cubicBezTo>
                      <a:pt x="139" y="37"/>
                      <a:pt x="131" y="40"/>
                      <a:pt x="125" y="36"/>
                    </a:cubicBezTo>
                    <a:cubicBezTo>
                      <a:pt x="108" y="24"/>
                      <a:pt x="108" y="24"/>
                      <a:pt x="108" y="24"/>
                    </a:cubicBezTo>
                    <a:cubicBezTo>
                      <a:pt x="109" y="44"/>
                      <a:pt x="109" y="44"/>
                      <a:pt x="109" y="44"/>
                    </a:cubicBezTo>
                    <a:cubicBezTo>
                      <a:pt x="110" y="52"/>
                      <a:pt x="102" y="57"/>
                      <a:pt x="95" y="53"/>
                    </a:cubicBezTo>
                    <a:cubicBezTo>
                      <a:pt x="77" y="45"/>
                      <a:pt x="77" y="45"/>
                      <a:pt x="77" y="45"/>
                    </a:cubicBezTo>
                    <a:cubicBezTo>
                      <a:pt x="81" y="64"/>
                      <a:pt x="81" y="64"/>
                      <a:pt x="81" y="64"/>
                    </a:cubicBezTo>
                    <a:cubicBezTo>
                      <a:pt x="83" y="72"/>
                      <a:pt x="76" y="78"/>
                      <a:pt x="69" y="76"/>
                    </a:cubicBezTo>
                    <a:cubicBezTo>
                      <a:pt x="50" y="71"/>
                      <a:pt x="50" y="71"/>
                      <a:pt x="50" y="71"/>
                    </a:cubicBezTo>
                    <a:cubicBezTo>
                      <a:pt x="58" y="89"/>
                      <a:pt x="58" y="89"/>
                      <a:pt x="58" y="89"/>
                    </a:cubicBezTo>
                    <a:cubicBezTo>
                      <a:pt x="61" y="96"/>
                      <a:pt x="55" y="104"/>
                      <a:pt x="48" y="103"/>
                    </a:cubicBezTo>
                    <a:cubicBezTo>
                      <a:pt x="28" y="102"/>
                      <a:pt x="28" y="102"/>
                      <a:pt x="28" y="102"/>
                    </a:cubicBezTo>
                    <a:cubicBezTo>
                      <a:pt x="39" y="118"/>
                      <a:pt x="39" y="118"/>
                      <a:pt x="39" y="118"/>
                    </a:cubicBezTo>
                    <a:cubicBezTo>
                      <a:pt x="43" y="125"/>
                      <a:pt x="40" y="133"/>
                      <a:pt x="32" y="134"/>
                    </a:cubicBezTo>
                    <a:cubicBezTo>
                      <a:pt x="12" y="136"/>
                      <a:pt x="12" y="136"/>
                      <a:pt x="12" y="136"/>
                    </a:cubicBezTo>
                    <a:cubicBezTo>
                      <a:pt x="26" y="150"/>
                      <a:pt x="26" y="150"/>
                      <a:pt x="26" y="150"/>
                    </a:cubicBezTo>
                    <a:cubicBezTo>
                      <a:pt x="32" y="155"/>
                      <a:pt x="29" y="164"/>
                      <a:pt x="22" y="167"/>
                    </a:cubicBezTo>
                    <a:cubicBezTo>
                      <a:pt x="3" y="172"/>
                      <a:pt x="3" y="172"/>
                      <a:pt x="3" y="172"/>
                    </a:cubicBezTo>
                    <a:cubicBezTo>
                      <a:pt x="19" y="184"/>
                      <a:pt x="19" y="184"/>
                      <a:pt x="19" y="184"/>
                    </a:cubicBezTo>
                    <a:cubicBezTo>
                      <a:pt x="26" y="188"/>
                      <a:pt x="25" y="197"/>
                      <a:pt x="18" y="201"/>
                    </a:cubicBezTo>
                    <a:cubicBezTo>
                      <a:pt x="0" y="210"/>
                      <a:pt x="0" y="210"/>
                      <a:pt x="0" y="210"/>
                    </a:cubicBezTo>
                    <a:cubicBezTo>
                      <a:pt x="19" y="218"/>
                      <a:pt x="19" y="218"/>
                      <a:pt x="19" y="218"/>
                    </a:cubicBezTo>
                    <a:cubicBezTo>
                      <a:pt x="26" y="221"/>
                      <a:pt x="27" y="230"/>
                      <a:pt x="21" y="235"/>
                    </a:cubicBezTo>
                    <a:cubicBezTo>
                      <a:pt x="5" y="247"/>
                      <a:pt x="5" y="247"/>
                      <a:pt x="5" y="247"/>
                    </a:cubicBezTo>
                    <a:cubicBezTo>
                      <a:pt x="25" y="252"/>
                      <a:pt x="25" y="252"/>
                      <a:pt x="25" y="252"/>
                    </a:cubicBezTo>
                    <a:cubicBezTo>
                      <a:pt x="32" y="254"/>
                      <a:pt x="35" y="263"/>
                      <a:pt x="30" y="268"/>
                    </a:cubicBezTo>
                    <a:cubicBezTo>
                      <a:pt x="16" y="283"/>
                      <a:pt x="16" y="283"/>
                      <a:pt x="16" y="283"/>
                    </a:cubicBezTo>
                    <a:cubicBezTo>
                      <a:pt x="36" y="284"/>
                      <a:pt x="36" y="284"/>
                      <a:pt x="36" y="284"/>
                    </a:cubicBezTo>
                    <a:cubicBezTo>
                      <a:pt x="44" y="285"/>
                      <a:pt x="48" y="293"/>
                      <a:pt x="44" y="299"/>
                    </a:cubicBezTo>
                    <a:cubicBezTo>
                      <a:pt x="34" y="317"/>
                      <a:pt x="34" y="317"/>
                      <a:pt x="34" y="317"/>
                    </a:cubicBezTo>
                    <a:cubicBezTo>
                      <a:pt x="54" y="314"/>
                      <a:pt x="54" y="314"/>
                      <a:pt x="54" y="314"/>
                    </a:cubicBezTo>
                    <a:cubicBezTo>
                      <a:pt x="61" y="313"/>
                      <a:pt x="67" y="320"/>
                      <a:pt x="65" y="327"/>
                    </a:cubicBezTo>
                    <a:cubicBezTo>
                      <a:pt x="57" y="346"/>
                      <a:pt x="57" y="346"/>
                      <a:pt x="57" y="346"/>
                    </a:cubicBezTo>
                    <a:cubicBezTo>
                      <a:pt x="77" y="340"/>
                      <a:pt x="77" y="340"/>
                      <a:pt x="77" y="340"/>
                    </a:cubicBezTo>
                    <a:cubicBezTo>
                      <a:pt x="84" y="337"/>
                      <a:pt x="91" y="343"/>
                      <a:pt x="89" y="351"/>
                    </a:cubicBezTo>
                    <a:cubicBezTo>
                      <a:pt x="86" y="371"/>
                      <a:pt x="86" y="371"/>
                      <a:pt x="86" y="371"/>
                    </a:cubicBezTo>
                    <a:cubicBezTo>
                      <a:pt x="104" y="361"/>
                      <a:pt x="104" y="361"/>
                      <a:pt x="104" y="361"/>
                    </a:cubicBezTo>
                    <a:cubicBezTo>
                      <a:pt x="110" y="357"/>
                      <a:pt x="118" y="362"/>
                      <a:pt x="118" y="369"/>
                    </a:cubicBezTo>
                    <a:cubicBezTo>
                      <a:pt x="119" y="390"/>
                      <a:pt x="119" y="390"/>
                      <a:pt x="119" y="390"/>
                    </a:cubicBezTo>
                    <a:cubicBezTo>
                      <a:pt x="134" y="377"/>
                      <a:pt x="134" y="377"/>
                      <a:pt x="134" y="377"/>
                    </a:cubicBezTo>
                    <a:cubicBezTo>
                      <a:pt x="140" y="372"/>
                      <a:pt x="149" y="375"/>
                      <a:pt x="150" y="382"/>
                    </a:cubicBezTo>
                    <a:cubicBezTo>
                      <a:pt x="154" y="402"/>
                      <a:pt x="154" y="402"/>
                      <a:pt x="154" y="402"/>
                    </a:cubicBezTo>
                    <a:cubicBezTo>
                      <a:pt x="167" y="387"/>
                      <a:pt x="167" y="387"/>
                      <a:pt x="167" y="387"/>
                    </a:cubicBezTo>
                    <a:cubicBezTo>
                      <a:pt x="172" y="381"/>
                      <a:pt x="181" y="383"/>
                      <a:pt x="184" y="389"/>
                    </a:cubicBezTo>
                    <a:cubicBezTo>
                      <a:pt x="191" y="408"/>
                      <a:pt x="191" y="408"/>
                      <a:pt x="191" y="408"/>
                    </a:cubicBezTo>
                    <a:cubicBezTo>
                      <a:pt x="201" y="391"/>
                      <a:pt x="201" y="391"/>
                      <a:pt x="201" y="391"/>
                    </a:cubicBezTo>
                    <a:cubicBezTo>
                      <a:pt x="205" y="384"/>
                      <a:pt x="214" y="384"/>
                      <a:pt x="218" y="390"/>
                    </a:cubicBezTo>
                    <a:cubicBezTo>
                      <a:pt x="229" y="407"/>
                      <a:pt x="229" y="407"/>
                      <a:pt x="229" y="407"/>
                    </a:cubicBezTo>
                    <a:cubicBezTo>
                      <a:pt x="236" y="388"/>
                      <a:pt x="236" y="388"/>
                      <a:pt x="236" y="388"/>
                    </a:cubicBezTo>
                    <a:cubicBezTo>
                      <a:pt x="238" y="381"/>
                      <a:pt x="247" y="379"/>
                      <a:pt x="252" y="384"/>
                    </a:cubicBezTo>
                    <a:cubicBezTo>
                      <a:pt x="266" y="399"/>
                      <a:pt x="266" y="399"/>
                      <a:pt x="266" y="399"/>
                    </a:cubicBezTo>
                    <a:cubicBezTo>
                      <a:pt x="269" y="379"/>
                      <a:pt x="269" y="379"/>
                      <a:pt x="269" y="379"/>
                    </a:cubicBezTo>
                    <a:cubicBezTo>
                      <a:pt x="270" y="372"/>
                      <a:pt x="278" y="368"/>
                      <a:pt x="284" y="373"/>
                    </a:cubicBezTo>
                    <a:cubicBezTo>
                      <a:pt x="301" y="385"/>
                      <a:pt x="301" y="385"/>
                      <a:pt x="301" y="385"/>
                    </a:cubicBezTo>
                    <a:cubicBezTo>
                      <a:pt x="300" y="364"/>
                      <a:pt x="300" y="364"/>
                      <a:pt x="300" y="364"/>
                    </a:cubicBezTo>
                    <a:cubicBezTo>
                      <a:pt x="300" y="357"/>
                      <a:pt x="307" y="352"/>
                      <a:pt x="314" y="355"/>
                    </a:cubicBezTo>
                    <a:cubicBezTo>
                      <a:pt x="332" y="364"/>
                      <a:pt x="332" y="364"/>
                      <a:pt x="332" y="364"/>
                    </a:cubicBezTo>
                    <a:cubicBezTo>
                      <a:pt x="328" y="344"/>
                      <a:pt x="328" y="344"/>
                      <a:pt x="328" y="344"/>
                    </a:cubicBezTo>
                    <a:cubicBezTo>
                      <a:pt x="326" y="337"/>
                      <a:pt x="333" y="330"/>
                      <a:pt x="340" y="332"/>
                    </a:cubicBezTo>
                    <a:cubicBezTo>
                      <a:pt x="359" y="338"/>
                      <a:pt x="359" y="338"/>
                      <a:pt x="359" y="338"/>
                    </a:cubicBezTo>
                    <a:cubicBezTo>
                      <a:pt x="351" y="319"/>
                      <a:pt x="351" y="319"/>
                      <a:pt x="351" y="319"/>
                    </a:cubicBezTo>
                    <a:cubicBezTo>
                      <a:pt x="348" y="312"/>
                      <a:pt x="354" y="305"/>
                      <a:pt x="361" y="305"/>
                    </a:cubicBezTo>
                    <a:cubicBezTo>
                      <a:pt x="381" y="307"/>
                      <a:pt x="381" y="307"/>
                      <a:pt x="381" y="307"/>
                    </a:cubicBezTo>
                    <a:cubicBezTo>
                      <a:pt x="370" y="290"/>
                      <a:pt x="370" y="290"/>
                      <a:pt x="370" y="290"/>
                    </a:cubicBezTo>
                    <a:cubicBezTo>
                      <a:pt x="366" y="284"/>
                      <a:pt x="370" y="276"/>
                      <a:pt x="377" y="275"/>
                    </a:cubicBezTo>
                    <a:cubicBezTo>
                      <a:pt x="397" y="273"/>
                      <a:pt x="397" y="273"/>
                      <a:pt x="397" y="273"/>
                    </a:cubicBezTo>
                    <a:cubicBezTo>
                      <a:pt x="383" y="258"/>
                      <a:pt x="383" y="258"/>
                      <a:pt x="383" y="258"/>
                    </a:cubicBezTo>
                    <a:cubicBezTo>
                      <a:pt x="378" y="253"/>
                      <a:pt x="380" y="244"/>
                      <a:pt x="387" y="242"/>
                    </a:cubicBezTo>
                    <a:cubicBezTo>
                      <a:pt x="406" y="236"/>
                      <a:pt x="406" y="236"/>
                      <a:pt x="406" y="236"/>
                    </a:cubicBezTo>
                    <a:cubicBezTo>
                      <a:pt x="390" y="225"/>
                      <a:pt x="390" y="225"/>
                      <a:pt x="390" y="225"/>
                    </a:cubicBezTo>
                    <a:cubicBezTo>
                      <a:pt x="384" y="220"/>
                      <a:pt x="384" y="211"/>
                      <a:pt x="391" y="208"/>
                    </a:cubicBezTo>
                    <a:cubicBezTo>
                      <a:pt x="409" y="199"/>
                      <a:pt x="409" y="199"/>
                      <a:pt x="409" y="199"/>
                    </a:cubicBezTo>
                    <a:cubicBezTo>
                      <a:pt x="390" y="190"/>
                      <a:pt x="390" y="190"/>
                      <a:pt x="390" y="190"/>
                    </a:cubicBezTo>
                    <a:cubicBezTo>
                      <a:pt x="384" y="187"/>
                      <a:pt x="382" y="178"/>
                      <a:pt x="388" y="174"/>
                    </a:cubicBezTo>
                    <a:cubicBezTo>
                      <a:pt x="404" y="161"/>
                      <a:pt x="404" y="161"/>
                      <a:pt x="404" y="161"/>
                    </a:cubicBezTo>
                    <a:cubicBezTo>
                      <a:pt x="385" y="156"/>
                      <a:pt x="385" y="156"/>
                      <a:pt x="385" y="156"/>
                    </a:cubicBezTo>
                    <a:cubicBezTo>
                      <a:pt x="377" y="155"/>
                      <a:pt x="375" y="146"/>
                      <a:pt x="380" y="140"/>
                    </a:cubicBezTo>
                    <a:cubicBezTo>
                      <a:pt x="393" y="125"/>
                      <a:pt x="393" y="125"/>
                      <a:pt x="393" y="125"/>
                    </a:cubicBezTo>
                    <a:cubicBezTo>
                      <a:pt x="373" y="124"/>
                      <a:pt x="373" y="124"/>
                      <a:pt x="373" y="124"/>
                    </a:cubicBezTo>
                    <a:cubicBezTo>
                      <a:pt x="365" y="124"/>
                      <a:pt x="361" y="116"/>
                      <a:pt x="365" y="109"/>
                    </a:cubicBezTo>
                    <a:cubicBezTo>
                      <a:pt x="375" y="92"/>
                      <a:pt x="375" y="92"/>
                      <a:pt x="375" y="92"/>
                    </a:cubicBezTo>
                    <a:cubicBezTo>
                      <a:pt x="355" y="95"/>
                      <a:pt x="355" y="95"/>
                      <a:pt x="355" y="95"/>
                    </a:cubicBezTo>
                    <a:cubicBezTo>
                      <a:pt x="348" y="96"/>
                      <a:pt x="342" y="88"/>
                      <a:pt x="345" y="81"/>
                    </a:cubicBezTo>
                    <a:cubicBezTo>
                      <a:pt x="352" y="62"/>
                      <a:pt x="352" y="62"/>
                      <a:pt x="352" y="62"/>
                    </a:cubicBezTo>
                    <a:cubicBezTo>
                      <a:pt x="332" y="69"/>
                      <a:pt x="332" y="69"/>
                      <a:pt x="332" y="69"/>
                    </a:cubicBezTo>
                    <a:cubicBezTo>
                      <a:pt x="325" y="71"/>
                      <a:pt x="318" y="65"/>
                      <a:pt x="320" y="58"/>
                    </a:cubicBezTo>
                    <a:cubicBezTo>
                      <a:pt x="323" y="38"/>
                      <a:pt x="323" y="38"/>
                      <a:pt x="323" y="38"/>
                    </a:cubicBezTo>
                    <a:cubicBezTo>
                      <a:pt x="305" y="48"/>
                      <a:pt x="305" y="48"/>
                      <a:pt x="305" y="48"/>
                    </a:cubicBezTo>
                    <a:cubicBezTo>
                      <a:pt x="299" y="51"/>
                      <a:pt x="291" y="47"/>
                      <a:pt x="291" y="39"/>
                    </a:cubicBezTo>
                    <a:cubicBezTo>
                      <a:pt x="291" y="19"/>
                      <a:pt x="291" y="19"/>
                      <a:pt x="291" y="19"/>
                    </a:cubicBezTo>
                    <a:cubicBezTo>
                      <a:pt x="275" y="32"/>
                      <a:pt x="275" y="32"/>
                      <a:pt x="275" y="32"/>
                    </a:cubicBezTo>
                    <a:cubicBezTo>
                      <a:pt x="269" y="36"/>
                      <a:pt x="260" y="33"/>
                      <a:pt x="259" y="26"/>
                    </a:cubicBezTo>
                    <a:cubicBezTo>
                      <a:pt x="255" y="6"/>
                      <a:pt x="255" y="6"/>
                      <a:pt x="255" y="6"/>
                    </a:cubicBezTo>
                    <a:cubicBezTo>
                      <a:pt x="242" y="22"/>
                      <a:pt x="242" y="22"/>
                      <a:pt x="242" y="22"/>
                    </a:cubicBezTo>
                    <a:cubicBezTo>
                      <a:pt x="237" y="27"/>
                      <a:pt x="228" y="26"/>
                      <a:pt x="225" y="19"/>
                    </a:cubicBezTo>
                    <a:cubicBezTo>
                      <a:pt x="218" y="0"/>
                      <a:pt x="218" y="0"/>
                      <a:pt x="218" y="0"/>
                    </a:cubicBezTo>
                    <a:cubicBezTo>
                      <a:pt x="208" y="18"/>
                      <a:pt x="208" y="18"/>
                      <a:pt x="208" y="18"/>
                    </a:cubicBezTo>
                    <a:cubicBezTo>
                      <a:pt x="204" y="24"/>
                      <a:pt x="195" y="25"/>
                      <a:pt x="191" y="18"/>
                    </a:cubicBezTo>
                    <a:cubicBezTo>
                      <a:pt x="180" y="1"/>
                      <a:pt x="180" y="1"/>
                      <a:pt x="180" y="1"/>
                    </a:cubicBezTo>
                    <a:cubicBezTo>
                      <a:pt x="174" y="21"/>
                      <a:pt x="174" y="21"/>
                      <a:pt x="174" y="21"/>
                    </a:cubicBezTo>
                    <a:cubicBezTo>
                      <a:pt x="171" y="28"/>
                      <a:pt x="162" y="30"/>
                      <a:pt x="157" y="24"/>
                    </a:cubicBezTo>
                    <a:close/>
                    <a:moveTo>
                      <a:pt x="124" y="230"/>
                    </a:moveTo>
                    <a:cubicBezTo>
                      <a:pt x="110" y="185"/>
                      <a:pt x="135" y="138"/>
                      <a:pt x="179" y="124"/>
                    </a:cubicBezTo>
                    <a:cubicBezTo>
                      <a:pt x="224" y="110"/>
                      <a:pt x="271" y="134"/>
                      <a:pt x="285" y="179"/>
                    </a:cubicBezTo>
                    <a:cubicBezTo>
                      <a:pt x="299" y="223"/>
                      <a:pt x="274" y="271"/>
                      <a:pt x="230" y="285"/>
                    </a:cubicBezTo>
                    <a:cubicBezTo>
                      <a:pt x="185" y="299"/>
                      <a:pt x="138" y="274"/>
                      <a:pt x="124" y="230"/>
                    </a:cubicBezTo>
                    <a:close/>
                    <a:moveTo>
                      <a:pt x="278" y="279"/>
                    </a:moveTo>
                    <a:cubicBezTo>
                      <a:pt x="282" y="275"/>
                      <a:pt x="288" y="274"/>
                      <a:pt x="293" y="276"/>
                    </a:cubicBezTo>
                    <a:cubicBezTo>
                      <a:pt x="316" y="288"/>
                      <a:pt x="316" y="288"/>
                      <a:pt x="316" y="288"/>
                    </a:cubicBezTo>
                    <a:cubicBezTo>
                      <a:pt x="324" y="292"/>
                      <a:pt x="326" y="302"/>
                      <a:pt x="320" y="308"/>
                    </a:cubicBezTo>
                    <a:cubicBezTo>
                      <a:pt x="302" y="328"/>
                      <a:pt x="279" y="344"/>
                      <a:pt x="251" y="352"/>
                    </a:cubicBezTo>
                    <a:cubicBezTo>
                      <a:pt x="183" y="374"/>
                      <a:pt x="110" y="346"/>
                      <a:pt x="74" y="288"/>
                    </a:cubicBezTo>
                    <a:cubicBezTo>
                      <a:pt x="69" y="281"/>
                      <a:pt x="72" y="271"/>
                      <a:pt x="81" y="268"/>
                    </a:cubicBezTo>
                    <a:cubicBezTo>
                      <a:pt x="105" y="261"/>
                      <a:pt x="105" y="261"/>
                      <a:pt x="105" y="261"/>
                    </a:cubicBezTo>
                    <a:cubicBezTo>
                      <a:pt x="110" y="259"/>
                      <a:pt x="116" y="261"/>
                      <a:pt x="120" y="265"/>
                    </a:cubicBezTo>
                    <a:cubicBezTo>
                      <a:pt x="145" y="301"/>
                      <a:pt x="192" y="318"/>
                      <a:pt x="236" y="304"/>
                    </a:cubicBezTo>
                    <a:cubicBezTo>
                      <a:pt x="252" y="299"/>
                      <a:pt x="267" y="290"/>
                      <a:pt x="278" y="279"/>
                    </a:cubicBezTo>
                    <a:close/>
                    <a:moveTo>
                      <a:pt x="309" y="89"/>
                    </a:moveTo>
                    <a:cubicBezTo>
                      <a:pt x="329" y="107"/>
                      <a:pt x="344" y="130"/>
                      <a:pt x="353" y="158"/>
                    </a:cubicBezTo>
                    <a:cubicBezTo>
                      <a:pt x="362" y="187"/>
                      <a:pt x="362" y="216"/>
                      <a:pt x="355" y="244"/>
                    </a:cubicBezTo>
                    <a:cubicBezTo>
                      <a:pt x="353" y="252"/>
                      <a:pt x="344" y="256"/>
                      <a:pt x="336" y="252"/>
                    </a:cubicBezTo>
                    <a:cubicBezTo>
                      <a:pt x="314" y="240"/>
                      <a:pt x="314" y="240"/>
                      <a:pt x="314" y="240"/>
                    </a:cubicBezTo>
                    <a:cubicBezTo>
                      <a:pt x="309" y="238"/>
                      <a:pt x="306" y="232"/>
                      <a:pt x="307" y="226"/>
                    </a:cubicBezTo>
                    <a:cubicBezTo>
                      <a:pt x="311" y="209"/>
                      <a:pt x="310" y="191"/>
                      <a:pt x="304" y="173"/>
                    </a:cubicBezTo>
                    <a:cubicBezTo>
                      <a:pt x="299" y="156"/>
                      <a:pt x="290" y="142"/>
                      <a:pt x="279" y="131"/>
                    </a:cubicBezTo>
                    <a:cubicBezTo>
                      <a:pt x="275" y="127"/>
                      <a:pt x="274" y="121"/>
                      <a:pt x="277" y="116"/>
                    </a:cubicBezTo>
                    <a:cubicBezTo>
                      <a:pt x="289" y="93"/>
                      <a:pt x="289" y="93"/>
                      <a:pt x="289" y="93"/>
                    </a:cubicBezTo>
                    <a:cubicBezTo>
                      <a:pt x="293" y="85"/>
                      <a:pt x="302" y="83"/>
                      <a:pt x="309" y="89"/>
                    </a:cubicBezTo>
                    <a:close/>
                    <a:moveTo>
                      <a:pt x="244" y="54"/>
                    </a:moveTo>
                    <a:cubicBezTo>
                      <a:pt x="252" y="56"/>
                      <a:pt x="256" y="65"/>
                      <a:pt x="252" y="73"/>
                    </a:cubicBezTo>
                    <a:cubicBezTo>
                      <a:pt x="241" y="95"/>
                      <a:pt x="241" y="95"/>
                      <a:pt x="241" y="95"/>
                    </a:cubicBezTo>
                    <a:cubicBezTo>
                      <a:pt x="238" y="100"/>
                      <a:pt x="232" y="103"/>
                      <a:pt x="227" y="102"/>
                    </a:cubicBezTo>
                    <a:cubicBezTo>
                      <a:pt x="209" y="98"/>
                      <a:pt x="191" y="99"/>
                      <a:pt x="173" y="104"/>
                    </a:cubicBezTo>
                    <a:cubicBezTo>
                      <a:pt x="127" y="119"/>
                      <a:pt x="98" y="163"/>
                      <a:pt x="100" y="209"/>
                    </a:cubicBezTo>
                    <a:cubicBezTo>
                      <a:pt x="100" y="215"/>
                      <a:pt x="96" y="220"/>
                      <a:pt x="91" y="222"/>
                    </a:cubicBezTo>
                    <a:cubicBezTo>
                      <a:pt x="67" y="229"/>
                      <a:pt x="67" y="229"/>
                      <a:pt x="67" y="229"/>
                    </a:cubicBezTo>
                    <a:cubicBezTo>
                      <a:pt x="59" y="232"/>
                      <a:pt x="51" y="226"/>
                      <a:pt x="50" y="218"/>
                    </a:cubicBezTo>
                    <a:cubicBezTo>
                      <a:pt x="43" y="147"/>
                      <a:pt x="87" y="78"/>
                      <a:pt x="158" y="56"/>
                    </a:cubicBezTo>
                    <a:cubicBezTo>
                      <a:pt x="187" y="47"/>
                      <a:pt x="217" y="47"/>
                      <a:pt x="244" y="54"/>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5" name="Freeform 49"/>
              <p:cNvSpPr>
                <a:spLocks noEditPoints="1"/>
              </p:cNvSpPr>
              <p:nvPr/>
            </p:nvSpPr>
            <p:spPr bwMode="auto">
              <a:xfrm>
                <a:off x="6562789" y="4812296"/>
                <a:ext cx="873292" cy="870848"/>
              </a:xfrm>
              <a:custGeom>
                <a:avLst/>
                <a:gdLst>
                  <a:gd name="T0" fmla="*/ 446 w 453"/>
                  <a:gd name="T1" fmla="*/ 172 h 452"/>
                  <a:gd name="T2" fmla="*/ 407 w 453"/>
                  <a:gd name="T3" fmla="*/ 167 h 452"/>
                  <a:gd name="T4" fmla="*/ 394 w 453"/>
                  <a:gd name="T5" fmla="*/ 151 h 452"/>
                  <a:gd name="T6" fmla="*/ 419 w 453"/>
                  <a:gd name="T7" fmla="*/ 122 h 452"/>
                  <a:gd name="T8" fmla="*/ 396 w 453"/>
                  <a:gd name="T9" fmla="*/ 76 h 452"/>
                  <a:gd name="T10" fmla="*/ 360 w 453"/>
                  <a:gd name="T11" fmla="*/ 89 h 452"/>
                  <a:gd name="T12" fmla="*/ 334 w 453"/>
                  <a:gd name="T13" fmla="*/ 76 h 452"/>
                  <a:gd name="T14" fmla="*/ 340 w 453"/>
                  <a:gd name="T15" fmla="*/ 40 h 452"/>
                  <a:gd name="T16" fmla="*/ 297 w 453"/>
                  <a:gd name="T17" fmla="*/ 12 h 452"/>
                  <a:gd name="T18" fmla="*/ 274 w 453"/>
                  <a:gd name="T19" fmla="*/ 39 h 452"/>
                  <a:gd name="T20" fmla="*/ 238 w 453"/>
                  <a:gd name="T21" fmla="*/ 41 h 452"/>
                  <a:gd name="T22" fmla="*/ 225 w 453"/>
                  <a:gd name="T23" fmla="*/ 8 h 452"/>
                  <a:gd name="T24" fmla="*/ 173 w 453"/>
                  <a:gd name="T25" fmla="*/ 7 h 452"/>
                  <a:gd name="T26" fmla="*/ 168 w 453"/>
                  <a:gd name="T27" fmla="*/ 41 h 452"/>
                  <a:gd name="T28" fmla="*/ 150 w 453"/>
                  <a:gd name="T29" fmla="*/ 56 h 452"/>
                  <a:gd name="T30" fmla="*/ 123 w 453"/>
                  <a:gd name="T31" fmla="*/ 34 h 452"/>
                  <a:gd name="T32" fmla="*/ 77 w 453"/>
                  <a:gd name="T33" fmla="*/ 57 h 452"/>
                  <a:gd name="T34" fmla="*/ 88 w 453"/>
                  <a:gd name="T35" fmla="*/ 90 h 452"/>
                  <a:gd name="T36" fmla="*/ 75 w 453"/>
                  <a:gd name="T37" fmla="*/ 117 h 452"/>
                  <a:gd name="T38" fmla="*/ 41 w 453"/>
                  <a:gd name="T39" fmla="*/ 112 h 452"/>
                  <a:gd name="T40" fmla="*/ 12 w 453"/>
                  <a:gd name="T41" fmla="*/ 155 h 452"/>
                  <a:gd name="T42" fmla="*/ 40 w 453"/>
                  <a:gd name="T43" fmla="*/ 178 h 452"/>
                  <a:gd name="T44" fmla="*/ 42 w 453"/>
                  <a:gd name="T45" fmla="*/ 214 h 452"/>
                  <a:gd name="T46" fmla="*/ 9 w 453"/>
                  <a:gd name="T47" fmla="*/ 228 h 452"/>
                  <a:gd name="T48" fmla="*/ 7 w 453"/>
                  <a:gd name="T49" fmla="*/ 279 h 452"/>
                  <a:gd name="T50" fmla="*/ 44 w 453"/>
                  <a:gd name="T51" fmla="*/ 284 h 452"/>
                  <a:gd name="T52" fmla="*/ 58 w 453"/>
                  <a:gd name="T53" fmla="*/ 301 h 452"/>
                  <a:gd name="T54" fmla="*/ 35 w 453"/>
                  <a:gd name="T55" fmla="*/ 329 h 452"/>
                  <a:gd name="T56" fmla="*/ 58 w 453"/>
                  <a:gd name="T57" fmla="*/ 375 h 452"/>
                  <a:gd name="T58" fmla="*/ 94 w 453"/>
                  <a:gd name="T59" fmla="*/ 362 h 452"/>
                  <a:gd name="T60" fmla="*/ 119 w 453"/>
                  <a:gd name="T61" fmla="*/ 374 h 452"/>
                  <a:gd name="T62" fmla="*/ 113 w 453"/>
                  <a:gd name="T63" fmla="*/ 411 h 452"/>
                  <a:gd name="T64" fmla="*/ 156 w 453"/>
                  <a:gd name="T65" fmla="*/ 440 h 452"/>
                  <a:gd name="T66" fmla="*/ 181 w 453"/>
                  <a:gd name="T67" fmla="*/ 409 h 452"/>
                  <a:gd name="T68" fmla="*/ 214 w 453"/>
                  <a:gd name="T69" fmla="*/ 406 h 452"/>
                  <a:gd name="T70" fmla="*/ 228 w 453"/>
                  <a:gd name="T71" fmla="*/ 443 h 452"/>
                  <a:gd name="T72" fmla="*/ 280 w 453"/>
                  <a:gd name="T73" fmla="*/ 445 h 452"/>
                  <a:gd name="T74" fmla="*/ 285 w 453"/>
                  <a:gd name="T75" fmla="*/ 405 h 452"/>
                  <a:gd name="T76" fmla="*/ 300 w 453"/>
                  <a:gd name="T77" fmla="*/ 391 h 452"/>
                  <a:gd name="T78" fmla="*/ 330 w 453"/>
                  <a:gd name="T79" fmla="*/ 418 h 452"/>
                  <a:gd name="T80" fmla="*/ 376 w 453"/>
                  <a:gd name="T81" fmla="*/ 395 h 452"/>
                  <a:gd name="T82" fmla="*/ 362 w 453"/>
                  <a:gd name="T83" fmla="*/ 357 h 452"/>
                  <a:gd name="T84" fmla="*/ 373 w 453"/>
                  <a:gd name="T85" fmla="*/ 332 h 452"/>
                  <a:gd name="T86" fmla="*/ 412 w 453"/>
                  <a:gd name="T87" fmla="*/ 340 h 452"/>
                  <a:gd name="T88" fmla="*/ 441 w 453"/>
                  <a:gd name="T89" fmla="*/ 297 h 452"/>
                  <a:gd name="T90" fmla="*/ 409 w 453"/>
                  <a:gd name="T91" fmla="*/ 271 h 452"/>
                  <a:gd name="T92" fmla="*/ 408 w 453"/>
                  <a:gd name="T93" fmla="*/ 238 h 452"/>
                  <a:gd name="T94" fmla="*/ 444 w 453"/>
                  <a:gd name="T95" fmla="*/ 224 h 452"/>
                  <a:gd name="T96" fmla="*/ 315 w 453"/>
                  <a:gd name="T97" fmla="*/ 351 h 452"/>
                  <a:gd name="T98" fmla="*/ 134 w 453"/>
                  <a:gd name="T99" fmla="*/ 105 h 452"/>
                  <a:gd name="T100" fmla="*/ 315 w 453"/>
                  <a:gd name="T101" fmla="*/ 351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53" h="452">
                    <a:moveTo>
                      <a:pt x="452" y="213"/>
                    </a:moveTo>
                    <a:cubicBezTo>
                      <a:pt x="446" y="172"/>
                      <a:pt x="446" y="172"/>
                      <a:pt x="446" y="172"/>
                    </a:cubicBezTo>
                    <a:cubicBezTo>
                      <a:pt x="445" y="167"/>
                      <a:pt x="440" y="164"/>
                      <a:pt x="435" y="164"/>
                    </a:cubicBezTo>
                    <a:cubicBezTo>
                      <a:pt x="407" y="167"/>
                      <a:pt x="407" y="167"/>
                      <a:pt x="407" y="167"/>
                    </a:cubicBezTo>
                    <a:cubicBezTo>
                      <a:pt x="403" y="168"/>
                      <a:pt x="399" y="165"/>
                      <a:pt x="397" y="161"/>
                    </a:cubicBezTo>
                    <a:cubicBezTo>
                      <a:pt x="396" y="158"/>
                      <a:pt x="395" y="154"/>
                      <a:pt x="394" y="151"/>
                    </a:cubicBezTo>
                    <a:cubicBezTo>
                      <a:pt x="392" y="147"/>
                      <a:pt x="393" y="143"/>
                      <a:pt x="396" y="140"/>
                    </a:cubicBezTo>
                    <a:cubicBezTo>
                      <a:pt x="419" y="122"/>
                      <a:pt x="419" y="122"/>
                      <a:pt x="419" y="122"/>
                    </a:cubicBezTo>
                    <a:cubicBezTo>
                      <a:pt x="423" y="119"/>
                      <a:pt x="423" y="113"/>
                      <a:pt x="420" y="109"/>
                    </a:cubicBezTo>
                    <a:cubicBezTo>
                      <a:pt x="396" y="76"/>
                      <a:pt x="396" y="76"/>
                      <a:pt x="396" y="76"/>
                    </a:cubicBezTo>
                    <a:cubicBezTo>
                      <a:pt x="393" y="72"/>
                      <a:pt x="387" y="71"/>
                      <a:pt x="383" y="73"/>
                    </a:cubicBezTo>
                    <a:cubicBezTo>
                      <a:pt x="360" y="89"/>
                      <a:pt x="360" y="89"/>
                      <a:pt x="360" y="89"/>
                    </a:cubicBezTo>
                    <a:cubicBezTo>
                      <a:pt x="357" y="91"/>
                      <a:pt x="352" y="91"/>
                      <a:pt x="349" y="88"/>
                    </a:cubicBezTo>
                    <a:cubicBezTo>
                      <a:pt x="344" y="84"/>
                      <a:pt x="339" y="80"/>
                      <a:pt x="334" y="76"/>
                    </a:cubicBezTo>
                    <a:cubicBezTo>
                      <a:pt x="331" y="73"/>
                      <a:pt x="329" y="69"/>
                      <a:pt x="331" y="65"/>
                    </a:cubicBezTo>
                    <a:cubicBezTo>
                      <a:pt x="340" y="40"/>
                      <a:pt x="340" y="40"/>
                      <a:pt x="340" y="40"/>
                    </a:cubicBezTo>
                    <a:cubicBezTo>
                      <a:pt x="342" y="35"/>
                      <a:pt x="340" y="30"/>
                      <a:pt x="335" y="28"/>
                    </a:cubicBezTo>
                    <a:cubicBezTo>
                      <a:pt x="297" y="12"/>
                      <a:pt x="297" y="12"/>
                      <a:pt x="297" y="12"/>
                    </a:cubicBezTo>
                    <a:cubicBezTo>
                      <a:pt x="293" y="9"/>
                      <a:pt x="287" y="11"/>
                      <a:pt x="285" y="16"/>
                    </a:cubicBezTo>
                    <a:cubicBezTo>
                      <a:pt x="274" y="39"/>
                      <a:pt x="274" y="39"/>
                      <a:pt x="274" y="39"/>
                    </a:cubicBezTo>
                    <a:cubicBezTo>
                      <a:pt x="272" y="43"/>
                      <a:pt x="268" y="45"/>
                      <a:pt x="263" y="44"/>
                    </a:cubicBezTo>
                    <a:cubicBezTo>
                      <a:pt x="255" y="42"/>
                      <a:pt x="247" y="41"/>
                      <a:pt x="238" y="41"/>
                    </a:cubicBezTo>
                    <a:cubicBezTo>
                      <a:pt x="234" y="40"/>
                      <a:pt x="230" y="37"/>
                      <a:pt x="229" y="33"/>
                    </a:cubicBezTo>
                    <a:cubicBezTo>
                      <a:pt x="225" y="8"/>
                      <a:pt x="225" y="8"/>
                      <a:pt x="225" y="8"/>
                    </a:cubicBezTo>
                    <a:cubicBezTo>
                      <a:pt x="224" y="3"/>
                      <a:pt x="219" y="0"/>
                      <a:pt x="214" y="0"/>
                    </a:cubicBezTo>
                    <a:cubicBezTo>
                      <a:pt x="173" y="7"/>
                      <a:pt x="173" y="7"/>
                      <a:pt x="173" y="7"/>
                    </a:cubicBezTo>
                    <a:cubicBezTo>
                      <a:pt x="168" y="7"/>
                      <a:pt x="164" y="12"/>
                      <a:pt x="165" y="17"/>
                    </a:cubicBezTo>
                    <a:cubicBezTo>
                      <a:pt x="168" y="41"/>
                      <a:pt x="168" y="41"/>
                      <a:pt x="168" y="41"/>
                    </a:cubicBezTo>
                    <a:cubicBezTo>
                      <a:pt x="168" y="46"/>
                      <a:pt x="165" y="50"/>
                      <a:pt x="161" y="51"/>
                    </a:cubicBezTo>
                    <a:cubicBezTo>
                      <a:pt x="158" y="53"/>
                      <a:pt x="154" y="54"/>
                      <a:pt x="150" y="56"/>
                    </a:cubicBezTo>
                    <a:cubicBezTo>
                      <a:pt x="146" y="58"/>
                      <a:pt x="141" y="57"/>
                      <a:pt x="139" y="53"/>
                    </a:cubicBezTo>
                    <a:cubicBezTo>
                      <a:pt x="123" y="34"/>
                      <a:pt x="123" y="34"/>
                      <a:pt x="123" y="34"/>
                    </a:cubicBezTo>
                    <a:cubicBezTo>
                      <a:pt x="120" y="30"/>
                      <a:pt x="114" y="29"/>
                      <a:pt x="110" y="32"/>
                    </a:cubicBezTo>
                    <a:cubicBezTo>
                      <a:pt x="77" y="57"/>
                      <a:pt x="77" y="57"/>
                      <a:pt x="77" y="57"/>
                    </a:cubicBezTo>
                    <a:cubicBezTo>
                      <a:pt x="73" y="60"/>
                      <a:pt x="72" y="66"/>
                      <a:pt x="75" y="70"/>
                    </a:cubicBezTo>
                    <a:cubicBezTo>
                      <a:pt x="88" y="90"/>
                      <a:pt x="88" y="90"/>
                      <a:pt x="88" y="90"/>
                    </a:cubicBezTo>
                    <a:cubicBezTo>
                      <a:pt x="91" y="94"/>
                      <a:pt x="90" y="99"/>
                      <a:pt x="87" y="102"/>
                    </a:cubicBezTo>
                    <a:cubicBezTo>
                      <a:pt x="83" y="107"/>
                      <a:pt x="79" y="112"/>
                      <a:pt x="75" y="117"/>
                    </a:cubicBezTo>
                    <a:cubicBezTo>
                      <a:pt x="73" y="121"/>
                      <a:pt x="68" y="122"/>
                      <a:pt x="64" y="121"/>
                    </a:cubicBezTo>
                    <a:cubicBezTo>
                      <a:pt x="41" y="112"/>
                      <a:pt x="41" y="112"/>
                      <a:pt x="41" y="112"/>
                    </a:cubicBezTo>
                    <a:cubicBezTo>
                      <a:pt x="36" y="110"/>
                      <a:pt x="31" y="112"/>
                      <a:pt x="29" y="117"/>
                    </a:cubicBezTo>
                    <a:cubicBezTo>
                      <a:pt x="12" y="155"/>
                      <a:pt x="12" y="155"/>
                      <a:pt x="12" y="155"/>
                    </a:cubicBezTo>
                    <a:cubicBezTo>
                      <a:pt x="10" y="160"/>
                      <a:pt x="12" y="165"/>
                      <a:pt x="17" y="167"/>
                    </a:cubicBezTo>
                    <a:cubicBezTo>
                      <a:pt x="40" y="178"/>
                      <a:pt x="40" y="178"/>
                      <a:pt x="40" y="178"/>
                    </a:cubicBezTo>
                    <a:cubicBezTo>
                      <a:pt x="43" y="180"/>
                      <a:pt x="46" y="184"/>
                      <a:pt x="45" y="189"/>
                    </a:cubicBezTo>
                    <a:cubicBezTo>
                      <a:pt x="43" y="197"/>
                      <a:pt x="42" y="205"/>
                      <a:pt x="42" y="214"/>
                    </a:cubicBezTo>
                    <a:cubicBezTo>
                      <a:pt x="41" y="218"/>
                      <a:pt x="38" y="222"/>
                      <a:pt x="34" y="223"/>
                    </a:cubicBezTo>
                    <a:cubicBezTo>
                      <a:pt x="9" y="228"/>
                      <a:pt x="9" y="228"/>
                      <a:pt x="9" y="228"/>
                    </a:cubicBezTo>
                    <a:cubicBezTo>
                      <a:pt x="4" y="228"/>
                      <a:pt x="0" y="233"/>
                      <a:pt x="1" y="238"/>
                    </a:cubicBezTo>
                    <a:cubicBezTo>
                      <a:pt x="7" y="279"/>
                      <a:pt x="7" y="279"/>
                      <a:pt x="7" y="279"/>
                    </a:cubicBezTo>
                    <a:cubicBezTo>
                      <a:pt x="8" y="284"/>
                      <a:pt x="13" y="288"/>
                      <a:pt x="18" y="287"/>
                    </a:cubicBezTo>
                    <a:cubicBezTo>
                      <a:pt x="44" y="284"/>
                      <a:pt x="44" y="284"/>
                      <a:pt x="44" y="284"/>
                    </a:cubicBezTo>
                    <a:cubicBezTo>
                      <a:pt x="48" y="284"/>
                      <a:pt x="52" y="286"/>
                      <a:pt x="54" y="290"/>
                    </a:cubicBezTo>
                    <a:cubicBezTo>
                      <a:pt x="55" y="294"/>
                      <a:pt x="57" y="297"/>
                      <a:pt x="58" y="301"/>
                    </a:cubicBezTo>
                    <a:cubicBezTo>
                      <a:pt x="60" y="305"/>
                      <a:pt x="59" y="309"/>
                      <a:pt x="56" y="312"/>
                    </a:cubicBezTo>
                    <a:cubicBezTo>
                      <a:pt x="35" y="329"/>
                      <a:pt x="35" y="329"/>
                      <a:pt x="35" y="329"/>
                    </a:cubicBezTo>
                    <a:cubicBezTo>
                      <a:pt x="31" y="332"/>
                      <a:pt x="30" y="338"/>
                      <a:pt x="33" y="342"/>
                    </a:cubicBezTo>
                    <a:cubicBezTo>
                      <a:pt x="58" y="375"/>
                      <a:pt x="58" y="375"/>
                      <a:pt x="58" y="375"/>
                    </a:cubicBezTo>
                    <a:cubicBezTo>
                      <a:pt x="61" y="379"/>
                      <a:pt x="66" y="380"/>
                      <a:pt x="71" y="378"/>
                    </a:cubicBezTo>
                    <a:cubicBezTo>
                      <a:pt x="94" y="362"/>
                      <a:pt x="94" y="362"/>
                      <a:pt x="94" y="362"/>
                    </a:cubicBezTo>
                    <a:cubicBezTo>
                      <a:pt x="97" y="360"/>
                      <a:pt x="102" y="360"/>
                      <a:pt x="105" y="363"/>
                    </a:cubicBezTo>
                    <a:cubicBezTo>
                      <a:pt x="110" y="367"/>
                      <a:pt x="115" y="370"/>
                      <a:pt x="119" y="374"/>
                    </a:cubicBezTo>
                    <a:cubicBezTo>
                      <a:pt x="123" y="376"/>
                      <a:pt x="124" y="381"/>
                      <a:pt x="123" y="385"/>
                    </a:cubicBezTo>
                    <a:cubicBezTo>
                      <a:pt x="113" y="411"/>
                      <a:pt x="113" y="411"/>
                      <a:pt x="113" y="411"/>
                    </a:cubicBezTo>
                    <a:cubicBezTo>
                      <a:pt x="111" y="416"/>
                      <a:pt x="113" y="421"/>
                      <a:pt x="118" y="423"/>
                    </a:cubicBezTo>
                    <a:cubicBezTo>
                      <a:pt x="156" y="440"/>
                      <a:pt x="156" y="440"/>
                      <a:pt x="156" y="440"/>
                    </a:cubicBezTo>
                    <a:cubicBezTo>
                      <a:pt x="160" y="442"/>
                      <a:pt x="166" y="440"/>
                      <a:pt x="168" y="435"/>
                    </a:cubicBezTo>
                    <a:cubicBezTo>
                      <a:pt x="181" y="409"/>
                      <a:pt x="181" y="409"/>
                      <a:pt x="181" y="409"/>
                    </a:cubicBezTo>
                    <a:cubicBezTo>
                      <a:pt x="183" y="405"/>
                      <a:pt x="187" y="403"/>
                      <a:pt x="191" y="404"/>
                    </a:cubicBezTo>
                    <a:cubicBezTo>
                      <a:pt x="199" y="405"/>
                      <a:pt x="206" y="406"/>
                      <a:pt x="214" y="406"/>
                    </a:cubicBezTo>
                    <a:cubicBezTo>
                      <a:pt x="218" y="407"/>
                      <a:pt x="222" y="410"/>
                      <a:pt x="223" y="414"/>
                    </a:cubicBezTo>
                    <a:cubicBezTo>
                      <a:pt x="228" y="443"/>
                      <a:pt x="228" y="443"/>
                      <a:pt x="228" y="443"/>
                    </a:cubicBezTo>
                    <a:cubicBezTo>
                      <a:pt x="229" y="448"/>
                      <a:pt x="234" y="452"/>
                      <a:pt x="239" y="451"/>
                    </a:cubicBezTo>
                    <a:cubicBezTo>
                      <a:pt x="280" y="445"/>
                      <a:pt x="280" y="445"/>
                      <a:pt x="280" y="445"/>
                    </a:cubicBezTo>
                    <a:cubicBezTo>
                      <a:pt x="285" y="444"/>
                      <a:pt x="289" y="440"/>
                      <a:pt x="288" y="435"/>
                    </a:cubicBezTo>
                    <a:cubicBezTo>
                      <a:pt x="285" y="405"/>
                      <a:pt x="285" y="405"/>
                      <a:pt x="285" y="405"/>
                    </a:cubicBezTo>
                    <a:cubicBezTo>
                      <a:pt x="284" y="400"/>
                      <a:pt x="287" y="396"/>
                      <a:pt x="291" y="395"/>
                    </a:cubicBezTo>
                    <a:cubicBezTo>
                      <a:pt x="294" y="393"/>
                      <a:pt x="297" y="392"/>
                      <a:pt x="300" y="391"/>
                    </a:cubicBezTo>
                    <a:cubicBezTo>
                      <a:pt x="303" y="389"/>
                      <a:pt x="308" y="391"/>
                      <a:pt x="311" y="394"/>
                    </a:cubicBezTo>
                    <a:cubicBezTo>
                      <a:pt x="330" y="418"/>
                      <a:pt x="330" y="418"/>
                      <a:pt x="330" y="418"/>
                    </a:cubicBezTo>
                    <a:cubicBezTo>
                      <a:pt x="333" y="422"/>
                      <a:pt x="339" y="423"/>
                      <a:pt x="343" y="420"/>
                    </a:cubicBezTo>
                    <a:cubicBezTo>
                      <a:pt x="376" y="395"/>
                      <a:pt x="376" y="395"/>
                      <a:pt x="376" y="395"/>
                    </a:cubicBezTo>
                    <a:cubicBezTo>
                      <a:pt x="381" y="392"/>
                      <a:pt x="382" y="386"/>
                      <a:pt x="379" y="382"/>
                    </a:cubicBezTo>
                    <a:cubicBezTo>
                      <a:pt x="362" y="357"/>
                      <a:pt x="362" y="357"/>
                      <a:pt x="362" y="357"/>
                    </a:cubicBezTo>
                    <a:cubicBezTo>
                      <a:pt x="359" y="353"/>
                      <a:pt x="359" y="348"/>
                      <a:pt x="362" y="345"/>
                    </a:cubicBezTo>
                    <a:cubicBezTo>
                      <a:pt x="366" y="341"/>
                      <a:pt x="369" y="337"/>
                      <a:pt x="373" y="332"/>
                    </a:cubicBezTo>
                    <a:cubicBezTo>
                      <a:pt x="375" y="329"/>
                      <a:pt x="380" y="327"/>
                      <a:pt x="384" y="329"/>
                    </a:cubicBezTo>
                    <a:cubicBezTo>
                      <a:pt x="412" y="340"/>
                      <a:pt x="412" y="340"/>
                      <a:pt x="412" y="340"/>
                    </a:cubicBezTo>
                    <a:cubicBezTo>
                      <a:pt x="417" y="342"/>
                      <a:pt x="422" y="339"/>
                      <a:pt x="424" y="335"/>
                    </a:cubicBezTo>
                    <a:cubicBezTo>
                      <a:pt x="441" y="297"/>
                      <a:pt x="441" y="297"/>
                      <a:pt x="441" y="297"/>
                    </a:cubicBezTo>
                    <a:cubicBezTo>
                      <a:pt x="443" y="292"/>
                      <a:pt x="441" y="286"/>
                      <a:pt x="436" y="284"/>
                    </a:cubicBezTo>
                    <a:cubicBezTo>
                      <a:pt x="409" y="271"/>
                      <a:pt x="409" y="271"/>
                      <a:pt x="409" y="271"/>
                    </a:cubicBezTo>
                    <a:cubicBezTo>
                      <a:pt x="406" y="269"/>
                      <a:pt x="403" y="265"/>
                      <a:pt x="404" y="261"/>
                    </a:cubicBezTo>
                    <a:cubicBezTo>
                      <a:pt x="406" y="253"/>
                      <a:pt x="407" y="246"/>
                      <a:pt x="408" y="238"/>
                    </a:cubicBezTo>
                    <a:cubicBezTo>
                      <a:pt x="408" y="234"/>
                      <a:pt x="411" y="230"/>
                      <a:pt x="415" y="230"/>
                    </a:cubicBezTo>
                    <a:cubicBezTo>
                      <a:pt x="444" y="224"/>
                      <a:pt x="444" y="224"/>
                      <a:pt x="444" y="224"/>
                    </a:cubicBezTo>
                    <a:cubicBezTo>
                      <a:pt x="449" y="223"/>
                      <a:pt x="453" y="218"/>
                      <a:pt x="452" y="213"/>
                    </a:cubicBezTo>
                    <a:close/>
                    <a:moveTo>
                      <a:pt x="315" y="351"/>
                    </a:moveTo>
                    <a:cubicBezTo>
                      <a:pt x="247" y="400"/>
                      <a:pt x="151" y="386"/>
                      <a:pt x="101" y="318"/>
                    </a:cubicBezTo>
                    <a:cubicBezTo>
                      <a:pt x="52" y="250"/>
                      <a:pt x="66" y="155"/>
                      <a:pt x="134" y="105"/>
                    </a:cubicBezTo>
                    <a:cubicBezTo>
                      <a:pt x="202" y="55"/>
                      <a:pt x="297" y="70"/>
                      <a:pt x="347" y="138"/>
                    </a:cubicBezTo>
                    <a:cubicBezTo>
                      <a:pt x="397" y="205"/>
                      <a:pt x="382" y="301"/>
                      <a:pt x="315" y="351"/>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6" name="Freeform 50"/>
              <p:cNvSpPr>
                <a:spLocks noEditPoints="1"/>
              </p:cNvSpPr>
              <p:nvPr/>
            </p:nvSpPr>
            <p:spPr bwMode="auto">
              <a:xfrm>
                <a:off x="6688242" y="4945082"/>
                <a:ext cx="612608" cy="612607"/>
              </a:xfrm>
              <a:custGeom>
                <a:avLst/>
                <a:gdLst>
                  <a:gd name="T0" fmla="*/ 76 w 318"/>
                  <a:gd name="T1" fmla="*/ 46 h 318"/>
                  <a:gd name="T2" fmla="*/ 46 w 318"/>
                  <a:gd name="T3" fmla="*/ 242 h 318"/>
                  <a:gd name="T4" fmla="*/ 242 w 318"/>
                  <a:gd name="T5" fmla="*/ 272 h 318"/>
                  <a:gd name="T6" fmla="*/ 272 w 318"/>
                  <a:gd name="T7" fmla="*/ 76 h 318"/>
                  <a:gd name="T8" fmla="*/ 76 w 318"/>
                  <a:gd name="T9" fmla="*/ 46 h 318"/>
                  <a:gd name="T10" fmla="*/ 233 w 318"/>
                  <a:gd name="T11" fmla="*/ 259 h 318"/>
                  <a:gd name="T12" fmla="*/ 59 w 318"/>
                  <a:gd name="T13" fmla="*/ 232 h 318"/>
                  <a:gd name="T14" fmla="*/ 86 w 318"/>
                  <a:gd name="T15" fmla="*/ 59 h 318"/>
                  <a:gd name="T16" fmla="*/ 259 w 318"/>
                  <a:gd name="T17" fmla="*/ 85 h 318"/>
                  <a:gd name="T18" fmla="*/ 233 w 318"/>
                  <a:gd name="T19" fmla="*/ 25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76" y="46"/>
                    </a:moveTo>
                    <a:cubicBezTo>
                      <a:pt x="14" y="91"/>
                      <a:pt x="0" y="179"/>
                      <a:pt x="46" y="242"/>
                    </a:cubicBezTo>
                    <a:cubicBezTo>
                      <a:pt x="92" y="304"/>
                      <a:pt x="180" y="318"/>
                      <a:pt x="242" y="272"/>
                    </a:cubicBezTo>
                    <a:cubicBezTo>
                      <a:pt x="305" y="226"/>
                      <a:pt x="318" y="138"/>
                      <a:pt x="272" y="76"/>
                    </a:cubicBezTo>
                    <a:cubicBezTo>
                      <a:pt x="227" y="13"/>
                      <a:pt x="139" y="0"/>
                      <a:pt x="76" y="46"/>
                    </a:cubicBezTo>
                    <a:close/>
                    <a:moveTo>
                      <a:pt x="233" y="259"/>
                    </a:moveTo>
                    <a:cubicBezTo>
                      <a:pt x="177" y="299"/>
                      <a:pt x="100" y="287"/>
                      <a:pt x="59" y="232"/>
                    </a:cubicBezTo>
                    <a:cubicBezTo>
                      <a:pt x="19" y="177"/>
                      <a:pt x="31" y="99"/>
                      <a:pt x="86" y="59"/>
                    </a:cubicBezTo>
                    <a:cubicBezTo>
                      <a:pt x="141" y="18"/>
                      <a:pt x="219" y="30"/>
                      <a:pt x="259" y="85"/>
                    </a:cubicBezTo>
                    <a:cubicBezTo>
                      <a:pt x="300" y="141"/>
                      <a:pt x="288" y="218"/>
                      <a:pt x="233" y="259"/>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pic>
            <p:nvPicPr>
              <p:cNvPr id="107" name="Picture 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7913" y="4064458"/>
                <a:ext cx="131157" cy="3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 name="Freeform 63"/>
              <p:cNvSpPr>
                <a:spLocks noEditPoints="1"/>
              </p:cNvSpPr>
              <p:nvPr/>
            </p:nvSpPr>
            <p:spPr bwMode="auto">
              <a:xfrm>
                <a:off x="5306616" y="2411557"/>
                <a:ext cx="1628463" cy="1627648"/>
              </a:xfrm>
              <a:custGeom>
                <a:avLst/>
                <a:gdLst>
                  <a:gd name="T0" fmla="*/ 814 w 845"/>
                  <a:gd name="T1" fmla="*/ 532 h 845"/>
                  <a:gd name="T2" fmla="*/ 754 w 845"/>
                  <a:gd name="T3" fmla="*/ 488 h 845"/>
                  <a:gd name="T4" fmla="*/ 775 w 845"/>
                  <a:gd name="T5" fmla="*/ 430 h 845"/>
                  <a:gd name="T6" fmla="*/ 843 w 845"/>
                  <a:gd name="T7" fmla="*/ 399 h 845"/>
                  <a:gd name="T8" fmla="*/ 812 w 845"/>
                  <a:gd name="T9" fmla="*/ 308 h 845"/>
                  <a:gd name="T10" fmla="*/ 741 w 845"/>
                  <a:gd name="T11" fmla="*/ 301 h 845"/>
                  <a:gd name="T12" fmla="*/ 740 w 845"/>
                  <a:gd name="T13" fmla="*/ 262 h 845"/>
                  <a:gd name="T14" fmla="*/ 785 w 845"/>
                  <a:gd name="T15" fmla="*/ 205 h 845"/>
                  <a:gd name="T16" fmla="*/ 714 w 845"/>
                  <a:gd name="T17" fmla="*/ 138 h 845"/>
                  <a:gd name="T18" fmla="*/ 650 w 845"/>
                  <a:gd name="T19" fmla="*/ 165 h 845"/>
                  <a:gd name="T20" fmla="*/ 617 w 845"/>
                  <a:gd name="T21" fmla="*/ 122 h 845"/>
                  <a:gd name="T22" fmla="*/ 626 w 845"/>
                  <a:gd name="T23" fmla="*/ 53 h 845"/>
                  <a:gd name="T24" fmla="*/ 531 w 845"/>
                  <a:gd name="T25" fmla="*/ 31 h 845"/>
                  <a:gd name="T26" fmla="*/ 491 w 845"/>
                  <a:gd name="T27" fmla="*/ 83 h 845"/>
                  <a:gd name="T28" fmla="*/ 428 w 845"/>
                  <a:gd name="T29" fmla="*/ 62 h 845"/>
                  <a:gd name="T30" fmla="*/ 399 w 845"/>
                  <a:gd name="T31" fmla="*/ 2 h 845"/>
                  <a:gd name="T32" fmla="*/ 307 w 845"/>
                  <a:gd name="T33" fmla="*/ 33 h 845"/>
                  <a:gd name="T34" fmla="*/ 301 w 845"/>
                  <a:gd name="T35" fmla="*/ 97 h 845"/>
                  <a:gd name="T36" fmla="*/ 258 w 845"/>
                  <a:gd name="T37" fmla="*/ 100 h 845"/>
                  <a:gd name="T38" fmla="*/ 205 w 845"/>
                  <a:gd name="T39" fmla="*/ 61 h 845"/>
                  <a:gd name="T40" fmla="*/ 138 w 845"/>
                  <a:gd name="T41" fmla="*/ 131 h 845"/>
                  <a:gd name="T42" fmla="*/ 162 w 845"/>
                  <a:gd name="T43" fmla="*/ 191 h 845"/>
                  <a:gd name="T44" fmla="*/ 118 w 845"/>
                  <a:gd name="T45" fmla="*/ 227 h 845"/>
                  <a:gd name="T46" fmla="*/ 53 w 845"/>
                  <a:gd name="T47" fmla="*/ 219 h 845"/>
                  <a:gd name="T48" fmla="*/ 30 w 845"/>
                  <a:gd name="T49" fmla="*/ 314 h 845"/>
                  <a:gd name="T50" fmla="*/ 83 w 845"/>
                  <a:gd name="T51" fmla="*/ 354 h 845"/>
                  <a:gd name="T52" fmla="*/ 62 w 845"/>
                  <a:gd name="T53" fmla="*/ 417 h 845"/>
                  <a:gd name="T54" fmla="*/ 1 w 845"/>
                  <a:gd name="T55" fmla="*/ 446 h 845"/>
                  <a:gd name="T56" fmla="*/ 32 w 845"/>
                  <a:gd name="T57" fmla="*/ 538 h 845"/>
                  <a:gd name="T58" fmla="*/ 100 w 845"/>
                  <a:gd name="T59" fmla="*/ 544 h 845"/>
                  <a:gd name="T60" fmla="*/ 103 w 845"/>
                  <a:gd name="T61" fmla="*/ 584 h 845"/>
                  <a:gd name="T62" fmla="*/ 61 w 845"/>
                  <a:gd name="T63" fmla="*/ 640 h 845"/>
                  <a:gd name="T64" fmla="*/ 131 w 845"/>
                  <a:gd name="T65" fmla="*/ 707 h 845"/>
                  <a:gd name="T66" fmla="*/ 196 w 845"/>
                  <a:gd name="T67" fmla="*/ 678 h 845"/>
                  <a:gd name="T68" fmla="*/ 229 w 845"/>
                  <a:gd name="T69" fmla="*/ 720 h 845"/>
                  <a:gd name="T70" fmla="*/ 219 w 845"/>
                  <a:gd name="T71" fmla="*/ 792 h 845"/>
                  <a:gd name="T72" fmla="*/ 313 w 845"/>
                  <a:gd name="T73" fmla="*/ 814 h 845"/>
                  <a:gd name="T74" fmla="*/ 356 w 845"/>
                  <a:gd name="T75" fmla="*/ 755 h 845"/>
                  <a:gd name="T76" fmla="*/ 415 w 845"/>
                  <a:gd name="T77" fmla="*/ 775 h 845"/>
                  <a:gd name="T78" fmla="*/ 446 w 845"/>
                  <a:gd name="T79" fmla="*/ 844 h 845"/>
                  <a:gd name="T80" fmla="*/ 537 w 845"/>
                  <a:gd name="T81" fmla="*/ 813 h 845"/>
                  <a:gd name="T82" fmla="*/ 543 w 845"/>
                  <a:gd name="T83" fmla="*/ 738 h 845"/>
                  <a:gd name="T84" fmla="*/ 580 w 845"/>
                  <a:gd name="T85" fmla="*/ 737 h 845"/>
                  <a:gd name="T86" fmla="*/ 640 w 845"/>
                  <a:gd name="T87" fmla="*/ 785 h 845"/>
                  <a:gd name="T88" fmla="*/ 707 w 845"/>
                  <a:gd name="T89" fmla="*/ 715 h 845"/>
                  <a:gd name="T90" fmla="*/ 676 w 845"/>
                  <a:gd name="T91" fmla="*/ 646 h 845"/>
                  <a:gd name="T92" fmla="*/ 716 w 845"/>
                  <a:gd name="T93" fmla="*/ 615 h 845"/>
                  <a:gd name="T94" fmla="*/ 792 w 845"/>
                  <a:gd name="T95" fmla="*/ 626 h 845"/>
                  <a:gd name="T96" fmla="*/ 606 w 845"/>
                  <a:gd name="T97" fmla="*/ 665 h 845"/>
                  <a:gd name="T98" fmla="*/ 244 w 845"/>
                  <a:gd name="T99" fmla="*/ 172 h 845"/>
                  <a:gd name="T100" fmla="*/ 606 w 845"/>
                  <a:gd name="T101" fmla="*/ 665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45" h="845">
                    <a:moveTo>
                      <a:pt x="823" y="555"/>
                    </a:moveTo>
                    <a:cubicBezTo>
                      <a:pt x="826" y="546"/>
                      <a:pt x="823" y="536"/>
                      <a:pt x="814" y="532"/>
                    </a:cubicBezTo>
                    <a:cubicBezTo>
                      <a:pt x="764" y="508"/>
                      <a:pt x="764" y="508"/>
                      <a:pt x="764" y="508"/>
                    </a:cubicBezTo>
                    <a:cubicBezTo>
                      <a:pt x="757" y="504"/>
                      <a:pt x="753" y="496"/>
                      <a:pt x="754" y="488"/>
                    </a:cubicBezTo>
                    <a:cubicBezTo>
                      <a:pt x="757" y="474"/>
                      <a:pt x="759" y="460"/>
                      <a:pt x="761" y="446"/>
                    </a:cubicBezTo>
                    <a:cubicBezTo>
                      <a:pt x="761" y="438"/>
                      <a:pt x="767" y="431"/>
                      <a:pt x="775" y="430"/>
                    </a:cubicBezTo>
                    <a:cubicBezTo>
                      <a:pt x="829" y="420"/>
                      <a:pt x="829" y="420"/>
                      <a:pt x="829" y="420"/>
                    </a:cubicBezTo>
                    <a:cubicBezTo>
                      <a:pt x="838" y="418"/>
                      <a:pt x="845" y="409"/>
                      <a:pt x="843" y="399"/>
                    </a:cubicBezTo>
                    <a:cubicBezTo>
                      <a:pt x="832" y="323"/>
                      <a:pt x="832" y="323"/>
                      <a:pt x="832" y="323"/>
                    </a:cubicBezTo>
                    <a:cubicBezTo>
                      <a:pt x="830" y="313"/>
                      <a:pt x="822" y="307"/>
                      <a:pt x="812" y="308"/>
                    </a:cubicBezTo>
                    <a:cubicBezTo>
                      <a:pt x="760" y="313"/>
                      <a:pt x="760" y="313"/>
                      <a:pt x="760" y="313"/>
                    </a:cubicBezTo>
                    <a:cubicBezTo>
                      <a:pt x="752" y="314"/>
                      <a:pt x="744" y="309"/>
                      <a:pt x="741" y="301"/>
                    </a:cubicBezTo>
                    <a:cubicBezTo>
                      <a:pt x="739" y="295"/>
                      <a:pt x="737" y="289"/>
                      <a:pt x="734" y="283"/>
                    </a:cubicBezTo>
                    <a:cubicBezTo>
                      <a:pt x="731" y="276"/>
                      <a:pt x="733" y="267"/>
                      <a:pt x="740" y="262"/>
                    </a:cubicBezTo>
                    <a:cubicBezTo>
                      <a:pt x="781" y="229"/>
                      <a:pt x="781" y="229"/>
                      <a:pt x="781" y="229"/>
                    </a:cubicBezTo>
                    <a:cubicBezTo>
                      <a:pt x="789" y="223"/>
                      <a:pt x="790" y="213"/>
                      <a:pt x="785" y="205"/>
                    </a:cubicBezTo>
                    <a:cubicBezTo>
                      <a:pt x="739" y="142"/>
                      <a:pt x="739" y="142"/>
                      <a:pt x="739" y="142"/>
                    </a:cubicBezTo>
                    <a:cubicBezTo>
                      <a:pt x="733" y="135"/>
                      <a:pt x="722" y="133"/>
                      <a:pt x="714" y="138"/>
                    </a:cubicBezTo>
                    <a:cubicBezTo>
                      <a:pt x="672" y="167"/>
                      <a:pt x="672" y="167"/>
                      <a:pt x="672" y="167"/>
                    </a:cubicBezTo>
                    <a:cubicBezTo>
                      <a:pt x="666" y="171"/>
                      <a:pt x="657" y="170"/>
                      <a:pt x="650" y="165"/>
                    </a:cubicBezTo>
                    <a:cubicBezTo>
                      <a:pt x="642" y="157"/>
                      <a:pt x="633" y="150"/>
                      <a:pt x="623" y="143"/>
                    </a:cubicBezTo>
                    <a:cubicBezTo>
                      <a:pt x="617" y="138"/>
                      <a:pt x="614" y="130"/>
                      <a:pt x="617" y="122"/>
                    </a:cubicBezTo>
                    <a:cubicBezTo>
                      <a:pt x="635" y="76"/>
                      <a:pt x="635" y="76"/>
                      <a:pt x="635" y="76"/>
                    </a:cubicBezTo>
                    <a:cubicBezTo>
                      <a:pt x="639" y="67"/>
                      <a:pt x="634" y="57"/>
                      <a:pt x="626" y="53"/>
                    </a:cubicBezTo>
                    <a:cubicBezTo>
                      <a:pt x="555" y="22"/>
                      <a:pt x="555" y="22"/>
                      <a:pt x="555" y="22"/>
                    </a:cubicBezTo>
                    <a:cubicBezTo>
                      <a:pt x="546" y="19"/>
                      <a:pt x="536" y="22"/>
                      <a:pt x="531" y="31"/>
                    </a:cubicBezTo>
                    <a:cubicBezTo>
                      <a:pt x="511" y="74"/>
                      <a:pt x="511" y="74"/>
                      <a:pt x="511" y="74"/>
                    </a:cubicBezTo>
                    <a:cubicBezTo>
                      <a:pt x="507" y="81"/>
                      <a:pt x="499" y="85"/>
                      <a:pt x="491" y="83"/>
                    </a:cubicBezTo>
                    <a:cubicBezTo>
                      <a:pt x="475" y="80"/>
                      <a:pt x="460" y="78"/>
                      <a:pt x="444" y="77"/>
                    </a:cubicBezTo>
                    <a:cubicBezTo>
                      <a:pt x="436" y="76"/>
                      <a:pt x="429" y="70"/>
                      <a:pt x="428" y="62"/>
                    </a:cubicBezTo>
                    <a:cubicBezTo>
                      <a:pt x="419" y="16"/>
                      <a:pt x="419" y="16"/>
                      <a:pt x="419" y="16"/>
                    </a:cubicBezTo>
                    <a:cubicBezTo>
                      <a:pt x="417" y="7"/>
                      <a:pt x="408" y="0"/>
                      <a:pt x="399" y="2"/>
                    </a:cubicBezTo>
                    <a:cubicBezTo>
                      <a:pt x="322" y="13"/>
                      <a:pt x="322" y="13"/>
                      <a:pt x="322" y="13"/>
                    </a:cubicBezTo>
                    <a:cubicBezTo>
                      <a:pt x="313" y="15"/>
                      <a:pt x="306" y="23"/>
                      <a:pt x="307" y="33"/>
                    </a:cubicBezTo>
                    <a:cubicBezTo>
                      <a:pt x="312" y="78"/>
                      <a:pt x="312" y="78"/>
                      <a:pt x="312" y="78"/>
                    </a:cubicBezTo>
                    <a:cubicBezTo>
                      <a:pt x="313" y="86"/>
                      <a:pt x="308" y="94"/>
                      <a:pt x="301" y="97"/>
                    </a:cubicBezTo>
                    <a:cubicBezTo>
                      <a:pt x="293" y="99"/>
                      <a:pt x="286" y="102"/>
                      <a:pt x="279" y="106"/>
                    </a:cubicBezTo>
                    <a:cubicBezTo>
                      <a:pt x="272" y="109"/>
                      <a:pt x="263" y="107"/>
                      <a:pt x="258" y="100"/>
                    </a:cubicBezTo>
                    <a:cubicBezTo>
                      <a:pt x="229" y="65"/>
                      <a:pt x="229" y="65"/>
                      <a:pt x="229" y="65"/>
                    </a:cubicBezTo>
                    <a:cubicBezTo>
                      <a:pt x="223" y="57"/>
                      <a:pt x="213" y="56"/>
                      <a:pt x="205" y="61"/>
                    </a:cubicBezTo>
                    <a:cubicBezTo>
                      <a:pt x="143" y="107"/>
                      <a:pt x="143" y="107"/>
                      <a:pt x="143" y="107"/>
                    </a:cubicBezTo>
                    <a:cubicBezTo>
                      <a:pt x="135" y="113"/>
                      <a:pt x="133" y="124"/>
                      <a:pt x="138" y="131"/>
                    </a:cubicBezTo>
                    <a:cubicBezTo>
                      <a:pt x="164" y="169"/>
                      <a:pt x="164" y="169"/>
                      <a:pt x="164" y="169"/>
                    </a:cubicBezTo>
                    <a:cubicBezTo>
                      <a:pt x="168" y="176"/>
                      <a:pt x="168" y="185"/>
                      <a:pt x="162" y="191"/>
                    </a:cubicBezTo>
                    <a:cubicBezTo>
                      <a:pt x="154" y="201"/>
                      <a:pt x="146" y="210"/>
                      <a:pt x="139" y="220"/>
                    </a:cubicBezTo>
                    <a:cubicBezTo>
                      <a:pt x="135" y="227"/>
                      <a:pt x="126" y="230"/>
                      <a:pt x="118" y="227"/>
                    </a:cubicBezTo>
                    <a:cubicBezTo>
                      <a:pt x="76" y="210"/>
                      <a:pt x="76" y="210"/>
                      <a:pt x="76" y="210"/>
                    </a:cubicBezTo>
                    <a:cubicBezTo>
                      <a:pt x="67" y="207"/>
                      <a:pt x="57" y="211"/>
                      <a:pt x="53" y="219"/>
                    </a:cubicBezTo>
                    <a:cubicBezTo>
                      <a:pt x="22" y="290"/>
                      <a:pt x="22" y="290"/>
                      <a:pt x="22" y="290"/>
                    </a:cubicBezTo>
                    <a:cubicBezTo>
                      <a:pt x="18" y="299"/>
                      <a:pt x="22" y="309"/>
                      <a:pt x="30" y="314"/>
                    </a:cubicBezTo>
                    <a:cubicBezTo>
                      <a:pt x="73" y="334"/>
                      <a:pt x="73" y="334"/>
                      <a:pt x="73" y="334"/>
                    </a:cubicBezTo>
                    <a:cubicBezTo>
                      <a:pt x="80" y="338"/>
                      <a:pt x="84" y="346"/>
                      <a:pt x="83" y="354"/>
                    </a:cubicBezTo>
                    <a:cubicBezTo>
                      <a:pt x="80" y="369"/>
                      <a:pt x="78" y="385"/>
                      <a:pt x="77" y="401"/>
                    </a:cubicBezTo>
                    <a:cubicBezTo>
                      <a:pt x="76" y="409"/>
                      <a:pt x="70" y="416"/>
                      <a:pt x="62" y="417"/>
                    </a:cubicBezTo>
                    <a:cubicBezTo>
                      <a:pt x="16" y="426"/>
                      <a:pt x="16" y="426"/>
                      <a:pt x="16" y="426"/>
                    </a:cubicBezTo>
                    <a:cubicBezTo>
                      <a:pt x="6" y="428"/>
                      <a:pt x="0" y="437"/>
                      <a:pt x="1" y="446"/>
                    </a:cubicBezTo>
                    <a:cubicBezTo>
                      <a:pt x="13" y="523"/>
                      <a:pt x="13" y="523"/>
                      <a:pt x="13" y="523"/>
                    </a:cubicBezTo>
                    <a:cubicBezTo>
                      <a:pt x="14" y="532"/>
                      <a:pt x="23" y="539"/>
                      <a:pt x="32" y="538"/>
                    </a:cubicBezTo>
                    <a:cubicBezTo>
                      <a:pt x="82" y="532"/>
                      <a:pt x="82" y="532"/>
                      <a:pt x="82" y="532"/>
                    </a:cubicBezTo>
                    <a:cubicBezTo>
                      <a:pt x="89" y="532"/>
                      <a:pt x="97" y="536"/>
                      <a:pt x="100" y="544"/>
                    </a:cubicBezTo>
                    <a:cubicBezTo>
                      <a:pt x="102" y="550"/>
                      <a:pt x="105" y="556"/>
                      <a:pt x="108" y="563"/>
                    </a:cubicBezTo>
                    <a:cubicBezTo>
                      <a:pt x="112" y="570"/>
                      <a:pt x="110" y="579"/>
                      <a:pt x="103" y="584"/>
                    </a:cubicBezTo>
                    <a:cubicBezTo>
                      <a:pt x="64" y="615"/>
                      <a:pt x="64" y="615"/>
                      <a:pt x="64" y="615"/>
                    </a:cubicBezTo>
                    <a:cubicBezTo>
                      <a:pt x="57" y="621"/>
                      <a:pt x="55" y="632"/>
                      <a:pt x="61" y="640"/>
                    </a:cubicBezTo>
                    <a:cubicBezTo>
                      <a:pt x="107" y="702"/>
                      <a:pt x="107" y="702"/>
                      <a:pt x="107" y="702"/>
                    </a:cubicBezTo>
                    <a:cubicBezTo>
                      <a:pt x="112" y="710"/>
                      <a:pt x="123" y="712"/>
                      <a:pt x="131" y="707"/>
                    </a:cubicBezTo>
                    <a:cubicBezTo>
                      <a:pt x="175" y="677"/>
                      <a:pt x="175" y="677"/>
                      <a:pt x="175" y="677"/>
                    </a:cubicBezTo>
                    <a:cubicBezTo>
                      <a:pt x="181" y="673"/>
                      <a:pt x="190" y="673"/>
                      <a:pt x="196" y="678"/>
                    </a:cubicBezTo>
                    <a:cubicBezTo>
                      <a:pt x="204" y="686"/>
                      <a:pt x="213" y="693"/>
                      <a:pt x="222" y="699"/>
                    </a:cubicBezTo>
                    <a:cubicBezTo>
                      <a:pt x="229" y="704"/>
                      <a:pt x="232" y="712"/>
                      <a:pt x="229" y="720"/>
                    </a:cubicBezTo>
                    <a:cubicBezTo>
                      <a:pt x="209" y="769"/>
                      <a:pt x="209" y="769"/>
                      <a:pt x="209" y="769"/>
                    </a:cubicBezTo>
                    <a:cubicBezTo>
                      <a:pt x="206" y="778"/>
                      <a:pt x="210" y="788"/>
                      <a:pt x="219" y="792"/>
                    </a:cubicBezTo>
                    <a:cubicBezTo>
                      <a:pt x="290" y="823"/>
                      <a:pt x="290" y="823"/>
                      <a:pt x="290" y="823"/>
                    </a:cubicBezTo>
                    <a:cubicBezTo>
                      <a:pt x="299" y="827"/>
                      <a:pt x="309" y="823"/>
                      <a:pt x="313" y="814"/>
                    </a:cubicBezTo>
                    <a:cubicBezTo>
                      <a:pt x="337" y="765"/>
                      <a:pt x="337" y="765"/>
                      <a:pt x="337" y="765"/>
                    </a:cubicBezTo>
                    <a:cubicBezTo>
                      <a:pt x="341" y="758"/>
                      <a:pt x="348" y="754"/>
                      <a:pt x="356" y="755"/>
                    </a:cubicBezTo>
                    <a:cubicBezTo>
                      <a:pt x="370" y="758"/>
                      <a:pt x="384" y="760"/>
                      <a:pt x="399" y="760"/>
                    </a:cubicBezTo>
                    <a:cubicBezTo>
                      <a:pt x="407" y="761"/>
                      <a:pt x="413" y="767"/>
                      <a:pt x="415" y="775"/>
                    </a:cubicBezTo>
                    <a:cubicBezTo>
                      <a:pt x="425" y="829"/>
                      <a:pt x="425" y="829"/>
                      <a:pt x="425" y="829"/>
                    </a:cubicBezTo>
                    <a:cubicBezTo>
                      <a:pt x="427" y="839"/>
                      <a:pt x="436" y="845"/>
                      <a:pt x="446" y="844"/>
                    </a:cubicBezTo>
                    <a:cubicBezTo>
                      <a:pt x="522" y="832"/>
                      <a:pt x="522" y="832"/>
                      <a:pt x="522" y="832"/>
                    </a:cubicBezTo>
                    <a:cubicBezTo>
                      <a:pt x="532" y="831"/>
                      <a:pt x="538" y="822"/>
                      <a:pt x="537" y="813"/>
                    </a:cubicBezTo>
                    <a:cubicBezTo>
                      <a:pt x="531" y="757"/>
                      <a:pt x="531" y="757"/>
                      <a:pt x="531" y="757"/>
                    </a:cubicBezTo>
                    <a:cubicBezTo>
                      <a:pt x="530" y="749"/>
                      <a:pt x="535" y="741"/>
                      <a:pt x="543" y="738"/>
                    </a:cubicBezTo>
                    <a:cubicBezTo>
                      <a:pt x="548" y="736"/>
                      <a:pt x="553" y="734"/>
                      <a:pt x="559" y="732"/>
                    </a:cubicBezTo>
                    <a:cubicBezTo>
                      <a:pt x="566" y="729"/>
                      <a:pt x="575" y="731"/>
                      <a:pt x="580" y="737"/>
                    </a:cubicBezTo>
                    <a:cubicBezTo>
                      <a:pt x="616" y="782"/>
                      <a:pt x="616" y="782"/>
                      <a:pt x="616" y="782"/>
                    </a:cubicBezTo>
                    <a:cubicBezTo>
                      <a:pt x="622" y="789"/>
                      <a:pt x="632" y="791"/>
                      <a:pt x="640" y="785"/>
                    </a:cubicBezTo>
                    <a:cubicBezTo>
                      <a:pt x="702" y="739"/>
                      <a:pt x="702" y="739"/>
                      <a:pt x="702" y="739"/>
                    </a:cubicBezTo>
                    <a:cubicBezTo>
                      <a:pt x="710" y="734"/>
                      <a:pt x="712" y="723"/>
                      <a:pt x="707" y="715"/>
                    </a:cubicBezTo>
                    <a:cubicBezTo>
                      <a:pt x="675" y="667"/>
                      <a:pt x="675" y="667"/>
                      <a:pt x="675" y="667"/>
                    </a:cubicBezTo>
                    <a:cubicBezTo>
                      <a:pt x="670" y="661"/>
                      <a:pt x="671" y="652"/>
                      <a:pt x="676" y="646"/>
                    </a:cubicBezTo>
                    <a:cubicBezTo>
                      <a:pt x="683" y="638"/>
                      <a:pt x="689" y="630"/>
                      <a:pt x="695" y="621"/>
                    </a:cubicBezTo>
                    <a:cubicBezTo>
                      <a:pt x="700" y="615"/>
                      <a:pt x="709" y="612"/>
                      <a:pt x="716" y="615"/>
                    </a:cubicBezTo>
                    <a:cubicBezTo>
                      <a:pt x="769" y="636"/>
                      <a:pt x="769" y="636"/>
                      <a:pt x="769" y="636"/>
                    </a:cubicBezTo>
                    <a:cubicBezTo>
                      <a:pt x="778" y="639"/>
                      <a:pt x="788" y="635"/>
                      <a:pt x="792" y="626"/>
                    </a:cubicBezTo>
                    <a:lnTo>
                      <a:pt x="823" y="555"/>
                    </a:lnTo>
                    <a:close/>
                    <a:moveTo>
                      <a:pt x="606" y="665"/>
                    </a:moveTo>
                    <a:cubicBezTo>
                      <a:pt x="470" y="765"/>
                      <a:pt x="278" y="736"/>
                      <a:pt x="178" y="599"/>
                    </a:cubicBezTo>
                    <a:cubicBezTo>
                      <a:pt x="79" y="463"/>
                      <a:pt x="108" y="272"/>
                      <a:pt x="244" y="172"/>
                    </a:cubicBezTo>
                    <a:cubicBezTo>
                      <a:pt x="380" y="72"/>
                      <a:pt x="571" y="102"/>
                      <a:pt x="671" y="238"/>
                    </a:cubicBezTo>
                    <a:cubicBezTo>
                      <a:pt x="771" y="374"/>
                      <a:pt x="742" y="565"/>
                      <a:pt x="606" y="665"/>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9" name="Freeform 65"/>
              <p:cNvSpPr>
                <a:spLocks noEditPoints="1"/>
              </p:cNvSpPr>
              <p:nvPr/>
            </p:nvSpPr>
            <p:spPr bwMode="auto">
              <a:xfrm>
                <a:off x="5458953" y="2550046"/>
                <a:ext cx="1333564" cy="1335193"/>
              </a:xfrm>
              <a:custGeom>
                <a:avLst/>
                <a:gdLst>
                  <a:gd name="T0" fmla="*/ 592 w 692"/>
                  <a:gd name="T1" fmla="*/ 166 h 693"/>
                  <a:gd name="T2" fmla="*/ 165 w 692"/>
                  <a:gd name="T3" fmla="*/ 100 h 693"/>
                  <a:gd name="T4" fmla="*/ 99 w 692"/>
                  <a:gd name="T5" fmla="*/ 527 h 693"/>
                  <a:gd name="T6" fmla="*/ 527 w 692"/>
                  <a:gd name="T7" fmla="*/ 593 h 693"/>
                  <a:gd name="T8" fmla="*/ 592 w 692"/>
                  <a:gd name="T9" fmla="*/ 166 h 693"/>
                  <a:gd name="T10" fmla="*/ 512 w 692"/>
                  <a:gd name="T11" fmla="*/ 573 h 693"/>
                  <a:gd name="T12" fmla="*/ 119 w 692"/>
                  <a:gd name="T13" fmla="*/ 513 h 693"/>
                  <a:gd name="T14" fmla="*/ 180 w 692"/>
                  <a:gd name="T15" fmla="*/ 120 h 693"/>
                  <a:gd name="T16" fmla="*/ 573 w 692"/>
                  <a:gd name="T17" fmla="*/ 180 h 693"/>
                  <a:gd name="T18" fmla="*/ 512 w 692"/>
                  <a:gd name="T19" fmla="*/ 573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2" h="693">
                    <a:moveTo>
                      <a:pt x="592" y="166"/>
                    </a:moveTo>
                    <a:cubicBezTo>
                      <a:pt x="492" y="30"/>
                      <a:pt x="301" y="0"/>
                      <a:pt x="165" y="100"/>
                    </a:cubicBezTo>
                    <a:cubicBezTo>
                      <a:pt x="29" y="200"/>
                      <a:pt x="0" y="391"/>
                      <a:pt x="99" y="527"/>
                    </a:cubicBezTo>
                    <a:cubicBezTo>
                      <a:pt x="199" y="664"/>
                      <a:pt x="391" y="693"/>
                      <a:pt x="527" y="593"/>
                    </a:cubicBezTo>
                    <a:cubicBezTo>
                      <a:pt x="663" y="493"/>
                      <a:pt x="692" y="302"/>
                      <a:pt x="592" y="166"/>
                    </a:cubicBezTo>
                    <a:close/>
                    <a:moveTo>
                      <a:pt x="512" y="573"/>
                    </a:moveTo>
                    <a:cubicBezTo>
                      <a:pt x="387" y="665"/>
                      <a:pt x="211" y="638"/>
                      <a:pt x="119" y="513"/>
                    </a:cubicBezTo>
                    <a:cubicBezTo>
                      <a:pt x="27" y="388"/>
                      <a:pt x="54" y="212"/>
                      <a:pt x="180" y="120"/>
                    </a:cubicBezTo>
                    <a:cubicBezTo>
                      <a:pt x="305" y="28"/>
                      <a:pt x="481" y="55"/>
                      <a:pt x="573" y="180"/>
                    </a:cubicBezTo>
                    <a:cubicBezTo>
                      <a:pt x="664" y="305"/>
                      <a:pt x="637" y="481"/>
                      <a:pt x="512" y="573"/>
                    </a:cubicBez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0" name="Freeform 68"/>
              <p:cNvSpPr>
                <a:spLocks noEditPoints="1"/>
              </p:cNvSpPr>
              <p:nvPr/>
            </p:nvSpPr>
            <p:spPr bwMode="auto">
              <a:xfrm>
                <a:off x="5511089" y="2604627"/>
                <a:ext cx="1226846" cy="1226845"/>
              </a:xfrm>
              <a:custGeom>
                <a:avLst/>
                <a:gdLst>
                  <a:gd name="T0" fmla="*/ 546 w 637"/>
                  <a:gd name="T1" fmla="*/ 152 h 637"/>
                  <a:gd name="T2" fmla="*/ 153 w 637"/>
                  <a:gd name="T3" fmla="*/ 92 h 637"/>
                  <a:gd name="T4" fmla="*/ 92 w 637"/>
                  <a:gd name="T5" fmla="*/ 485 h 637"/>
                  <a:gd name="T6" fmla="*/ 485 w 637"/>
                  <a:gd name="T7" fmla="*/ 545 h 637"/>
                  <a:gd name="T8" fmla="*/ 546 w 637"/>
                  <a:gd name="T9" fmla="*/ 152 h 637"/>
                  <a:gd name="T10" fmla="*/ 450 w 637"/>
                  <a:gd name="T11" fmla="*/ 497 h 637"/>
                  <a:gd name="T12" fmla="*/ 141 w 637"/>
                  <a:gd name="T13" fmla="*/ 449 h 637"/>
                  <a:gd name="T14" fmla="*/ 188 w 637"/>
                  <a:gd name="T15" fmla="*/ 140 h 637"/>
                  <a:gd name="T16" fmla="*/ 497 w 637"/>
                  <a:gd name="T17" fmla="*/ 188 h 637"/>
                  <a:gd name="T18" fmla="*/ 450 w 637"/>
                  <a:gd name="T19" fmla="*/ 497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7" h="637">
                    <a:moveTo>
                      <a:pt x="546" y="152"/>
                    </a:moveTo>
                    <a:cubicBezTo>
                      <a:pt x="454" y="27"/>
                      <a:pt x="278" y="0"/>
                      <a:pt x="153" y="92"/>
                    </a:cubicBezTo>
                    <a:cubicBezTo>
                      <a:pt x="27" y="184"/>
                      <a:pt x="0" y="360"/>
                      <a:pt x="92" y="485"/>
                    </a:cubicBezTo>
                    <a:cubicBezTo>
                      <a:pt x="184" y="610"/>
                      <a:pt x="360" y="637"/>
                      <a:pt x="485" y="545"/>
                    </a:cubicBezTo>
                    <a:cubicBezTo>
                      <a:pt x="610" y="453"/>
                      <a:pt x="637" y="277"/>
                      <a:pt x="546" y="152"/>
                    </a:cubicBezTo>
                    <a:close/>
                    <a:moveTo>
                      <a:pt x="450" y="497"/>
                    </a:moveTo>
                    <a:cubicBezTo>
                      <a:pt x="351" y="569"/>
                      <a:pt x="213" y="548"/>
                      <a:pt x="141" y="449"/>
                    </a:cubicBezTo>
                    <a:cubicBezTo>
                      <a:pt x="69" y="351"/>
                      <a:pt x="90" y="213"/>
                      <a:pt x="188" y="140"/>
                    </a:cubicBezTo>
                    <a:cubicBezTo>
                      <a:pt x="287" y="68"/>
                      <a:pt x="425" y="90"/>
                      <a:pt x="497" y="188"/>
                    </a:cubicBezTo>
                    <a:cubicBezTo>
                      <a:pt x="569" y="286"/>
                      <a:pt x="548" y="424"/>
                      <a:pt x="450" y="49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1" name="Freeform 74"/>
              <p:cNvSpPr>
                <a:spLocks noEditPoints="1"/>
              </p:cNvSpPr>
              <p:nvPr/>
            </p:nvSpPr>
            <p:spPr bwMode="auto">
              <a:xfrm>
                <a:off x="4000750" y="5640785"/>
                <a:ext cx="943351" cy="943351"/>
              </a:xfrm>
              <a:custGeom>
                <a:avLst/>
                <a:gdLst>
                  <a:gd name="T0" fmla="*/ 472 w 490"/>
                  <a:gd name="T1" fmla="*/ 309 h 490"/>
                  <a:gd name="T2" fmla="*/ 438 w 490"/>
                  <a:gd name="T3" fmla="*/ 283 h 490"/>
                  <a:gd name="T4" fmla="*/ 450 w 490"/>
                  <a:gd name="T5" fmla="*/ 249 h 490"/>
                  <a:gd name="T6" fmla="*/ 489 w 490"/>
                  <a:gd name="T7" fmla="*/ 232 h 490"/>
                  <a:gd name="T8" fmla="*/ 471 w 490"/>
                  <a:gd name="T9" fmla="*/ 179 h 490"/>
                  <a:gd name="T10" fmla="*/ 430 w 490"/>
                  <a:gd name="T11" fmla="*/ 175 h 490"/>
                  <a:gd name="T12" fmla="*/ 429 w 490"/>
                  <a:gd name="T13" fmla="*/ 152 h 490"/>
                  <a:gd name="T14" fmla="*/ 455 w 490"/>
                  <a:gd name="T15" fmla="*/ 119 h 490"/>
                  <a:gd name="T16" fmla="*/ 415 w 490"/>
                  <a:gd name="T17" fmla="*/ 80 h 490"/>
                  <a:gd name="T18" fmla="*/ 377 w 490"/>
                  <a:gd name="T19" fmla="*/ 96 h 490"/>
                  <a:gd name="T20" fmla="*/ 358 w 490"/>
                  <a:gd name="T21" fmla="*/ 71 h 490"/>
                  <a:gd name="T22" fmla="*/ 363 w 490"/>
                  <a:gd name="T23" fmla="*/ 31 h 490"/>
                  <a:gd name="T24" fmla="*/ 308 w 490"/>
                  <a:gd name="T25" fmla="*/ 18 h 490"/>
                  <a:gd name="T26" fmla="*/ 285 w 490"/>
                  <a:gd name="T27" fmla="*/ 48 h 490"/>
                  <a:gd name="T28" fmla="*/ 248 w 490"/>
                  <a:gd name="T29" fmla="*/ 36 h 490"/>
                  <a:gd name="T30" fmla="*/ 232 w 490"/>
                  <a:gd name="T31" fmla="*/ 1 h 490"/>
                  <a:gd name="T32" fmla="*/ 178 w 490"/>
                  <a:gd name="T33" fmla="*/ 19 h 490"/>
                  <a:gd name="T34" fmla="*/ 175 w 490"/>
                  <a:gd name="T35" fmla="*/ 56 h 490"/>
                  <a:gd name="T36" fmla="*/ 150 w 490"/>
                  <a:gd name="T37" fmla="*/ 58 h 490"/>
                  <a:gd name="T38" fmla="*/ 119 w 490"/>
                  <a:gd name="T39" fmla="*/ 36 h 490"/>
                  <a:gd name="T40" fmla="*/ 80 w 490"/>
                  <a:gd name="T41" fmla="*/ 76 h 490"/>
                  <a:gd name="T42" fmla="*/ 94 w 490"/>
                  <a:gd name="T43" fmla="*/ 111 h 490"/>
                  <a:gd name="T44" fmla="*/ 69 w 490"/>
                  <a:gd name="T45" fmla="*/ 131 h 490"/>
                  <a:gd name="T46" fmla="*/ 31 w 490"/>
                  <a:gd name="T47" fmla="*/ 127 h 490"/>
                  <a:gd name="T48" fmla="*/ 18 w 490"/>
                  <a:gd name="T49" fmla="*/ 182 h 490"/>
                  <a:gd name="T50" fmla="*/ 48 w 490"/>
                  <a:gd name="T51" fmla="*/ 205 h 490"/>
                  <a:gd name="T52" fmla="*/ 36 w 490"/>
                  <a:gd name="T53" fmla="*/ 242 h 490"/>
                  <a:gd name="T54" fmla="*/ 1 w 490"/>
                  <a:gd name="T55" fmla="*/ 259 h 490"/>
                  <a:gd name="T56" fmla="*/ 19 w 490"/>
                  <a:gd name="T57" fmla="*/ 312 h 490"/>
                  <a:gd name="T58" fmla="*/ 58 w 490"/>
                  <a:gd name="T59" fmla="*/ 315 h 490"/>
                  <a:gd name="T60" fmla="*/ 60 w 490"/>
                  <a:gd name="T61" fmla="*/ 339 h 490"/>
                  <a:gd name="T62" fmla="*/ 36 w 490"/>
                  <a:gd name="T63" fmla="*/ 371 h 490"/>
                  <a:gd name="T64" fmla="*/ 76 w 490"/>
                  <a:gd name="T65" fmla="*/ 410 h 490"/>
                  <a:gd name="T66" fmla="*/ 114 w 490"/>
                  <a:gd name="T67" fmla="*/ 394 h 490"/>
                  <a:gd name="T68" fmla="*/ 133 w 490"/>
                  <a:gd name="T69" fmla="*/ 418 h 490"/>
                  <a:gd name="T70" fmla="*/ 127 w 490"/>
                  <a:gd name="T71" fmla="*/ 459 h 490"/>
                  <a:gd name="T72" fmla="*/ 182 w 490"/>
                  <a:gd name="T73" fmla="*/ 472 h 490"/>
                  <a:gd name="T74" fmla="*/ 207 w 490"/>
                  <a:gd name="T75" fmla="*/ 438 h 490"/>
                  <a:gd name="T76" fmla="*/ 241 w 490"/>
                  <a:gd name="T77" fmla="*/ 449 h 490"/>
                  <a:gd name="T78" fmla="*/ 259 w 490"/>
                  <a:gd name="T79" fmla="*/ 489 h 490"/>
                  <a:gd name="T80" fmla="*/ 312 w 490"/>
                  <a:gd name="T81" fmla="*/ 472 h 490"/>
                  <a:gd name="T82" fmla="*/ 315 w 490"/>
                  <a:gd name="T83" fmla="*/ 428 h 490"/>
                  <a:gd name="T84" fmla="*/ 336 w 490"/>
                  <a:gd name="T85" fmla="*/ 427 h 490"/>
                  <a:gd name="T86" fmla="*/ 371 w 490"/>
                  <a:gd name="T87" fmla="*/ 455 h 490"/>
                  <a:gd name="T88" fmla="*/ 410 w 490"/>
                  <a:gd name="T89" fmla="*/ 415 h 490"/>
                  <a:gd name="T90" fmla="*/ 392 w 490"/>
                  <a:gd name="T91" fmla="*/ 375 h 490"/>
                  <a:gd name="T92" fmla="*/ 416 w 490"/>
                  <a:gd name="T93" fmla="*/ 357 h 490"/>
                  <a:gd name="T94" fmla="*/ 459 w 490"/>
                  <a:gd name="T95" fmla="*/ 363 h 490"/>
                  <a:gd name="T96" fmla="*/ 352 w 490"/>
                  <a:gd name="T97" fmla="*/ 386 h 490"/>
                  <a:gd name="T98" fmla="*/ 142 w 490"/>
                  <a:gd name="T99" fmla="*/ 100 h 490"/>
                  <a:gd name="T100" fmla="*/ 352 w 490"/>
                  <a:gd name="T101" fmla="*/ 386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90" h="490">
                    <a:moveTo>
                      <a:pt x="477" y="322"/>
                    </a:moveTo>
                    <a:cubicBezTo>
                      <a:pt x="479" y="317"/>
                      <a:pt x="477" y="311"/>
                      <a:pt x="472" y="309"/>
                    </a:cubicBezTo>
                    <a:cubicBezTo>
                      <a:pt x="443" y="295"/>
                      <a:pt x="443" y="295"/>
                      <a:pt x="443" y="295"/>
                    </a:cubicBezTo>
                    <a:cubicBezTo>
                      <a:pt x="439" y="293"/>
                      <a:pt x="437" y="288"/>
                      <a:pt x="438" y="283"/>
                    </a:cubicBezTo>
                    <a:cubicBezTo>
                      <a:pt x="439" y="275"/>
                      <a:pt x="441" y="267"/>
                      <a:pt x="441" y="259"/>
                    </a:cubicBezTo>
                    <a:cubicBezTo>
                      <a:pt x="442" y="254"/>
                      <a:pt x="445" y="250"/>
                      <a:pt x="450" y="249"/>
                    </a:cubicBezTo>
                    <a:cubicBezTo>
                      <a:pt x="481" y="243"/>
                      <a:pt x="481" y="243"/>
                      <a:pt x="481" y="243"/>
                    </a:cubicBezTo>
                    <a:cubicBezTo>
                      <a:pt x="486" y="242"/>
                      <a:pt x="490" y="237"/>
                      <a:pt x="489" y="232"/>
                    </a:cubicBezTo>
                    <a:cubicBezTo>
                      <a:pt x="483" y="187"/>
                      <a:pt x="483" y="187"/>
                      <a:pt x="483" y="187"/>
                    </a:cubicBezTo>
                    <a:cubicBezTo>
                      <a:pt x="482" y="182"/>
                      <a:pt x="477" y="178"/>
                      <a:pt x="471" y="179"/>
                    </a:cubicBezTo>
                    <a:cubicBezTo>
                      <a:pt x="441" y="182"/>
                      <a:pt x="441" y="182"/>
                      <a:pt x="441" y="182"/>
                    </a:cubicBezTo>
                    <a:cubicBezTo>
                      <a:pt x="436" y="182"/>
                      <a:pt x="432" y="179"/>
                      <a:pt x="430" y="175"/>
                    </a:cubicBezTo>
                    <a:cubicBezTo>
                      <a:pt x="429" y="171"/>
                      <a:pt x="428" y="168"/>
                      <a:pt x="426" y="164"/>
                    </a:cubicBezTo>
                    <a:cubicBezTo>
                      <a:pt x="424" y="160"/>
                      <a:pt x="426" y="155"/>
                      <a:pt x="429" y="152"/>
                    </a:cubicBezTo>
                    <a:cubicBezTo>
                      <a:pt x="453" y="133"/>
                      <a:pt x="453" y="133"/>
                      <a:pt x="453" y="133"/>
                    </a:cubicBezTo>
                    <a:cubicBezTo>
                      <a:pt x="458" y="130"/>
                      <a:pt x="458" y="123"/>
                      <a:pt x="455" y="119"/>
                    </a:cubicBezTo>
                    <a:cubicBezTo>
                      <a:pt x="429" y="83"/>
                      <a:pt x="429" y="83"/>
                      <a:pt x="429" y="83"/>
                    </a:cubicBezTo>
                    <a:cubicBezTo>
                      <a:pt x="425" y="78"/>
                      <a:pt x="419" y="77"/>
                      <a:pt x="415" y="80"/>
                    </a:cubicBezTo>
                    <a:cubicBezTo>
                      <a:pt x="390" y="97"/>
                      <a:pt x="390" y="97"/>
                      <a:pt x="390" y="97"/>
                    </a:cubicBezTo>
                    <a:cubicBezTo>
                      <a:pt x="386" y="99"/>
                      <a:pt x="381" y="99"/>
                      <a:pt x="377" y="96"/>
                    </a:cubicBezTo>
                    <a:cubicBezTo>
                      <a:pt x="372" y="91"/>
                      <a:pt x="367" y="87"/>
                      <a:pt x="362" y="83"/>
                    </a:cubicBezTo>
                    <a:cubicBezTo>
                      <a:pt x="358" y="80"/>
                      <a:pt x="357" y="75"/>
                      <a:pt x="358" y="71"/>
                    </a:cubicBezTo>
                    <a:cubicBezTo>
                      <a:pt x="369" y="44"/>
                      <a:pt x="369" y="44"/>
                      <a:pt x="369" y="44"/>
                    </a:cubicBezTo>
                    <a:cubicBezTo>
                      <a:pt x="371" y="39"/>
                      <a:pt x="368" y="33"/>
                      <a:pt x="363" y="31"/>
                    </a:cubicBezTo>
                    <a:cubicBezTo>
                      <a:pt x="322" y="13"/>
                      <a:pt x="322" y="13"/>
                      <a:pt x="322" y="13"/>
                    </a:cubicBezTo>
                    <a:cubicBezTo>
                      <a:pt x="317" y="11"/>
                      <a:pt x="311" y="13"/>
                      <a:pt x="308" y="18"/>
                    </a:cubicBezTo>
                    <a:cubicBezTo>
                      <a:pt x="296" y="43"/>
                      <a:pt x="296" y="43"/>
                      <a:pt x="296" y="43"/>
                    </a:cubicBezTo>
                    <a:cubicBezTo>
                      <a:pt x="294" y="47"/>
                      <a:pt x="290" y="49"/>
                      <a:pt x="285" y="48"/>
                    </a:cubicBezTo>
                    <a:cubicBezTo>
                      <a:pt x="276" y="46"/>
                      <a:pt x="267" y="45"/>
                      <a:pt x="258" y="45"/>
                    </a:cubicBezTo>
                    <a:cubicBezTo>
                      <a:pt x="253" y="44"/>
                      <a:pt x="249" y="41"/>
                      <a:pt x="248" y="36"/>
                    </a:cubicBezTo>
                    <a:cubicBezTo>
                      <a:pt x="243" y="9"/>
                      <a:pt x="243" y="9"/>
                      <a:pt x="243" y="9"/>
                    </a:cubicBezTo>
                    <a:cubicBezTo>
                      <a:pt x="242" y="4"/>
                      <a:pt x="237" y="0"/>
                      <a:pt x="232" y="1"/>
                    </a:cubicBezTo>
                    <a:cubicBezTo>
                      <a:pt x="187" y="8"/>
                      <a:pt x="187" y="8"/>
                      <a:pt x="187" y="8"/>
                    </a:cubicBezTo>
                    <a:cubicBezTo>
                      <a:pt x="182" y="9"/>
                      <a:pt x="178" y="14"/>
                      <a:pt x="178" y="19"/>
                    </a:cubicBezTo>
                    <a:cubicBezTo>
                      <a:pt x="181" y="45"/>
                      <a:pt x="181" y="45"/>
                      <a:pt x="181" y="45"/>
                    </a:cubicBezTo>
                    <a:cubicBezTo>
                      <a:pt x="182" y="50"/>
                      <a:pt x="179" y="55"/>
                      <a:pt x="175" y="56"/>
                    </a:cubicBezTo>
                    <a:cubicBezTo>
                      <a:pt x="170" y="58"/>
                      <a:pt x="166" y="59"/>
                      <a:pt x="162" y="61"/>
                    </a:cubicBezTo>
                    <a:cubicBezTo>
                      <a:pt x="158" y="63"/>
                      <a:pt x="153" y="62"/>
                      <a:pt x="150" y="58"/>
                    </a:cubicBezTo>
                    <a:cubicBezTo>
                      <a:pt x="133" y="38"/>
                      <a:pt x="133" y="38"/>
                      <a:pt x="133" y="38"/>
                    </a:cubicBezTo>
                    <a:cubicBezTo>
                      <a:pt x="130" y="33"/>
                      <a:pt x="124" y="32"/>
                      <a:pt x="119" y="36"/>
                    </a:cubicBezTo>
                    <a:cubicBezTo>
                      <a:pt x="83" y="62"/>
                      <a:pt x="83" y="62"/>
                      <a:pt x="83" y="62"/>
                    </a:cubicBezTo>
                    <a:cubicBezTo>
                      <a:pt x="78" y="66"/>
                      <a:pt x="77" y="72"/>
                      <a:pt x="80" y="76"/>
                    </a:cubicBezTo>
                    <a:cubicBezTo>
                      <a:pt x="95" y="98"/>
                      <a:pt x="95" y="98"/>
                      <a:pt x="95" y="98"/>
                    </a:cubicBezTo>
                    <a:cubicBezTo>
                      <a:pt x="98" y="102"/>
                      <a:pt x="98" y="107"/>
                      <a:pt x="94" y="111"/>
                    </a:cubicBezTo>
                    <a:cubicBezTo>
                      <a:pt x="90" y="116"/>
                      <a:pt x="85" y="122"/>
                      <a:pt x="81" y="128"/>
                    </a:cubicBezTo>
                    <a:cubicBezTo>
                      <a:pt x="78" y="132"/>
                      <a:pt x="73" y="133"/>
                      <a:pt x="69" y="131"/>
                    </a:cubicBezTo>
                    <a:cubicBezTo>
                      <a:pt x="44" y="122"/>
                      <a:pt x="44" y="122"/>
                      <a:pt x="44" y="122"/>
                    </a:cubicBezTo>
                    <a:cubicBezTo>
                      <a:pt x="39" y="120"/>
                      <a:pt x="33" y="122"/>
                      <a:pt x="31" y="127"/>
                    </a:cubicBezTo>
                    <a:cubicBezTo>
                      <a:pt x="13" y="169"/>
                      <a:pt x="13" y="169"/>
                      <a:pt x="13" y="169"/>
                    </a:cubicBezTo>
                    <a:cubicBezTo>
                      <a:pt x="11" y="174"/>
                      <a:pt x="13" y="179"/>
                      <a:pt x="18" y="182"/>
                    </a:cubicBezTo>
                    <a:cubicBezTo>
                      <a:pt x="42" y="194"/>
                      <a:pt x="42" y="194"/>
                      <a:pt x="42" y="194"/>
                    </a:cubicBezTo>
                    <a:cubicBezTo>
                      <a:pt x="47" y="196"/>
                      <a:pt x="49" y="201"/>
                      <a:pt x="48" y="205"/>
                    </a:cubicBezTo>
                    <a:cubicBezTo>
                      <a:pt x="46" y="214"/>
                      <a:pt x="45" y="223"/>
                      <a:pt x="45" y="232"/>
                    </a:cubicBezTo>
                    <a:cubicBezTo>
                      <a:pt x="44" y="237"/>
                      <a:pt x="41" y="241"/>
                      <a:pt x="36" y="242"/>
                    </a:cubicBezTo>
                    <a:cubicBezTo>
                      <a:pt x="9" y="247"/>
                      <a:pt x="9" y="247"/>
                      <a:pt x="9" y="247"/>
                    </a:cubicBezTo>
                    <a:cubicBezTo>
                      <a:pt x="4" y="248"/>
                      <a:pt x="0" y="253"/>
                      <a:pt x="1" y="259"/>
                    </a:cubicBezTo>
                    <a:cubicBezTo>
                      <a:pt x="7" y="303"/>
                      <a:pt x="7" y="303"/>
                      <a:pt x="7" y="303"/>
                    </a:cubicBezTo>
                    <a:cubicBezTo>
                      <a:pt x="8" y="309"/>
                      <a:pt x="13" y="313"/>
                      <a:pt x="19" y="312"/>
                    </a:cubicBezTo>
                    <a:cubicBezTo>
                      <a:pt x="47" y="309"/>
                      <a:pt x="47" y="309"/>
                      <a:pt x="47" y="309"/>
                    </a:cubicBezTo>
                    <a:cubicBezTo>
                      <a:pt x="52" y="308"/>
                      <a:pt x="56" y="311"/>
                      <a:pt x="58" y="315"/>
                    </a:cubicBezTo>
                    <a:cubicBezTo>
                      <a:pt x="60" y="319"/>
                      <a:pt x="61" y="323"/>
                      <a:pt x="63" y="326"/>
                    </a:cubicBezTo>
                    <a:cubicBezTo>
                      <a:pt x="65" y="331"/>
                      <a:pt x="64" y="336"/>
                      <a:pt x="60" y="339"/>
                    </a:cubicBezTo>
                    <a:cubicBezTo>
                      <a:pt x="37" y="357"/>
                      <a:pt x="37" y="357"/>
                      <a:pt x="37" y="357"/>
                    </a:cubicBezTo>
                    <a:cubicBezTo>
                      <a:pt x="33" y="360"/>
                      <a:pt x="32" y="367"/>
                      <a:pt x="36" y="371"/>
                    </a:cubicBezTo>
                    <a:cubicBezTo>
                      <a:pt x="62" y="407"/>
                      <a:pt x="62" y="407"/>
                      <a:pt x="62" y="407"/>
                    </a:cubicBezTo>
                    <a:cubicBezTo>
                      <a:pt x="65" y="412"/>
                      <a:pt x="72" y="413"/>
                      <a:pt x="76" y="410"/>
                    </a:cubicBezTo>
                    <a:cubicBezTo>
                      <a:pt x="101" y="393"/>
                      <a:pt x="101" y="393"/>
                      <a:pt x="101" y="393"/>
                    </a:cubicBezTo>
                    <a:cubicBezTo>
                      <a:pt x="105" y="390"/>
                      <a:pt x="110" y="391"/>
                      <a:pt x="114" y="394"/>
                    </a:cubicBezTo>
                    <a:cubicBezTo>
                      <a:pt x="119" y="398"/>
                      <a:pt x="124" y="402"/>
                      <a:pt x="129" y="405"/>
                    </a:cubicBezTo>
                    <a:cubicBezTo>
                      <a:pt x="133" y="408"/>
                      <a:pt x="135" y="413"/>
                      <a:pt x="133" y="418"/>
                    </a:cubicBezTo>
                    <a:cubicBezTo>
                      <a:pt x="122" y="446"/>
                      <a:pt x="122" y="446"/>
                      <a:pt x="122" y="446"/>
                    </a:cubicBezTo>
                    <a:cubicBezTo>
                      <a:pt x="120" y="451"/>
                      <a:pt x="122" y="457"/>
                      <a:pt x="127" y="459"/>
                    </a:cubicBezTo>
                    <a:cubicBezTo>
                      <a:pt x="168" y="477"/>
                      <a:pt x="168" y="477"/>
                      <a:pt x="168" y="477"/>
                    </a:cubicBezTo>
                    <a:cubicBezTo>
                      <a:pt x="173" y="480"/>
                      <a:pt x="179" y="477"/>
                      <a:pt x="182" y="472"/>
                    </a:cubicBezTo>
                    <a:cubicBezTo>
                      <a:pt x="196" y="444"/>
                      <a:pt x="196" y="444"/>
                      <a:pt x="196" y="444"/>
                    </a:cubicBezTo>
                    <a:cubicBezTo>
                      <a:pt x="198" y="440"/>
                      <a:pt x="202" y="437"/>
                      <a:pt x="207" y="438"/>
                    </a:cubicBezTo>
                    <a:cubicBezTo>
                      <a:pt x="215" y="440"/>
                      <a:pt x="223" y="441"/>
                      <a:pt x="231" y="441"/>
                    </a:cubicBezTo>
                    <a:cubicBezTo>
                      <a:pt x="236" y="441"/>
                      <a:pt x="240" y="445"/>
                      <a:pt x="241" y="449"/>
                    </a:cubicBezTo>
                    <a:cubicBezTo>
                      <a:pt x="247" y="481"/>
                      <a:pt x="247" y="481"/>
                      <a:pt x="247" y="481"/>
                    </a:cubicBezTo>
                    <a:cubicBezTo>
                      <a:pt x="248" y="487"/>
                      <a:pt x="253" y="490"/>
                      <a:pt x="259" y="489"/>
                    </a:cubicBezTo>
                    <a:cubicBezTo>
                      <a:pt x="303" y="483"/>
                      <a:pt x="303" y="483"/>
                      <a:pt x="303" y="483"/>
                    </a:cubicBezTo>
                    <a:cubicBezTo>
                      <a:pt x="308" y="482"/>
                      <a:pt x="312" y="477"/>
                      <a:pt x="312" y="472"/>
                    </a:cubicBezTo>
                    <a:cubicBezTo>
                      <a:pt x="308" y="439"/>
                      <a:pt x="308" y="439"/>
                      <a:pt x="308" y="439"/>
                    </a:cubicBezTo>
                    <a:cubicBezTo>
                      <a:pt x="308" y="434"/>
                      <a:pt x="311" y="430"/>
                      <a:pt x="315" y="428"/>
                    </a:cubicBezTo>
                    <a:cubicBezTo>
                      <a:pt x="318" y="427"/>
                      <a:pt x="321" y="426"/>
                      <a:pt x="324" y="424"/>
                    </a:cubicBezTo>
                    <a:cubicBezTo>
                      <a:pt x="329" y="423"/>
                      <a:pt x="334" y="424"/>
                      <a:pt x="336" y="427"/>
                    </a:cubicBezTo>
                    <a:cubicBezTo>
                      <a:pt x="357" y="453"/>
                      <a:pt x="357" y="453"/>
                      <a:pt x="357" y="453"/>
                    </a:cubicBezTo>
                    <a:cubicBezTo>
                      <a:pt x="361" y="458"/>
                      <a:pt x="367" y="459"/>
                      <a:pt x="371" y="455"/>
                    </a:cubicBezTo>
                    <a:cubicBezTo>
                      <a:pt x="408" y="429"/>
                      <a:pt x="408" y="429"/>
                      <a:pt x="408" y="429"/>
                    </a:cubicBezTo>
                    <a:cubicBezTo>
                      <a:pt x="412" y="426"/>
                      <a:pt x="413" y="419"/>
                      <a:pt x="410" y="415"/>
                    </a:cubicBezTo>
                    <a:cubicBezTo>
                      <a:pt x="391" y="387"/>
                      <a:pt x="391" y="387"/>
                      <a:pt x="391" y="387"/>
                    </a:cubicBezTo>
                    <a:cubicBezTo>
                      <a:pt x="389" y="383"/>
                      <a:pt x="389" y="378"/>
                      <a:pt x="392" y="375"/>
                    </a:cubicBezTo>
                    <a:cubicBezTo>
                      <a:pt x="396" y="370"/>
                      <a:pt x="400" y="365"/>
                      <a:pt x="404" y="361"/>
                    </a:cubicBezTo>
                    <a:cubicBezTo>
                      <a:pt x="406" y="357"/>
                      <a:pt x="411" y="355"/>
                      <a:pt x="416" y="357"/>
                    </a:cubicBezTo>
                    <a:cubicBezTo>
                      <a:pt x="446" y="369"/>
                      <a:pt x="446" y="369"/>
                      <a:pt x="446" y="369"/>
                    </a:cubicBezTo>
                    <a:cubicBezTo>
                      <a:pt x="451" y="371"/>
                      <a:pt x="457" y="368"/>
                      <a:pt x="459" y="363"/>
                    </a:cubicBezTo>
                    <a:lnTo>
                      <a:pt x="477" y="322"/>
                    </a:lnTo>
                    <a:close/>
                    <a:moveTo>
                      <a:pt x="352" y="386"/>
                    </a:moveTo>
                    <a:cubicBezTo>
                      <a:pt x="273" y="444"/>
                      <a:pt x="162" y="427"/>
                      <a:pt x="104" y="348"/>
                    </a:cubicBezTo>
                    <a:cubicBezTo>
                      <a:pt x="46" y="269"/>
                      <a:pt x="63" y="158"/>
                      <a:pt x="142" y="100"/>
                    </a:cubicBezTo>
                    <a:cubicBezTo>
                      <a:pt x="221" y="42"/>
                      <a:pt x="332" y="59"/>
                      <a:pt x="390" y="138"/>
                    </a:cubicBezTo>
                    <a:cubicBezTo>
                      <a:pt x="447" y="217"/>
                      <a:pt x="430" y="328"/>
                      <a:pt x="352" y="386"/>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2" name="Freeform 76"/>
              <p:cNvSpPr>
                <a:spLocks noEditPoints="1"/>
              </p:cNvSpPr>
              <p:nvPr/>
            </p:nvSpPr>
            <p:spPr bwMode="auto">
              <a:xfrm>
                <a:off x="4088730" y="5721433"/>
                <a:ext cx="773092" cy="774721"/>
              </a:xfrm>
              <a:custGeom>
                <a:avLst/>
                <a:gdLst>
                  <a:gd name="T0" fmla="*/ 344 w 401"/>
                  <a:gd name="T1" fmla="*/ 96 h 402"/>
                  <a:gd name="T2" fmla="*/ 96 w 401"/>
                  <a:gd name="T3" fmla="*/ 58 h 402"/>
                  <a:gd name="T4" fmla="*/ 58 w 401"/>
                  <a:gd name="T5" fmla="*/ 306 h 402"/>
                  <a:gd name="T6" fmla="*/ 306 w 401"/>
                  <a:gd name="T7" fmla="*/ 344 h 402"/>
                  <a:gd name="T8" fmla="*/ 344 w 401"/>
                  <a:gd name="T9" fmla="*/ 96 h 402"/>
                  <a:gd name="T10" fmla="*/ 297 w 401"/>
                  <a:gd name="T11" fmla="*/ 332 h 402"/>
                  <a:gd name="T12" fmla="*/ 69 w 401"/>
                  <a:gd name="T13" fmla="*/ 297 h 402"/>
                  <a:gd name="T14" fmla="*/ 104 w 401"/>
                  <a:gd name="T15" fmla="*/ 69 h 402"/>
                  <a:gd name="T16" fmla="*/ 332 w 401"/>
                  <a:gd name="T17" fmla="*/ 104 h 402"/>
                  <a:gd name="T18" fmla="*/ 297 w 401"/>
                  <a:gd name="T19" fmla="*/ 332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1" h="402">
                    <a:moveTo>
                      <a:pt x="344" y="96"/>
                    </a:moveTo>
                    <a:cubicBezTo>
                      <a:pt x="286" y="17"/>
                      <a:pt x="175" y="0"/>
                      <a:pt x="96" y="58"/>
                    </a:cubicBezTo>
                    <a:cubicBezTo>
                      <a:pt x="17" y="116"/>
                      <a:pt x="0" y="227"/>
                      <a:pt x="58" y="306"/>
                    </a:cubicBezTo>
                    <a:cubicBezTo>
                      <a:pt x="116" y="385"/>
                      <a:pt x="227" y="402"/>
                      <a:pt x="306" y="344"/>
                    </a:cubicBezTo>
                    <a:cubicBezTo>
                      <a:pt x="384" y="286"/>
                      <a:pt x="401" y="175"/>
                      <a:pt x="344" y="96"/>
                    </a:cubicBezTo>
                    <a:close/>
                    <a:moveTo>
                      <a:pt x="297" y="332"/>
                    </a:moveTo>
                    <a:cubicBezTo>
                      <a:pt x="224" y="386"/>
                      <a:pt x="122" y="370"/>
                      <a:pt x="69" y="297"/>
                    </a:cubicBezTo>
                    <a:cubicBezTo>
                      <a:pt x="16" y="225"/>
                      <a:pt x="32" y="123"/>
                      <a:pt x="104" y="69"/>
                    </a:cubicBezTo>
                    <a:cubicBezTo>
                      <a:pt x="177" y="16"/>
                      <a:pt x="279" y="32"/>
                      <a:pt x="332" y="104"/>
                    </a:cubicBezTo>
                    <a:cubicBezTo>
                      <a:pt x="385" y="177"/>
                      <a:pt x="370" y="279"/>
                      <a:pt x="297" y="332"/>
                    </a:cubicBezTo>
                    <a:close/>
                  </a:path>
                </a:pathLst>
              </a:custGeom>
              <a:solidFill>
                <a:schemeClr val="accent2">
                  <a:lumMod val="75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3" name="Freeform 79"/>
              <p:cNvSpPr>
                <a:spLocks noEditPoints="1"/>
              </p:cNvSpPr>
              <p:nvPr/>
            </p:nvSpPr>
            <p:spPr bwMode="auto">
              <a:xfrm>
                <a:off x="4119686" y="5752391"/>
                <a:ext cx="711179" cy="712808"/>
              </a:xfrm>
              <a:custGeom>
                <a:avLst/>
                <a:gdLst>
                  <a:gd name="T0" fmla="*/ 316 w 369"/>
                  <a:gd name="T1" fmla="*/ 88 h 370"/>
                  <a:gd name="T2" fmla="*/ 88 w 369"/>
                  <a:gd name="T3" fmla="*/ 53 h 370"/>
                  <a:gd name="T4" fmla="*/ 53 w 369"/>
                  <a:gd name="T5" fmla="*/ 281 h 370"/>
                  <a:gd name="T6" fmla="*/ 281 w 369"/>
                  <a:gd name="T7" fmla="*/ 316 h 370"/>
                  <a:gd name="T8" fmla="*/ 316 w 369"/>
                  <a:gd name="T9" fmla="*/ 88 h 370"/>
                  <a:gd name="T10" fmla="*/ 264 w 369"/>
                  <a:gd name="T11" fmla="*/ 293 h 370"/>
                  <a:gd name="T12" fmla="*/ 76 w 369"/>
                  <a:gd name="T13" fmla="*/ 264 h 370"/>
                  <a:gd name="T14" fmla="*/ 105 w 369"/>
                  <a:gd name="T15" fmla="*/ 76 h 370"/>
                  <a:gd name="T16" fmla="*/ 293 w 369"/>
                  <a:gd name="T17" fmla="*/ 105 h 370"/>
                  <a:gd name="T18" fmla="*/ 264 w 369"/>
                  <a:gd name="T19" fmla="*/ 29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9" h="370">
                    <a:moveTo>
                      <a:pt x="316" y="88"/>
                    </a:moveTo>
                    <a:cubicBezTo>
                      <a:pt x="263" y="16"/>
                      <a:pt x="161" y="0"/>
                      <a:pt x="88" y="53"/>
                    </a:cubicBezTo>
                    <a:cubicBezTo>
                      <a:pt x="16" y="107"/>
                      <a:pt x="0" y="209"/>
                      <a:pt x="53" y="281"/>
                    </a:cubicBezTo>
                    <a:cubicBezTo>
                      <a:pt x="106" y="354"/>
                      <a:pt x="208" y="370"/>
                      <a:pt x="281" y="316"/>
                    </a:cubicBezTo>
                    <a:cubicBezTo>
                      <a:pt x="354" y="263"/>
                      <a:pt x="369" y="161"/>
                      <a:pt x="316" y="88"/>
                    </a:cubicBezTo>
                    <a:close/>
                    <a:moveTo>
                      <a:pt x="264" y="293"/>
                    </a:moveTo>
                    <a:cubicBezTo>
                      <a:pt x="204" y="337"/>
                      <a:pt x="120" y="324"/>
                      <a:pt x="76" y="264"/>
                    </a:cubicBezTo>
                    <a:cubicBezTo>
                      <a:pt x="32" y="205"/>
                      <a:pt x="45" y="120"/>
                      <a:pt x="105" y="76"/>
                    </a:cubicBezTo>
                    <a:cubicBezTo>
                      <a:pt x="165" y="32"/>
                      <a:pt x="249" y="45"/>
                      <a:pt x="293" y="105"/>
                    </a:cubicBezTo>
                    <a:cubicBezTo>
                      <a:pt x="337" y="165"/>
                      <a:pt x="324" y="249"/>
                      <a:pt x="264" y="293"/>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4" name="Freeform 80"/>
              <p:cNvSpPr>
                <a:spLocks noEditPoints="1"/>
              </p:cNvSpPr>
              <p:nvPr/>
            </p:nvSpPr>
            <p:spPr bwMode="auto">
              <a:xfrm>
                <a:off x="4840641" y="5128376"/>
                <a:ext cx="988156" cy="985712"/>
              </a:xfrm>
              <a:custGeom>
                <a:avLst/>
                <a:gdLst>
                  <a:gd name="T0" fmla="*/ 136 w 513"/>
                  <a:gd name="T1" fmla="*/ 29 h 512"/>
                  <a:gd name="T2" fmla="*/ 119 w 513"/>
                  <a:gd name="T3" fmla="*/ 66 h 512"/>
                  <a:gd name="T4" fmla="*/ 102 w 513"/>
                  <a:gd name="T5" fmla="*/ 80 h 512"/>
                  <a:gd name="T6" fmla="*/ 62 w 513"/>
                  <a:gd name="T7" fmla="*/ 88 h 512"/>
                  <a:gd name="T8" fmla="*/ 60 w 513"/>
                  <a:gd name="T9" fmla="*/ 129 h 512"/>
                  <a:gd name="T10" fmla="*/ 49 w 513"/>
                  <a:gd name="T11" fmla="*/ 148 h 512"/>
                  <a:gd name="T12" fmla="*/ 15 w 513"/>
                  <a:gd name="T13" fmla="*/ 170 h 512"/>
                  <a:gd name="T14" fmla="*/ 27 w 513"/>
                  <a:gd name="T15" fmla="*/ 208 h 512"/>
                  <a:gd name="T16" fmla="*/ 24 w 513"/>
                  <a:gd name="T17" fmla="*/ 230 h 512"/>
                  <a:gd name="T18" fmla="*/ 0 w 513"/>
                  <a:gd name="T19" fmla="*/ 263 h 512"/>
                  <a:gd name="T20" fmla="*/ 26 w 513"/>
                  <a:gd name="T21" fmla="*/ 294 h 512"/>
                  <a:gd name="T22" fmla="*/ 30 w 513"/>
                  <a:gd name="T23" fmla="*/ 316 h 512"/>
                  <a:gd name="T24" fmla="*/ 20 w 513"/>
                  <a:gd name="T25" fmla="*/ 355 h 512"/>
                  <a:gd name="T26" fmla="*/ 55 w 513"/>
                  <a:gd name="T27" fmla="*/ 375 h 512"/>
                  <a:gd name="T28" fmla="*/ 67 w 513"/>
                  <a:gd name="T29" fmla="*/ 393 h 512"/>
                  <a:gd name="T30" fmla="*/ 72 w 513"/>
                  <a:gd name="T31" fmla="*/ 434 h 512"/>
                  <a:gd name="T32" fmla="*/ 112 w 513"/>
                  <a:gd name="T33" fmla="*/ 440 h 512"/>
                  <a:gd name="T34" fmla="*/ 130 w 513"/>
                  <a:gd name="T35" fmla="*/ 452 h 512"/>
                  <a:gd name="T36" fmla="*/ 148 w 513"/>
                  <a:gd name="T37" fmla="*/ 488 h 512"/>
                  <a:gd name="T38" fmla="*/ 188 w 513"/>
                  <a:gd name="T39" fmla="*/ 479 h 512"/>
                  <a:gd name="T40" fmla="*/ 209 w 513"/>
                  <a:gd name="T41" fmla="*/ 485 h 512"/>
                  <a:gd name="T42" fmla="*/ 240 w 513"/>
                  <a:gd name="T43" fmla="*/ 512 h 512"/>
                  <a:gd name="T44" fmla="*/ 273 w 513"/>
                  <a:gd name="T45" fmla="*/ 489 h 512"/>
                  <a:gd name="T46" fmla="*/ 295 w 513"/>
                  <a:gd name="T47" fmla="*/ 486 h 512"/>
                  <a:gd name="T48" fmla="*/ 333 w 513"/>
                  <a:gd name="T49" fmla="*/ 500 h 512"/>
                  <a:gd name="T50" fmla="*/ 357 w 513"/>
                  <a:gd name="T51" fmla="*/ 467 h 512"/>
                  <a:gd name="T52" fmla="*/ 376 w 513"/>
                  <a:gd name="T53" fmla="*/ 457 h 512"/>
                  <a:gd name="T54" fmla="*/ 417 w 513"/>
                  <a:gd name="T55" fmla="*/ 456 h 512"/>
                  <a:gd name="T56" fmla="*/ 426 w 513"/>
                  <a:gd name="T57" fmla="*/ 417 h 512"/>
                  <a:gd name="T58" fmla="*/ 441 w 513"/>
                  <a:gd name="T59" fmla="*/ 400 h 512"/>
                  <a:gd name="T60" fmla="*/ 478 w 513"/>
                  <a:gd name="T61" fmla="*/ 385 h 512"/>
                  <a:gd name="T62" fmla="*/ 473 w 513"/>
                  <a:gd name="T63" fmla="*/ 344 h 512"/>
                  <a:gd name="T64" fmla="*/ 480 w 513"/>
                  <a:gd name="T65" fmla="*/ 324 h 512"/>
                  <a:gd name="T66" fmla="*/ 510 w 513"/>
                  <a:gd name="T67" fmla="*/ 296 h 512"/>
                  <a:gd name="T68" fmla="*/ 490 w 513"/>
                  <a:gd name="T69" fmla="*/ 260 h 512"/>
                  <a:gd name="T70" fmla="*/ 490 w 513"/>
                  <a:gd name="T71" fmla="*/ 238 h 512"/>
                  <a:gd name="T72" fmla="*/ 507 w 513"/>
                  <a:gd name="T73" fmla="*/ 202 h 512"/>
                  <a:gd name="T74" fmla="*/ 476 w 513"/>
                  <a:gd name="T75" fmla="*/ 175 h 512"/>
                  <a:gd name="T76" fmla="*/ 468 w 513"/>
                  <a:gd name="T77" fmla="*/ 155 h 512"/>
                  <a:gd name="T78" fmla="*/ 471 w 513"/>
                  <a:gd name="T79" fmla="*/ 115 h 512"/>
                  <a:gd name="T80" fmla="*/ 432 w 513"/>
                  <a:gd name="T81" fmla="*/ 101 h 512"/>
                  <a:gd name="T82" fmla="*/ 417 w 513"/>
                  <a:gd name="T83" fmla="*/ 86 h 512"/>
                  <a:gd name="T84" fmla="*/ 405 w 513"/>
                  <a:gd name="T85" fmla="*/ 47 h 512"/>
                  <a:gd name="T86" fmla="*/ 365 w 513"/>
                  <a:gd name="T87" fmla="*/ 48 h 512"/>
                  <a:gd name="T88" fmla="*/ 345 w 513"/>
                  <a:gd name="T89" fmla="*/ 39 h 512"/>
                  <a:gd name="T90" fmla="*/ 320 w 513"/>
                  <a:gd name="T91" fmla="*/ 7 h 512"/>
                  <a:gd name="T92" fmla="*/ 282 w 513"/>
                  <a:gd name="T93" fmla="*/ 23 h 512"/>
                  <a:gd name="T94" fmla="*/ 260 w 513"/>
                  <a:gd name="T95" fmla="*/ 22 h 512"/>
                  <a:gd name="T96" fmla="*/ 226 w 513"/>
                  <a:gd name="T97" fmla="*/ 1 h 512"/>
                  <a:gd name="T98" fmla="*/ 197 w 513"/>
                  <a:gd name="T99" fmla="*/ 30 h 512"/>
                  <a:gd name="T100" fmla="*/ 176 w 513"/>
                  <a:gd name="T101" fmla="*/ 36 h 512"/>
                  <a:gd name="T102" fmla="*/ 407 w 513"/>
                  <a:gd name="T103" fmla="*/ 207 h 512"/>
                  <a:gd name="T104" fmla="*/ 106 w 513"/>
                  <a:gd name="T105" fmla="*/ 304 h 512"/>
                  <a:gd name="T106" fmla="*/ 407 w 513"/>
                  <a:gd name="T107" fmla="*/ 20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13" h="512">
                    <a:moveTo>
                      <a:pt x="156" y="44"/>
                    </a:moveTo>
                    <a:cubicBezTo>
                      <a:pt x="136" y="29"/>
                      <a:pt x="136" y="29"/>
                      <a:pt x="136" y="29"/>
                    </a:cubicBezTo>
                    <a:cubicBezTo>
                      <a:pt x="137" y="55"/>
                      <a:pt x="137" y="55"/>
                      <a:pt x="137" y="55"/>
                    </a:cubicBezTo>
                    <a:cubicBezTo>
                      <a:pt x="137" y="64"/>
                      <a:pt x="127" y="70"/>
                      <a:pt x="119" y="66"/>
                    </a:cubicBezTo>
                    <a:cubicBezTo>
                      <a:pt x="96" y="55"/>
                      <a:pt x="96" y="55"/>
                      <a:pt x="96" y="55"/>
                    </a:cubicBezTo>
                    <a:cubicBezTo>
                      <a:pt x="102" y="80"/>
                      <a:pt x="102" y="80"/>
                      <a:pt x="102" y="80"/>
                    </a:cubicBezTo>
                    <a:cubicBezTo>
                      <a:pt x="104" y="89"/>
                      <a:pt x="96" y="97"/>
                      <a:pt x="87" y="95"/>
                    </a:cubicBezTo>
                    <a:cubicBezTo>
                      <a:pt x="62" y="88"/>
                      <a:pt x="62" y="88"/>
                      <a:pt x="62" y="88"/>
                    </a:cubicBezTo>
                    <a:cubicBezTo>
                      <a:pt x="72" y="111"/>
                      <a:pt x="72" y="111"/>
                      <a:pt x="72" y="111"/>
                    </a:cubicBezTo>
                    <a:cubicBezTo>
                      <a:pt x="76" y="120"/>
                      <a:pt x="69" y="129"/>
                      <a:pt x="60" y="129"/>
                    </a:cubicBezTo>
                    <a:cubicBezTo>
                      <a:pt x="35" y="127"/>
                      <a:pt x="35" y="127"/>
                      <a:pt x="35" y="127"/>
                    </a:cubicBezTo>
                    <a:cubicBezTo>
                      <a:pt x="49" y="148"/>
                      <a:pt x="49" y="148"/>
                      <a:pt x="49" y="148"/>
                    </a:cubicBezTo>
                    <a:cubicBezTo>
                      <a:pt x="54" y="156"/>
                      <a:pt x="49" y="166"/>
                      <a:pt x="40" y="167"/>
                    </a:cubicBezTo>
                    <a:cubicBezTo>
                      <a:pt x="15" y="170"/>
                      <a:pt x="15" y="170"/>
                      <a:pt x="15" y="170"/>
                    </a:cubicBezTo>
                    <a:cubicBezTo>
                      <a:pt x="32" y="188"/>
                      <a:pt x="32" y="188"/>
                      <a:pt x="32" y="188"/>
                    </a:cubicBezTo>
                    <a:cubicBezTo>
                      <a:pt x="39" y="194"/>
                      <a:pt x="36" y="206"/>
                      <a:pt x="27" y="208"/>
                    </a:cubicBezTo>
                    <a:cubicBezTo>
                      <a:pt x="3" y="216"/>
                      <a:pt x="3" y="216"/>
                      <a:pt x="3" y="216"/>
                    </a:cubicBezTo>
                    <a:cubicBezTo>
                      <a:pt x="24" y="230"/>
                      <a:pt x="24" y="230"/>
                      <a:pt x="24" y="230"/>
                    </a:cubicBezTo>
                    <a:cubicBezTo>
                      <a:pt x="32" y="235"/>
                      <a:pt x="31" y="247"/>
                      <a:pt x="22" y="251"/>
                    </a:cubicBezTo>
                    <a:cubicBezTo>
                      <a:pt x="0" y="263"/>
                      <a:pt x="0" y="263"/>
                      <a:pt x="0" y="263"/>
                    </a:cubicBezTo>
                    <a:cubicBezTo>
                      <a:pt x="23" y="273"/>
                      <a:pt x="23" y="273"/>
                      <a:pt x="23" y="273"/>
                    </a:cubicBezTo>
                    <a:cubicBezTo>
                      <a:pt x="32" y="277"/>
                      <a:pt x="33" y="289"/>
                      <a:pt x="26" y="294"/>
                    </a:cubicBezTo>
                    <a:cubicBezTo>
                      <a:pt x="6" y="310"/>
                      <a:pt x="6" y="310"/>
                      <a:pt x="6" y="310"/>
                    </a:cubicBezTo>
                    <a:cubicBezTo>
                      <a:pt x="30" y="316"/>
                      <a:pt x="30" y="316"/>
                      <a:pt x="30" y="316"/>
                    </a:cubicBezTo>
                    <a:cubicBezTo>
                      <a:pt x="39" y="318"/>
                      <a:pt x="43" y="329"/>
                      <a:pt x="37" y="336"/>
                    </a:cubicBezTo>
                    <a:cubicBezTo>
                      <a:pt x="20" y="355"/>
                      <a:pt x="20" y="355"/>
                      <a:pt x="20" y="355"/>
                    </a:cubicBezTo>
                    <a:cubicBezTo>
                      <a:pt x="45" y="356"/>
                      <a:pt x="45" y="356"/>
                      <a:pt x="45" y="356"/>
                    </a:cubicBezTo>
                    <a:cubicBezTo>
                      <a:pt x="54" y="357"/>
                      <a:pt x="60" y="367"/>
                      <a:pt x="55" y="375"/>
                    </a:cubicBezTo>
                    <a:cubicBezTo>
                      <a:pt x="42" y="397"/>
                      <a:pt x="42" y="397"/>
                      <a:pt x="42" y="397"/>
                    </a:cubicBezTo>
                    <a:cubicBezTo>
                      <a:pt x="67" y="393"/>
                      <a:pt x="67" y="393"/>
                      <a:pt x="67" y="393"/>
                    </a:cubicBezTo>
                    <a:cubicBezTo>
                      <a:pt x="76" y="392"/>
                      <a:pt x="84" y="401"/>
                      <a:pt x="80" y="410"/>
                    </a:cubicBezTo>
                    <a:cubicBezTo>
                      <a:pt x="72" y="434"/>
                      <a:pt x="72" y="434"/>
                      <a:pt x="72" y="434"/>
                    </a:cubicBezTo>
                    <a:cubicBezTo>
                      <a:pt x="96" y="426"/>
                      <a:pt x="96" y="426"/>
                      <a:pt x="96" y="426"/>
                    </a:cubicBezTo>
                    <a:cubicBezTo>
                      <a:pt x="105" y="423"/>
                      <a:pt x="113" y="430"/>
                      <a:pt x="112" y="440"/>
                    </a:cubicBezTo>
                    <a:cubicBezTo>
                      <a:pt x="108" y="465"/>
                      <a:pt x="108" y="465"/>
                      <a:pt x="108" y="465"/>
                    </a:cubicBezTo>
                    <a:cubicBezTo>
                      <a:pt x="130" y="452"/>
                      <a:pt x="130" y="452"/>
                      <a:pt x="130" y="452"/>
                    </a:cubicBezTo>
                    <a:cubicBezTo>
                      <a:pt x="138" y="448"/>
                      <a:pt x="148" y="454"/>
                      <a:pt x="148" y="463"/>
                    </a:cubicBezTo>
                    <a:cubicBezTo>
                      <a:pt x="148" y="488"/>
                      <a:pt x="148" y="488"/>
                      <a:pt x="148" y="488"/>
                    </a:cubicBezTo>
                    <a:cubicBezTo>
                      <a:pt x="168" y="472"/>
                      <a:pt x="168" y="472"/>
                      <a:pt x="168" y="472"/>
                    </a:cubicBezTo>
                    <a:cubicBezTo>
                      <a:pt x="175" y="466"/>
                      <a:pt x="186" y="470"/>
                      <a:pt x="188" y="479"/>
                    </a:cubicBezTo>
                    <a:cubicBezTo>
                      <a:pt x="193" y="504"/>
                      <a:pt x="193" y="504"/>
                      <a:pt x="193" y="504"/>
                    </a:cubicBezTo>
                    <a:cubicBezTo>
                      <a:pt x="209" y="485"/>
                      <a:pt x="209" y="485"/>
                      <a:pt x="209" y="485"/>
                    </a:cubicBezTo>
                    <a:cubicBezTo>
                      <a:pt x="215" y="478"/>
                      <a:pt x="227" y="479"/>
                      <a:pt x="230" y="488"/>
                    </a:cubicBezTo>
                    <a:cubicBezTo>
                      <a:pt x="240" y="512"/>
                      <a:pt x="240" y="512"/>
                      <a:pt x="240" y="512"/>
                    </a:cubicBezTo>
                    <a:cubicBezTo>
                      <a:pt x="252" y="490"/>
                      <a:pt x="252" y="490"/>
                      <a:pt x="252" y="490"/>
                    </a:cubicBezTo>
                    <a:cubicBezTo>
                      <a:pt x="257" y="481"/>
                      <a:pt x="268" y="481"/>
                      <a:pt x="273" y="489"/>
                    </a:cubicBezTo>
                    <a:cubicBezTo>
                      <a:pt x="287" y="510"/>
                      <a:pt x="287" y="510"/>
                      <a:pt x="287" y="510"/>
                    </a:cubicBezTo>
                    <a:cubicBezTo>
                      <a:pt x="295" y="486"/>
                      <a:pt x="295" y="486"/>
                      <a:pt x="295" y="486"/>
                    </a:cubicBezTo>
                    <a:cubicBezTo>
                      <a:pt x="298" y="477"/>
                      <a:pt x="310" y="475"/>
                      <a:pt x="316" y="482"/>
                    </a:cubicBezTo>
                    <a:cubicBezTo>
                      <a:pt x="333" y="500"/>
                      <a:pt x="333" y="500"/>
                      <a:pt x="333" y="500"/>
                    </a:cubicBezTo>
                    <a:cubicBezTo>
                      <a:pt x="337" y="475"/>
                      <a:pt x="337" y="475"/>
                      <a:pt x="337" y="475"/>
                    </a:cubicBezTo>
                    <a:cubicBezTo>
                      <a:pt x="338" y="466"/>
                      <a:pt x="349" y="462"/>
                      <a:pt x="357" y="467"/>
                    </a:cubicBezTo>
                    <a:cubicBezTo>
                      <a:pt x="377" y="482"/>
                      <a:pt x="377" y="482"/>
                      <a:pt x="377" y="482"/>
                    </a:cubicBezTo>
                    <a:cubicBezTo>
                      <a:pt x="376" y="457"/>
                      <a:pt x="376" y="457"/>
                      <a:pt x="376" y="457"/>
                    </a:cubicBezTo>
                    <a:cubicBezTo>
                      <a:pt x="376" y="447"/>
                      <a:pt x="385" y="441"/>
                      <a:pt x="394" y="445"/>
                    </a:cubicBezTo>
                    <a:cubicBezTo>
                      <a:pt x="417" y="456"/>
                      <a:pt x="417" y="456"/>
                      <a:pt x="417" y="456"/>
                    </a:cubicBezTo>
                    <a:cubicBezTo>
                      <a:pt x="411" y="431"/>
                      <a:pt x="411" y="431"/>
                      <a:pt x="411" y="431"/>
                    </a:cubicBezTo>
                    <a:cubicBezTo>
                      <a:pt x="409" y="422"/>
                      <a:pt x="417" y="414"/>
                      <a:pt x="426" y="417"/>
                    </a:cubicBezTo>
                    <a:cubicBezTo>
                      <a:pt x="451" y="423"/>
                      <a:pt x="451" y="423"/>
                      <a:pt x="451" y="423"/>
                    </a:cubicBezTo>
                    <a:cubicBezTo>
                      <a:pt x="441" y="400"/>
                      <a:pt x="441" y="400"/>
                      <a:pt x="441" y="400"/>
                    </a:cubicBezTo>
                    <a:cubicBezTo>
                      <a:pt x="437" y="391"/>
                      <a:pt x="444" y="382"/>
                      <a:pt x="453" y="383"/>
                    </a:cubicBezTo>
                    <a:cubicBezTo>
                      <a:pt x="478" y="385"/>
                      <a:pt x="478" y="385"/>
                      <a:pt x="478" y="385"/>
                    </a:cubicBezTo>
                    <a:cubicBezTo>
                      <a:pt x="464" y="364"/>
                      <a:pt x="464" y="364"/>
                      <a:pt x="464" y="364"/>
                    </a:cubicBezTo>
                    <a:cubicBezTo>
                      <a:pt x="459" y="356"/>
                      <a:pt x="464" y="345"/>
                      <a:pt x="473" y="344"/>
                    </a:cubicBezTo>
                    <a:cubicBezTo>
                      <a:pt x="498" y="342"/>
                      <a:pt x="498" y="342"/>
                      <a:pt x="498" y="342"/>
                    </a:cubicBezTo>
                    <a:cubicBezTo>
                      <a:pt x="480" y="324"/>
                      <a:pt x="480" y="324"/>
                      <a:pt x="480" y="324"/>
                    </a:cubicBezTo>
                    <a:cubicBezTo>
                      <a:pt x="474" y="317"/>
                      <a:pt x="476" y="306"/>
                      <a:pt x="485" y="303"/>
                    </a:cubicBezTo>
                    <a:cubicBezTo>
                      <a:pt x="510" y="296"/>
                      <a:pt x="510" y="296"/>
                      <a:pt x="510" y="296"/>
                    </a:cubicBezTo>
                    <a:cubicBezTo>
                      <a:pt x="489" y="281"/>
                      <a:pt x="489" y="281"/>
                      <a:pt x="489" y="281"/>
                    </a:cubicBezTo>
                    <a:cubicBezTo>
                      <a:pt x="481" y="276"/>
                      <a:pt x="482" y="264"/>
                      <a:pt x="490" y="260"/>
                    </a:cubicBezTo>
                    <a:cubicBezTo>
                      <a:pt x="513" y="249"/>
                      <a:pt x="513" y="249"/>
                      <a:pt x="513" y="249"/>
                    </a:cubicBezTo>
                    <a:cubicBezTo>
                      <a:pt x="490" y="238"/>
                      <a:pt x="490" y="238"/>
                      <a:pt x="490" y="238"/>
                    </a:cubicBezTo>
                    <a:cubicBezTo>
                      <a:pt x="481" y="234"/>
                      <a:pt x="480" y="223"/>
                      <a:pt x="487" y="217"/>
                    </a:cubicBezTo>
                    <a:cubicBezTo>
                      <a:pt x="507" y="202"/>
                      <a:pt x="507" y="202"/>
                      <a:pt x="507" y="202"/>
                    </a:cubicBezTo>
                    <a:cubicBezTo>
                      <a:pt x="482" y="196"/>
                      <a:pt x="482" y="196"/>
                      <a:pt x="482" y="196"/>
                    </a:cubicBezTo>
                    <a:cubicBezTo>
                      <a:pt x="473" y="193"/>
                      <a:pt x="470" y="182"/>
                      <a:pt x="476" y="175"/>
                    </a:cubicBezTo>
                    <a:cubicBezTo>
                      <a:pt x="493" y="156"/>
                      <a:pt x="493" y="156"/>
                      <a:pt x="493" y="156"/>
                    </a:cubicBezTo>
                    <a:cubicBezTo>
                      <a:pt x="468" y="155"/>
                      <a:pt x="468" y="155"/>
                      <a:pt x="468" y="155"/>
                    </a:cubicBezTo>
                    <a:cubicBezTo>
                      <a:pt x="458" y="155"/>
                      <a:pt x="453" y="144"/>
                      <a:pt x="458" y="136"/>
                    </a:cubicBezTo>
                    <a:cubicBezTo>
                      <a:pt x="471" y="115"/>
                      <a:pt x="471" y="115"/>
                      <a:pt x="471" y="115"/>
                    </a:cubicBezTo>
                    <a:cubicBezTo>
                      <a:pt x="445" y="118"/>
                      <a:pt x="445" y="118"/>
                      <a:pt x="445" y="118"/>
                    </a:cubicBezTo>
                    <a:cubicBezTo>
                      <a:pt x="436" y="119"/>
                      <a:pt x="429" y="110"/>
                      <a:pt x="432" y="101"/>
                    </a:cubicBezTo>
                    <a:cubicBezTo>
                      <a:pt x="441" y="78"/>
                      <a:pt x="441" y="78"/>
                      <a:pt x="441" y="78"/>
                    </a:cubicBezTo>
                    <a:cubicBezTo>
                      <a:pt x="417" y="86"/>
                      <a:pt x="417" y="86"/>
                      <a:pt x="417" y="86"/>
                    </a:cubicBezTo>
                    <a:cubicBezTo>
                      <a:pt x="408" y="89"/>
                      <a:pt x="399" y="81"/>
                      <a:pt x="401" y="72"/>
                    </a:cubicBezTo>
                    <a:cubicBezTo>
                      <a:pt x="405" y="47"/>
                      <a:pt x="405" y="47"/>
                      <a:pt x="405" y="47"/>
                    </a:cubicBezTo>
                    <a:cubicBezTo>
                      <a:pt x="383" y="59"/>
                      <a:pt x="383" y="59"/>
                      <a:pt x="383" y="59"/>
                    </a:cubicBezTo>
                    <a:cubicBezTo>
                      <a:pt x="375" y="63"/>
                      <a:pt x="365" y="58"/>
                      <a:pt x="365" y="48"/>
                    </a:cubicBezTo>
                    <a:cubicBezTo>
                      <a:pt x="364" y="23"/>
                      <a:pt x="364" y="23"/>
                      <a:pt x="364" y="23"/>
                    </a:cubicBezTo>
                    <a:cubicBezTo>
                      <a:pt x="345" y="39"/>
                      <a:pt x="345" y="39"/>
                      <a:pt x="345" y="39"/>
                    </a:cubicBezTo>
                    <a:cubicBezTo>
                      <a:pt x="337" y="45"/>
                      <a:pt x="326" y="41"/>
                      <a:pt x="325" y="32"/>
                    </a:cubicBezTo>
                    <a:cubicBezTo>
                      <a:pt x="320" y="7"/>
                      <a:pt x="320" y="7"/>
                      <a:pt x="320" y="7"/>
                    </a:cubicBezTo>
                    <a:cubicBezTo>
                      <a:pt x="303" y="27"/>
                      <a:pt x="303" y="27"/>
                      <a:pt x="303" y="27"/>
                    </a:cubicBezTo>
                    <a:cubicBezTo>
                      <a:pt x="297" y="34"/>
                      <a:pt x="286" y="32"/>
                      <a:pt x="282" y="23"/>
                    </a:cubicBezTo>
                    <a:cubicBezTo>
                      <a:pt x="273" y="0"/>
                      <a:pt x="273" y="0"/>
                      <a:pt x="273" y="0"/>
                    </a:cubicBezTo>
                    <a:cubicBezTo>
                      <a:pt x="260" y="22"/>
                      <a:pt x="260" y="22"/>
                      <a:pt x="260" y="22"/>
                    </a:cubicBezTo>
                    <a:cubicBezTo>
                      <a:pt x="256" y="30"/>
                      <a:pt x="244" y="30"/>
                      <a:pt x="239" y="22"/>
                    </a:cubicBezTo>
                    <a:cubicBezTo>
                      <a:pt x="226" y="1"/>
                      <a:pt x="226" y="1"/>
                      <a:pt x="226" y="1"/>
                    </a:cubicBezTo>
                    <a:cubicBezTo>
                      <a:pt x="217" y="25"/>
                      <a:pt x="217" y="25"/>
                      <a:pt x="217" y="25"/>
                    </a:cubicBezTo>
                    <a:cubicBezTo>
                      <a:pt x="214" y="34"/>
                      <a:pt x="203" y="36"/>
                      <a:pt x="197" y="30"/>
                    </a:cubicBezTo>
                    <a:cubicBezTo>
                      <a:pt x="179" y="11"/>
                      <a:pt x="179" y="11"/>
                      <a:pt x="179" y="11"/>
                    </a:cubicBezTo>
                    <a:cubicBezTo>
                      <a:pt x="176" y="36"/>
                      <a:pt x="176" y="36"/>
                      <a:pt x="176" y="36"/>
                    </a:cubicBezTo>
                    <a:cubicBezTo>
                      <a:pt x="174" y="45"/>
                      <a:pt x="164" y="50"/>
                      <a:pt x="156" y="44"/>
                    </a:cubicBezTo>
                    <a:close/>
                    <a:moveTo>
                      <a:pt x="407" y="207"/>
                    </a:moveTo>
                    <a:cubicBezTo>
                      <a:pt x="434" y="290"/>
                      <a:pt x="388" y="379"/>
                      <a:pt x="305" y="406"/>
                    </a:cubicBezTo>
                    <a:cubicBezTo>
                      <a:pt x="222" y="433"/>
                      <a:pt x="133" y="387"/>
                      <a:pt x="106" y="304"/>
                    </a:cubicBezTo>
                    <a:cubicBezTo>
                      <a:pt x="79" y="221"/>
                      <a:pt x="125" y="132"/>
                      <a:pt x="208" y="105"/>
                    </a:cubicBezTo>
                    <a:cubicBezTo>
                      <a:pt x="291" y="78"/>
                      <a:pt x="380" y="124"/>
                      <a:pt x="407" y="207"/>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5" name="Freeform 53"/>
              <p:cNvSpPr>
                <a:spLocks noEditPoints="1"/>
              </p:cNvSpPr>
              <p:nvPr/>
            </p:nvSpPr>
            <p:spPr bwMode="auto">
              <a:xfrm>
                <a:off x="5932150" y="2976348"/>
                <a:ext cx="426710" cy="482589"/>
              </a:xfrm>
              <a:custGeom>
                <a:avLst/>
                <a:gdLst>
                  <a:gd name="T0" fmla="*/ 20 w 78"/>
                  <a:gd name="T1" fmla="*/ 7 h 88"/>
                  <a:gd name="T2" fmla="*/ 20 w 78"/>
                  <a:gd name="T3" fmla="*/ 11 h 88"/>
                  <a:gd name="T4" fmla="*/ 5 w 78"/>
                  <a:gd name="T5" fmla="*/ 6 h 88"/>
                  <a:gd name="T6" fmla="*/ 1 w 78"/>
                  <a:gd name="T7" fmla="*/ 8 h 88"/>
                  <a:gd name="T8" fmla="*/ 0 w 78"/>
                  <a:gd name="T9" fmla="*/ 20 h 88"/>
                  <a:gd name="T10" fmla="*/ 3 w 78"/>
                  <a:gd name="T11" fmla="*/ 38 h 88"/>
                  <a:gd name="T12" fmla="*/ 17 w 78"/>
                  <a:gd name="T13" fmla="*/ 49 h 88"/>
                  <a:gd name="T14" fmla="*/ 20 w 78"/>
                  <a:gd name="T15" fmla="*/ 50 h 88"/>
                  <a:gd name="T16" fmla="*/ 20 w 78"/>
                  <a:gd name="T17" fmla="*/ 49 h 88"/>
                  <a:gd name="T18" fmla="*/ 31 w 78"/>
                  <a:gd name="T19" fmla="*/ 52 h 88"/>
                  <a:gd name="T20" fmla="*/ 31 w 78"/>
                  <a:gd name="T21" fmla="*/ 64 h 88"/>
                  <a:gd name="T22" fmla="*/ 27 w 78"/>
                  <a:gd name="T23" fmla="*/ 64 h 88"/>
                  <a:gd name="T24" fmla="*/ 27 w 78"/>
                  <a:gd name="T25" fmla="*/ 68 h 88"/>
                  <a:gd name="T26" fmla="*/ 15 w 78"/>
                  <a:gd name="T27" fmla="*/ 68 h 88"/>
                  <a:gd name="T28" fmla="*/ 15 w 78"/>
                  <a:gd name="T29" fmla="*/ 88 h 88"/>
                  <a:gd name="T30" fmla="*/ 64 w 78"/>
                  <a:gd name="T31" fmla="*/ 88 h 88"/>
                  <a:gd name="T32" fmla="*/ 64 w 78"/>
                  <a:gd name="T33" fmla="*/ 68 h 88"/>
                  <a:gd name="T34" fmla="*/ 52 w 78"/>
                  <a:gd name="T35" fmla="*/ 68 h 88"/>
                  <a:gd name="T36" fmla="*/ 52 w 78"/>
                  <a:gd name="T37" fmla="*/ 64 h 88"/>
                  <a:gd name="T38" fmla="*/ 47 w 78"/>
                  <a:gd name="T39" fmla="*/ 64 h 88"/>
                  <a:gd name="T40" fmla="*/ 47 w 78"/>
                  <a:gd name="T41" fmla="*/ 52 h 88"/>
                  <a:gd name="T42" fmla="*/ 58 w 78"/>
                  <a:gd name="T43" fmla="*/ 49 h 88"/>
                  <a:gd name="T44" fmla="*/ 58 w 78"/>
                  <a:gd name="T45" fmla="*/ 50 h 88"/>
                  <a:gd name="T46" fmla="*/ 61 w 78"/>
                  <a:gd name="T47" fmla="*/ 49 h 88"/>
                  <a:gd name="T48" fmla="*/ 75 w 78"/>
                  <a:gd name="T49" fmla="*/ 38 h 88"/>
                  <a:gd name="T50" fmla="*/ 78 w 78"/>
                  <a:gd name="T51" fmla="*/ 20 h 88"/>
                  <a:gd name="T52" fmla="*/ 77 w 78"/>
                  <a:gd name="T53" fmla="*/ 8 h 88"/>
                  <a:gd name="T54" fmla="*/ 73 w 78"/>
                  <a:gd name="T55" fmla="*/ 6 h 88"/>
                  <a:gd name="T56" fmla="*/ 58 w 78"/>
                  <a:gd name="T57" fmla="*/ 11 h 88"/>
                  <a:gd name="T58" fmla="*/ 58 w 78"/>
                  <a:gd name="T59" fmla="*/ 7 h 88"/>
                  <a:gd name="T60" fmla="*/ 60 w 78"/>
                  <a:gd name="T61" fmla="*/ 7 h 88"/>
                  <a:gd name="T62" fmla="*/ 60 w 78"/>
                  <a:gd name="T63" fmla="*/ 0 h 88"/>
                  <a:gd name="T64" fmla="*/ 17 w 78"/>
                  <a:gd name="T65" fmla="*/ 0 h 88"/>
                  <a:gd name="T66" fmla="*/ 17 w 78"/>
                  <a:gd name="T67" fmla="*/ 7 h 88"/>
                  <a:gd name="T68" fmla="*/ 20 w 78"/>
                  <a:gd name="T69" fmla="*/ 7 h 88"/>
                  <a:gd name="T70" fmla="*/ 63 w 78"/>
                  <a:gd name="T71" fmla="*/ 42 h 88"/>
                  <a:gd name="T72" fmla="*/ 59 w 78"/>
                  <a:gd name="T73" fmla="*/ 20 h 88"/>
                  <a:gd name="T74" fmla="*/ 61 w 78"/>
                  <a:gd name="T75" fmla="*/ 22 h 88"/>
                  <a:gd name="T76" fmla="*/ 66 w 78"/>
                  <a:gd name="T77" fmla="*/ 18 h 88"/>
                  <a:gd name="T78" fmla="*/ 64 w 78"/>
                  <a:gd name="T79" fmla="*/ 16 h 88"/>
                  <a:gd name="T80" fmla="*/ 71 w 78"/>
                  <a:gd name="T81" fmla="*/ 13 h 88"/>
                  <a:gd name="T82" fmla="*/ 72 w 78"/>
                  <a:gd name="T83" fmla="*/ 20 h 88"/>
                  <a:gd name="T84" fmla="*/ 69 w 78"/>
                  <a:gd name="T85" fmla="*/ 36 h 88"/>
                  <a:gd name="T86" fmla="*/ 63 w 78"/>
                  <a:gd name="T87" fmla="*/ 42 h 88"/>
                  <a:gd name="T88" fmla="*/ 19 w 78"/>
                  <a:gd name="T89" fmla="*/ 20 h 88"/>
                  <a:gd name="T90" fmla="*/ 15 w 78"/>
                  <a:gd name="T91" fmla="*/ 42 h 88"/>
                  <a:gd name="T92" fmla="*/ 9 w 78"/>
                  <a:gd name="T93" fmla="*/ 36 h 88"/>
                  <a:gd name="T94" fmla="*/ 6 w 78"/>
                  <a:gd name="T95" fmla="*/ 20 h 88"/>
                  <a:gd name="T96" fmla="*/ 7 w 78"/>
                  <a:gd name="T97" fmla="*/ 13 h 88"/>
                  <a:gd name="T98" fmla="*/ 14 w 78"/>
                  <a:gd name="T99" fmla="*/ 16 h 88"/>
                  <a:gd name="T100" fmla="*/ 12 w 78"/>
                  <a:gd name="T101" fmla="*/ 18 h 88"/>
                  <a:gd name="T102" fmla="*/ 17 w 78"/>
                  <a:gd name="T103" fmla="*/ 22 h 88"/>
                  <a:gd name="T104" fmla="*/ 19 w 78"/>
                  <a:gd name="T105" fmla="*/ 20 h 88"/>
                  <a:gd name="T106" fmla="*/ 32 w 78"/>
                  <a:gd name="T107" fmla="*/ 10 h 88"/>
                  <a:gd name="T108" fmla="*/ 32 w 78"/>
                  <a:gd name="T109" fmla="*/ 45 h 88"/>
                  <a:gd name="T110" fmla="*/ 25 w 78"/>
                  <a:gd name="T111" fmla="*/ 41 h 88"/>
                  <a:gd name="T112" fmla="*/ 28 w 78"/>
                  <a:gd name="T113" fmla="*/ 14 h 88"/>
                  <a:gd name="T114" fmla="*/ 28 w 78"/>
                  <a:gd name="T115" fmla="*/ 10 h 88"/>
                  <a:gd name="T116" fmla="*/ 32 w 78"/>
                  <a:gd name="T117" fmla="*/ 1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88">
                    <a:moveTo>
                      <a:pt x="20" y="7"/>
                    </a:moveTo>
                    <a:cubicBezTo>
                      <a:pt x="20" y="8"/>
                      <a:pt x="21" y="10"/>
                      <a:pt x="20" y="11"/>
                    </a:cubicBezTo>
                    <a:cubicBezTo>
                      <a:pt x="5" y="6"/>
                      <a:pt x="5" y="6"/>
                      <a:pt x="5" y="6"/>
                    </a:cubicBezTo>
                    <a:cubicBezTo>
                      <a:pt x="1" y="8"/>
                      <a:pt x="1" y="8"/>
                      <a:pt x="1" y="8"/>
                    </a:cubicBezTo>
                    <a:cubicBezTo>
                      <a:pt x="0" y="11"/>
                      <a:pt x="0" y="16"/>
                      <a:pt x="0" y="20"/>
                    </a:cubicBezTo>
                    <a:cubicBezTo>
                      <a:pt x="0" y="26"/>
                      <a:pt x="1" y="33"/>
                      <a:pt x="3" y="38"/>
                    </a:cubicBezTo>
                    <a:cubicBezTo>
                      <a:pt x="6" y="44"/>
                      <a:pt x="10" y="48"/>
                      <a:pt x="17" y="49"/>
                    </a:cubicBezTo>
                    <a:cubicBezTo>
                      <a:pt x="18" y="50"/>
                      <a:pt x="19" y="50"/>
                      <a:pt x="20" y="50"/>
                    </a:cubicBezTo>
                    <a:cubicBezTo>
                      <a:pt x="20" y="49"/>
                      <a:pt x="20" y="49"/>
                      <a:pt x="20" y="49"/>
                    </a:cubicBezTo>
                    <a:cubicBezTo>
                      <a:pt x="22" y="51"/>
                      <a:pt x="26" y="52"/>
                      <a:pt x="31" y="52"/>
                    </a:cubicBezTo>
                    <a:cubicBezTo>
                      <a:pt x="31" y="64"/>
                      <a:pt x="31" y="64"/>
                      <a:pt x="31" y="64"/>
                    </a:cubicBezTo>
                    <a:cubicBezTo>
                      <a:pt x="27" y="64"/>
                      <a:pt x="27" y="64"/>
                      <a:pt x="27" y="64"/>
                    </a:cubicBezTo>
                    <a:cubicBezTo>
                      <a:pt x="27" y="68"/>
                      <a:pt x="27" y="68"/>
                      <a:pt x="27" y="68"/>
                    </a:cubicBezTo>
                    <a:cubicBezTo>
                      <a:pt x="15" y="68"/>
                      <a:pt x="15" y="68"/>
                      <a:pt x="15" y="68"/>
                    </a:cubicBezTo>
                    <a:cubicBezTo>
                      <a:pt x="15" y="88"/>
                      <a:pt x="15" y="88"/>
                      <a:pt x="15" y="88"/>
                    </a:cubicBezTo>
                    <a:cubicBezTo>
                      <a:pt x="64" y="88"/>
                      <a:pt x="64" y="88"/>
                      <a:pt x="64" y="88"/>
                    </a:cubicBezTo>
                    <a:cubicBezTo>
                      <a:pt x="64" y="68"/>
                      <a:pt x="64" y="68"/>
                      <a:pt x="64" y="68"/>
                    </a:cubicBezTo>
                    <a:cubicBezTo>
                      <a:pt x="52" y="68"/>
                      <a:pt x="52" y="68"/>
                      <a:pt x="52" y="68"/>
                    </a:cubicBezTo>
                    <a:cubicBezTo>
                      <a:pt x="52" y="64"/>
                      <a:pt x="52" y="64"/>
                      <a:pt x="52" y="64"/>
                    </a:cubicBezTo>
                    <a:cubicBezTo>
                      <a:pt x="47" y="64"/>
                      <a:pt x="47" y="64"/>
                      <a:pt x="47" y="64"/>
                    </a:cubicBezTo>
                    <a:cubicBezTo>
                      <a:pt x="47" y="52"/>
                      <a:pt x="47" y="52"/>
                      <a:pt x="47" y="52"/>
                    </a:cubicBezTo>
                    <a:cubicBezTo>
                      <a:pt x="52" y="52"/>
                      <a:pt x="56" y="51"/>
                      <a:pt x="58" y="49"/>
                    </a:cubicBezTo>
                    <a:cubicBezTo>
                      <a:pt x="58" y="50"/>
                      <a:pt x="58" y="50"/>
                      <a:pt x="58" y="50"/>
                    </a:cubicBezTo>
                    <a:cubicBezTo>
                      <a:pt x="59" y="50"/>
                      <a:pt x="60" y="50"/>
                      <a:pt x="61" y="49"/>
                    </a:cubicBezTo>
                    <a:cubicBezTo>
                      <a:pt x="68" y="48"/>
                      <a:pt x="72" y="44"/>
                      <a:pt x="75" y="38"/>
                    </a:cubicBezTo>
                    <a:cubicBezTo>
                      <a:pt x="77" y="33"/>
                      <a:pt x="78" y="26"/>
                      <a:pt x="78" y="20"/>
                    </a:cubicBezTo>
                    <a:cubicBezTo>
                      <a:pt x="78" y="16"/>
                      <a:pt x="78" y="11"/>
                      <a:pt x="77" y="8"/>
                    </a:cubicBezTo>
                    <a:cubicBezTo>
                      <a:pt x="73" y="6"/>
                      <a:pt x="73" y="6"/>
                      <a:pt x="73" y="6"/>
                    </a:cubicBezTo>
                    <a:cubicBezTo>
                      <a:pt x="58" y="11"/>
                      <a:pt x="58" y="11"/>
                      <a:pt x="58" y="11"/>
                    </a:cubicBezTo>
                    <a:cubicBezTo>
                      <a:pt x="57" y="10"/>
                      <a:pt x="58" y="8"/>
                      <a:pt x="58" y="7"/>
                    </a:cubicBezTo>
                    <a:cubicBezTo>
                      <a:pt x="60" y="7"/>
                      <a:pt x="60" y="7"/>
                      <a:pt x="60" y="7"/>
                    </a:cubicBezTo>
                    <a:cubicBezTo>
                      <a:pt x="60" y="0"/>
                      <a:pt x="60" y="0"/>
                      <a:pt x="60" y="0"/>
                    </a:cubicBezTo>
                    <a:cubicBezTo>
                      <a:pt x="17" y="0"/>
                      <a:pt x="17" y="0"/>
                      <a:pt x="17" y="0"/>
                    </a:cubicBezTo>
                    <a:cubicBezTo>
                      <a:pt x="17" y="7"/>
                      <a:pt x="17" y="7"/>
                      <a:pt x="17" y="7"/>
                    </a:cubicBezTo>
                    <a:cubicBezTo>
                      <a:pt x="20" y="7"/>
                      <a:pt x="20" y="7"/>
                      <a:pt x="20" y="7"/>
                    </a:cubicBezTo>
                    <a:close/>
                    <a:moveTo>
                      <a:pt x="63" y="42"/>
                    </a:moveTo>
                    <a:cubicBezTo>
                      <a:pt x="64" y="36"/>
                      <a:pt x="60" y="28"/>
                      <a:pt x="59" y="20"/>
                    </a:cubicBezTo>
                    <a:cubicBezTo>
                      <a:pt x="61" y="22"/>
                      <a:pt x="61" y="22"/>
                      <a:pt x="61" y="22"/>
                    </a:cubicBezTo>
                    <a:cubicBezTo>
                      <a:pt x="66" y="18"/>
                      <a:pt x="66" y="18"/>
                      <a:pt x="66" y="18"/>
                    </a:cubicBezTo>
                    <a:cubicBezTo>
                      <a:pt x="64" y="16"/>
                      <a:pt x="64" y="16"/>
                      <a:pt x="64" y="16"/>
                    </a:cubicBezTo>
                    <a:cubicBezTo>
                      <a:pt x="71" y="13"/>
                      <a:pt x="71" y="13"/>
                      <a:pt x="71" y="13"/>
                    </a:cubicBezTo>
                    <a:cubicBezTo>
                      <a:pt x="72" y="15"/>
                      <a:pt x="72" y="18"/>
                      <a:pt x="72" y="20"/>
                    </a:cubicBezTo>
                    <a:cubicBezTo>
                      <a:pt x="71" y="26"/>
                      <a:pt x="71" y="31"/>
                      <a:pt x="69" y="36"/>
                    </a:cubicBezTo>
                    <a:cubicBezTo>
                      <a:pt x="67" y="39"/>
                      <a:pt x="65" y="41"/>
                      <a:pt x="63" y="42"/>
                    </a:cubicBezTo>
                    <a:close/>
                    <a:moveTo>
                      <a:pt x="19" y="20"/>
                    </a:moveTo>
                    <a:cubicBezTo>
                      <a:pt x="17" y="28"/>
                      <a:pt x="14" y="36"/>
                      <a:pt x="15" y="42"/>
                    </a:cubicBezTo>
                    <a:cubicBezTo>
                      <a:pt x="13" y="41"/>
                      <a:pt x="11" y="39"/>
                      <a:pt x="9" y="36"/>
                    </a:cubicBezTo>
                    <a:cubicBezTo>
                      <a:pt x="7" y="31"/>
                      <a:pt x="6" y="26"/>
                      <a:pt x="6" y="20"/>
                    </a:cubicBezTo>
                    <a:cubicBezTo>
                      <a:pt x="6" y="18"/>
                      <a:pt x="6" y="15"/>
                      <a:pt x="7" y="13"/>
                    </a:cubicBezTo>
                    <a:cubicBezTo>
                      <a:pt x="14" y="16"/>
                      <a:pt x="14" y="16"/>
                      <a:pt x="14" y="16"/>
                    </a:cubicBezTo>
                    <a:cubicBezTo>
                      <a:pt x="12" y="18"/>
                      <a:pt x="12" y="18"/>
                      <a:pt x="12" y="18"/>
                    </a:cubicBezTo>
                    <a:cubicBezTo>
                      <a:pt x="17" y="22"/>
                      <a:pt x="17" y="22"/>
                      <a:pt x="17" y="22"/>
                    </a:cubicBezTo>
                    <a:cubicBezTo>
                      <a:pt x="19" y="20"/>
                      <a:pt x="19" y="20"/>
                      <a:pt x="19" y="20"/>
                    </a:cubicBezTo>
                    <a:close/>
                    <a:moveTo>
                      <a:pt x="32" y="10"/>
                    </a:moveTo>
                    <a:cubicBezTo>
                      <a:pt x="32" y="45"/>
                      <a:pt x="32" y="45"/>
                      <a:pt x="32" y="45"/>
                    </a:cubicBezTo>
                    <a:cubicBezTo>
                      <a:pt x="32" y="45"/>
                      <a:pt x="27" y="45"/>
                      <a:pt x="25" y="41"/>
                    </a:cubicBezTo>
                    <a:cubicBezTo>
                      <a:pt x="24" y="37"/>
                      <a:pt x="28" y="16"/>
                      <a:pt x="28" y="14"/>
                    </a:cubicBezTo>
                    <a:cubicBezTo>
                      <a:pt x="28" y="13"/>
                      <a:pt x="28" y="10"/>
                      <a:pt x="28" y="10"/>
                    </a:cubicBezTo>
                    <a:lnTo>
                      <a:pt x="32" y="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Arial" panose="020B0604020202020204" pitchFamily="34" charset="0"/>
                  <a:cs typeface="Arial" panose="020B0604020202020204" pitchFamily="34" charset="0"/>
                </a:endParaRPr>
              </a:p>
            </p:txBody>
          </p:sp>
        </p:grpSp>
        <p:grpSp>
          <p:nvGrpSpPr>
            <p:cNvPr id="24" name="Group 40"/>
            <p:cNvGrpSpPr/>
            <p:nvPr/>
          </p:nvGrpSpPr>
          <p:grpSpPr>
            <a:xfrm>
              <a:off x="897773" y="2284673"/>
              <a:ext cx="3102977" cy="902063"/>
              <a:chOff x="897773" y="2284673"/>
              <a:chExt cx="3102977" cy="902063"/>
            </a:xfrm>
          </p:grpSpPr>
          <p:sp>
            <p:nvSpPr>
              <p:cNvPr id="69" name="TextBox 58"/>
              <p:cNvSpPr txBox="1"/>
              <p:nvPr/>
            </p:nvSpPr>
            <p:spPr>
              <a:xfrm>
                <a:off x="1655747" y="2284673"/>
                <a:ext cx="1626263"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1</a:t>
                </a:r>
                <a:r>
                  <a:rPr lang="zh-CN" altLang="en-US" b="1" dirty="0" smtClean="0">
                    <a:latin typeface="微软雅黑" pitchFamily="34" charset="-122"/>
                    <a:ea typeface="微软雅黑" pitchFamily="34" charset="-122"/>
                  </a:rPr>
                  <a:t>、顶层</a:t>
                </a:r>
                <a:r>
                  <a:rPr lang="zh-CN" altLang="en-US" b="1" dirty="0">
                    <a:latin typeface="微软雅黑" pitchFamily="34" charset="-122"/>
                    <a:ea typeface="微软雅黑" pitchFamily="34" charset="-122"/>
                  </a:rPr>
                  <a:t>设计</a:t>
                </a:r>
              </a:p>
              <a:p>
                <a:pPr algn="ctr"/>
                <a:endParaRPr lang="en-GB" b="1" dirty="0">
                  <a:latin typeface="Arial" panose="020B0604020202020204" pitchFamily="34" charset="0"/>
                  <a:cs typeface="Arial" panose="020B0604020202020204" pitchFamily="34" charset="0"/>
                </a:endParaRPr>
              </a:p>
            </p:txBody>
          </p:sp>
          <p:sp>
            <p:nvSpPr>
              <p:cNvPr id="70" name="Rectangle 59"/>
              <p:cNvSpPr/>
              <p:nvPr/>
            </p:nvSpPr>
            <p:spPr>
              <a:xfrm>
                <a:off x="897773" y="2637675"/>
                <a:ext cx="3102977" cy="54906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200" dirty="0" smtClean="0">
                    <a:solidFill>
                      <a:srgbClr val="FF0000"/>
                    </a:solidFill>
                    <a:latin typeface="微软雅黑" pitchFamily="34" charset="-122"/>
                    <a:ea typeface="微软雅黑" pitchFamily="34" charset="-122"/>
                  </a:rPr>
                  <a:t>立项申报制订</a:t>
                </a:r>
                <a:r>
                  <a:rPr lang="zh-CN" altLang="en-US" sz="1200" dirty="0">
                    <a:solidFill>
                      <a:srgbClr val="FF0000"/>
                    </a:solidFill>
                    <a:latin typeface="微软雅黑" panose="020B0503020204020204" pitchFamily="34" charset="-122"/>
                    <a:ea typeface="微软雅黑" panose="020B0503020204020204" pitchFamily="34" charset="-122"/>
                  </a:rPr>
                  <a:t>、修订规划方案、立项申报书</a:t>
                </a:r>
                <a:endParaRPr lang="en-US" altLang="zh-CN" sz="1200" dirty="0">
                  <a:solidFill>
                    <a:srgbClr val="FF0000"/>
                  </a:solidFill>
                  <a:latin typeface="微软雅黑" panose="020B0503020204020204" pitchFamily="34" charset="-122"/>
                  <a:ea typeface="微软雅黑" panose="020B0503020204020204" pitchFamily="34" charset="-122"/>
                </a:endParaRPr>
              </a:p>
              <a:p>
                <a:pPr algn="ctr">
                  <a:lnSpc>
                    <a:spcPct val="130000"/>
                  </a:lnSpc>
                </a:pPr>
                <a:endParaRPr lang="en-US" altLang="zh-CN" sz="1200" dirty="0">
                  <a:latin typeface="微软雅黑" panose="020B0503020204020204" pitchFamily="34" charset="-122"/>
                  <a:ea typeface="微软雅黑" panose="020B0503020204020204" pitchFamily="34" charset="-122"/>
                </a:endParaRPr>
              </a:p>
            </p:txBody>
          </p:sp>
        </p:grpSp>
        <p:grpSp>
          <p:nvGrpSpPr>
            <p:cNvPr id="25" name="Group 60"/>
            <p:cNvGrpSpPr/>
            <p:nvPr/>
          </p:nvGrpSpPr>
          <p:grpSpPr>
            <a:xfrm>
              <a:off x="1951067" y="1909742"/>
              <a:ext cx="277647" cy="276818"/>
              <a:chOff x="2138511" y="2464802"/>
              <a:chExt cx="354012" cy="352956"/>
            </a:xfrm>
            <a:solidFill>
              <a:schemeClr val="accent1"/>
            </a:solidFill>
          </p:grpSpPr>
          <p:sp>
            <p:nvSpPr>
              <p:cNvPr id="67" name="Oval 61"/>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68" name="Freeform 62"/>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grpSp>
        <p:grpSp>
          <p:nvGrpSpPr>
            <p:cNvPr id="29" name="Group 41"/>
            <p:cNvGrpSpPr/>
            <p:nvPr/>
          </p:nvGrpSpPr>
          <p:grpSpPr>
            <a:xfrm>
              <a:off x="897773" y="3828710"/>
              <a:ext cx="2494442" cy="661998"/>
              <a:chOff x="897773" y="3828710"/>
              <a:chExt cx="2494442" cy="661998"/>
            </a:xfrm>
          </p:grpSpPr>
          <p:sp>
            <p:nvSpPr>
              <p:cNvPr id="65" name="TextBox 63"/>
              <p:cNvSpPr txBox="1"/>
              <p:nvPr/>
            </p:nvSpPr>
            <p:spPr>
              <a:xfrm>
                <a:off x="1349147" y="3828710"/>
                <a:ext cx="148149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2</a:t>
                </a:r>
                <a:r>
                  <a:rPr lang="zh-CN" altLang="en-US" b="1" dirty="0" smtClean="0">
                    <a:latin typeface="微软雅黑" pitchFamily="34" charset="-122"/>
                    <a:ea typeface="微软雅黑" pitchFamily="34" charset="-122"/>
                  </a:rPr>
                  <a:t>、方案设计</a:t>
                </a:r>
                <a:endParaRPr lang="en-GB" b="1" dirty="0">
                  <a:latin typeface="微软雅黑" pitchFamily="34" charset="-122"/>
                  <a:ea typeface="微软雅黑" pitchFamily="34" charset="-122"/>
                </a:endParaRPr>
              </a:p>
            </p:txBody>
          </p:sp>
          <p:sp>
            <p:nvSpPr>
              <p:cNvPr id="66" name="Rectangle 64"/>
              <p:cNvSpPr/>
              <p:nvPr/>
            </p:nvSpPr>
            <p:spPr>
              <a:xfrm>
                <a:off x="897773" y="4181713"/>
                <a:ext cx="2494442" cy="30899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29355">
                  <a:lnSpc>
                    <a:spcPct val="130000"/>
                  </a:lnSpc>
                  <a:defRPr/>
                </a:pPr>
                <a:r>
                  <a:rPr lang="zh-CN" altLang="en-US" sz="1200" dirty="0" smtClean="0">
                    <a:solidFill>
                      <a:srgbClr val="FF0000"/>
                    </a:solidFill>
                    <a:latin typeface="微软雅黑" panose="020B0503020204020204" pitchFamily="34" charset="-122"/>
                    <a:ea typeface="微软雅黑" panose="020B0503020204020204" pitchFamily="34" charset="-122"/>
                  </a:rPr>
                  <a:t>制订</a:t>
                </a:r>
                <a:r>
                  <a:rPr lang="zh-CN" altLang="en-US" sz="1200" dirty="0">
                    <a:solidFill>
                      <a:srgbClr val="FF0000"/>
                    </a:solidFill>
                    <a:latin typeface="微软雅黑" panose="020B0503020204020204" pitchFamily="34" charset="-122"/>
                    <a:ea typeface="微软雅黑" panose="020B0503020204020204" pitchFamily="34" charset="-122"/>
                  </a:rPr>
                  <a:t>、修订建设方案、任务书</a:t>
                </a:r>
                <a:endParaRPr lang="en-US" altLang="zh-CN" sz="1200" dirty="0">
                  <a:solidFill>
                    <a:srgbClr val="FF0000"/>
                  </a:solidFill>
                  <a:latin typeface="微软雅黑" panose="020B0503020204020204" pitchFamily="34" charset="-122"/>
                  <a:ea typeface="微软雅黑" panose="020B0503020204020204" pitchFamily="34" charset="-122"/>
                </a:endParaRPr>
              </a:p>
            </p:txBody>
          </p:sp>
        </p:grpSp>
        <p:grpSp>
          <p:nvGrpSpPr>
            <p:cNvPr id="37" name="Group 65"/>
            <p:cNvGrpSpPr/>
            <p:nvPr/>
          </p:nvGrpSpPr>
          <p:grpSpPr>
            <a:xfrm>
              <a:off x="1951067" y="3453780"/>
              <a:ext cx="277647" cy="276818"/>
              <a:chOff x="2138511" y="2464802"/>
              <a:chExt cx="354012" cy="352956"/>
            </a:xfrm>
            <a:solidFill>
              <a:schemeClr val="accent2"/>
            </a:solidFill>
          </p:grpSpPr>
          <p:sp>
            <p:nvSpPr>
              <p:cNvPr id="63" name="Oval 66"/>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64" name="Freeform 67"/>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grpSp>
        <p:grpSp>
          <p:nvGrpSpPr>
            <p:cNvPr id="38" name="Group 52"/>
            <p:cNvGrpSpPr/>
            <p:nvPr/>
          </p:nvGrpSpPr>
          <p:grpSpPr>
            <a:xfrm>
              <a:off x="897773" y="5332293"/>
              <a:ext cx="2384237" cy="669013"/>
              <a:chOff x="897773" y="5332293"/>
              <a:chExt cx="2384237" cy="669013"/>
            </a:xfrm>
          </p:grpSpPr>
          <p:sp>
            <p:nvSpPr>
              <p:cNvPr id="58" name="TextBox 68"/>
              <p:cNvSpPr txBox="1"/>
              <p:nvPr/>
            </p:nvSpPr>
            <p:spPr>
              <a:xfrm>
                <a:off x="1128703" y="5332293"/>
                <a:ext cx="194316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3</a:t>
                </a:r>
                <a:r>
                  <a:rPr lang="zh-CN" altLang="en-US" b="1" dirty="0" smtClean="0">
                    <a:latin typeface="微软雅黑" pitchFamily="34" charset="-122"/>
                    <a:ea typeface="微软雅黑" pitchFamily="34" charset="-122"/>
                  </a:rPr>
                  <a:t>、建设流程培训</a:t>
                </a:r>
                <a:endParaRPr lang="en-GB" b="1" dirty="0">
                  <a:latin typeface="微软雅黑" pitchFamily="34" charset="-122"/>
                  <a:ea typeface="微软雅黑" pitchFamily="34" charset="-122"/>
                </a:endParaRPr>
              </a:p>
            </p:txBody>
          </p:sp>
          <p:sp>
            <p:nvSpPr>
              <p:cNvPr id="62" name="Rectangle 69"/>
              <p:cNvSpPr/>
              <p:nvPr/>
            </p:nvSpPr>
            <p:spPr>
              <a:xfrm>
                <a:off x="897773" y="5724307"/>
                <a:ext cx="2384237" cy="27699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smtClean="0">
                    <a:solidFill>
                      <a:srgbClr val="FF0000"/>
                    </a:solidFill>
                    <a:latin typeface="微软雅黑" panose="020B0503020204020204" pitchFamily="34" charset="-122"/>
                    <a:ea typeface="微软雅黑" panose="020B0503020204020204" pitchFamily="34" charset="-122"/>
                  </a:rPr>
                  <a:t>项目</a:t>
                </a:r>
                <a:r>
                  <a:rPr lang="zh-CN" altLang="en-US" sz="1200" dirty="0">
                    <a:solidFill>
                      <a:srgbClr val="FF0000"/>
                    </a:solidFill>
                    <a:latin typeface="微软雅黑" panose="020B0503020204020204" pitchFamily="34" charset="-122"/>
                    <a:ea typeface="微软雅黑" panose="020B0503020204020204" pitchFamily="34" charset="-122"/>
                  </a:rPr>
                  <a:t>建设流程</a:t>
                </a:r>
                <a:r>
                  <a:rPr lang="zh-CN" altLang="en-US" sz="1200" dirty="0" smtClean="0">
                    <a:solidFill>
                      <a:srgbClr val="FF0000"/>
                    </a:solidFill>
                    <a:latin typeface="微软雅黑" panose="020B0503020204020204" pitchFamily="34" charset="-122"/>
                    <a:ea typeface="微软雅黑" panose="020B0503020204020204" pitchFamily="34" charset="-122"/>
                  </a:rPr>
                  <a:t>培训</a:t>
                </a:r>
                <a:endParaRPr lang="en-GB" sz="1200" dirty="0">
                  <a:latin typeface="Arial" panose="020B0604020202020204" pitchFamily="34" charset="0"/>
                  <a:cs typeface="Arial" panose="020B0604020202020204" pitchFamily="34" charset="0"/>
                </a:endParaRPr>
              </a:p>
            </p:txBody>
          </p:sp>
        </p:grpSp>
        <p:grpSp>
          <p:nvGrpSpPr>
            <p:cNvPr id="39" name="Group 70"/>
            <p:cNvGrpSpPr/>
            <p:nvPr/>
          </p:nvGrpSpPr>
          <p:grpSpPr>
            <a:xfrm>
              <a:off x="1951067" y="4996374"/>
              <a:ext cx="277647" cy="276818"/>
              <a:chOff x="2138511" y="2464802"/>
              <a:chExt cx="354012" cy="352956"/>
            </a:xfrm>
            <a:solidFill>
              <a:schemeClr val="accent3"/>
            </a:solidFill>
          </p:grpSpPr>
          <p:sp>
            <p:nvSpPr>
              <p:cNvPr id="53" name="Oval 71"/>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54" name="Freeform 72"/>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grpSp>
        <p:grpSp>
          <p:nvGrpSpPr>
            <p:cNvPr id="40" name="Group 74"/>
            <p:cNvGrpSpPr/>
            <p:nvPr/>
          </p:nvGrpSpPr>
          <p:grpSpPr>
            <a:xfrm>
              <a:off x="9907712" y="3446766"/>
              <a:ext cx="277647" cy="276818"/>
              <a:chOff x="2138511" y="2464802"/>
              <a:chExt cx="354012" cy="352956"/>
            </a:xfrm>
            <a:solidFill>
              <a:schemeClr val="accent4"/>
            </a:solidFill>
          </p:grpSpPr>
          <p:sp>
            <p:nvSpPr>
              <p:cNvPr id="51" name="Oval 75"/>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52" name="Freeform 76"/>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grpSp>
        <p:grpSp>
          <p:nvGrpSpPr>
            <p:cNvPr id="41" name="Group 43"/>
            <p:cNvGrpSpPr/>
            <p:nvPr/>
          </p:nvGrpSpPr>
          <p:grpSpPr>
            <a:xfrm>
              <a:off x="8854418" y="5365734"/>
              <a:ext cx="2384237" cy="999334"/>
              <a:chOff x="8854418" y="5365734"/>
              <a:chExt cx="2384237" cy="999334"/>
            </a:xfrm>
          </p:grpSpPr>
          <p:sp>
            <p:nvSpPr>
              <p:cNvPr id="49" name="TextBox 77"/>
              <p:cNvSpPr txBox="1"/>
              <p:nvPr/>
            </p:nvSpPr>
            <p:spPr>
              <a:xfrm>
                <a:off x="9305791" y="5365734"/>
                <a:ext cx="148149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6</a:t>
                </a:r>
                <a:r>
                  <a:rPr lang="zh-CN" altLang="en-US" b="1" dirty="0" smtClean="0">
                    <a:latin typeface="微软雅黑" pitchFamily="34" charset="-122"/>
                    <a:ea typeface="微软雅黑" pitchFamily="34" charset="-122"/>
                  </a:rPr>
                  <a:t>、项目</a:t>
                </a:r>
                <a:r>
                  <a:rPr lang="zh-CN" altLang="en-US" b="1" dirty="0">
                    <a:latin typeface="微软雅黑" pitchFamily="34" charset="-122"/>
                    <a:ea typeface="微软雅黑" pitchFamily="34" charset="-122"/>
                  </a:rPr>
                  <a:t>验收</a:t>
                </a:r>
                <a:endParaRPr lang="en-GB" b="1" dirty="0">
                  <a:latin typeface="微软雅黑" pitchFamily="34" charset="-122"/>
                  <a:ea typeface="微软雅黑" pitchFamily="34" charset="-122"/>
                </a:endParaRPr>
              </a:p>
            </p:txBody>
          </p:sp>
          <p:sp>
            <p:nvSpPr>
              <p:cNvPr id="50" name="Rectangle 78"/>
              <p:cNvSpPr/>
              <p:nvPr/>
            </p:nvSpPr>
            <p:spPr>
              <a:xfrm>
                <a:off x="8854418" y="5718737"/>
                <a:ext cx="2384237"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zh-CN" sz="1200" dirty="0">
                    <a:latin typeface="Arial" panose="020B0604020202020204" pitchFamily="34" charset="0"/>
                    <a:cs typeface="Arial" panose="020B0604020202020204" pitchFamily="34" charset="0"/>
                  </a:rPr>
                  <a:t> </a:t>
                </a:r>
                <a:r>
                  <a:rPr lang="en-GB" altLang="zh-CN" sz="1200" dirty="0" smtClean="0">
                    <a:latin typeface="Arial" panose="020B0604020202020204" pitchFamily="34" charset="0"/>
                    <a:cs typeface="Arial" panose="020B0604020202020204" pitchFamily="34" charset="0"/>
                  </a:rPr>
                  <a:t>   </a:t>
                </a:r>
                <a:r>
                  <a:rPr lang="zh-CN" altLang="en-US" sz="1200" dirty="0" smtClean="0">
                    <a:solidFill>
                      <a:srgbClr val="FF0000"/>
                    </a:solidFill>
                    <a:latin typeface="微软雅黑" pitchFamily="34" charset="-122"/>
                    <a:ea typeface="微软雅黑" pitchFamily="34" charset="-122"/>
                  </a:rPr>
                  <a:t>成果</a:t>
                </a:r>
                <a:r>
                  <a:rPr lang="zh-CN" altLang="en-US" sz="1200" dirty="0">
                    <a:solidFill>
                      <a:srgbClr val="FF0000"/>
                    </a:solidFill>
                    <a:latin typeface="微软雅黑" pitchFamily="34" charset="-122"/>
                    <a:ea typeface="微软雅黑" pitchFamily="34" charset="-122"/>
                  </a:rPr>
                  <a:t>提炼、优化，项目总结报告、典型案例报告、视频资料和文字材料编制</a:t>
                </a:r>
                <a:endParaRPr lang="en-GB" sz="1200" dirty="0">
                  <a:solidFill>
                    <a:srgbClr val="FF0000"/>
                  </a:solidFill>
                  <a:latin typeface="Arial" panose="020B0604020202020204" pitchFamily="34" charset="0"/>
                  <a:cs typeface="Arial" panose="020B0604020202020204" pitchFamily="34" charset="0"/>
                </a:endParaRPr>
              </a:p>
            </p:txBody>
          </p:sp>
        </p:grpSp>
        <p:grpSp>
          <p:nvGrpSpPr>
            <p:cNvPr id="42" name="Group 79"/>
            <p:cNvGrpSpPr/>
            <p:nvPr/>
          </p:nvGrpSpPr>
          <p:grpSpPr>
            <a:xfrm>
              <a:off x="9907712" y="4990804"/>
              <a:ext cx="277647" cy="276818"/>
              <a:chOff x="2138511" y="2464802"/>
              <a:chExt cx="354012" cy="352956"/>
            </a:xfrm>
            <a:solidFill>
              <a:schemeClr val="tx2"/>
            </a:solidFill>
          </p:grpSpPr>
          <p:sp>
            <p:nvSpPr>
              <p:cNvPr id="47" name="Oval 80"/>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48" name="Freeform 81"/>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grpSp>
        <p:grpSp>
          <p:nvGrpSpPr>
            <p:cNvPr id="43" name="Group 42"/>
            <p:cNvGrpSpPr/>
            <p:nvPr/>
          </p:nvGrpSpPr>
          <p:grpSpPr>
            <a:xfrm>
              <a:off x="8424236" y="3757788"/>
              <a:ext cx="3024814" cy="1729030"/>
              <a:chOff x="8424236" y="3757788"/>
              <a:chExt cx="3024814" cy="1729030"/>
            </a:xfrm>
          </p:grpSpPr>
          <p:sp>
            <p:nvSpPr>
              <p:cNvPr id="44" name="TextBox 73"/>
              <p:cNvSpPr txBox="1"/>
              <p:nvPr/>
            </p:nvSpPr>
            <p:spPr>
              <a:xfrm>
                <a:off x="8799783" y="3757788"/>
                <a:ext cx="2649267"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5</a:t>
                </a:r>
                <a:r>
                  <a:rPr lang="zh-CN" altLang="en-US" b="1" dirty="0" smtClean="0">
                    <a:latin typeface="微软雅黑" pitchFamily="34" charset="-122"/>
                    <a:ea typeface="微软雅黑" pitchFamily="34" charset="-122"/>
                  </a:rPr>
                  <a:t>、统筹</a:t>
                </a:r>
                <a:r>
                  <a:rPr lang="zh-CN" altLang="en-US" b="1" dirty="0">
                    <a:latin typeface="微软雅黑" pitchFamily="34" charset="-122"/>
                    <a:ea typeface="微软雅黑" pitchFamily="34" charset="-122"/>
                  </a:rPr>
                  <a:t>实施</a:t>
                </a:r>
                <a:r>
                  <a:rPr lang="en-US"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产品服务</a:t>
                </a:r>
                <a:endParaRPr lang="en-US" altLang="zh-CN" b="1" dirty="0">
                  <a:latin typeface="微软雅黑" pitchFamily="34" charset="-122"/>
                  <a:ea typeface="微软雅黑" pitchFamily="34" charset="-122"/>
                </a:endParaRPr>
              </a:p>
            </p:txBody>
          </p:sp>
          <p:sp>
            <p:nvSpPr>
              <p:cNvPr id="46" name="Rectangle 82"/>
              <p:cNvSpPr/>
              <p:nvPr/>
            </p:nvSpPr>
            <p:spPr>
              <a:xfrm>
                <a:off x="8424236" y="4172612"/>
                <a:ext cx="2918575" cy="131420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329355">
                  <a:lnSpc>
                    <a:spcPct val="130000"/>
                  </a:lnSpc>
                  <a:spcAft>
                    <a:spcPts val="600"/>
                  </a:spcAft>
                  <a:defRPr/>
                </a:pPr>
                <a:r>
                  <a:rPr lang="en-GB" altLang="zh-CN" sz="1200" dirty="0">
                    <a:latin typeface="微软雅黑" pitchFamily="34" charset="-122"/>
                    <a:ea typeface="微软雅黑" pitchFamily="34" charset="-122"/>
                  </a:rPr>
                  <a:t> </a:t>
                </a:r>
                <a:r>
                  <a:rPr lang="en-GB" altLang="zh-CN" sz="1200" dirty="0" smtClean="0">
                    <a:latin typeface="微软雅黑" pitchFamily="34" charset="-122"/>
                    <a:ea typeface="微软雅黑" pitchFamily="34" charset="-122"/>
                  </a:rPr>
                  <a:t>    </a:t>
                </a:r>
                <a:r>
                  <a:rPr lang="zh-CN" altLang="en-US" sz="1200" dirty="0" smtClean="0">
                    <a:solidFill>
                      <a:srgbClr val="FF0000"/>
                    </a:solidFill>
                    <a:latin typeface="微软雅黑" pitchFamily="34" charset="-122"/>
                    <a:ea typeface="微软雅黑" pitchFamily="34" charset="-122"/>
                  </a:rPr>
                  <a:t>项目建设（</a:t>
                </a:r>
                <a:r>
                  <a:rPr lang="zh-CN" altLang="en-US" sz="1200" dirty="0">
                    <a:solidFill>
                      <a:srgbClr val="FF0000"/>
                    </a:solidFill>
                    <a:latin typeface="微软雅黑" pitchFamily="34" charset="-122"/>
                    <a:ea typeface="微软雅黑" pitchFamily="34" charset="-122"/>
                  </a:rPr>
                  <a:t>调研、方案、人培方案、课程体系、课程教材、教学资源、实训室、师资管理培训、信息化、校园文化、教学诊改等）</a:t>
                </a:r>
                <a:endParaRPr lang="en-US" altLang="zh-CN" sz="1200" dirty="0">
                  <a:solidFill>
                    <a:srgbClr val="FF0000"/>
                  </a:solidFill>
                  <a:latin typeface="微软雅黑" pitchFamily="34" charset="-122"/>
                  <a:ea typeface="微软雅黑" pitchFamily="34" charset="-122"/>
                </a:endParaRPr>
              </a:p>
              <a:p>
                <a:pPr algn="ctr"/>
                <a:endParaRPr lang="en-GB" sz="1200" dirty="0">
                  <a:latin typeface="Arial" panose="020B0604020202020204" pitchFamily="34" charset="0"/>
                  <a:cs typeface="Arial" panose="020B0604020202020204" pitchFamily="34" charset="0"/>
                </a:endParaRPr>
              </a:p>
            </p:txBody>
          </p:sp>
        </p:grpSp>
      </p:grpSp>
      <p:sp>
        <p:nvSpPr>
          <p:cNvPr id="117" name="Freeform 67"/>
          <p:cNvSpPr>
            <a:spLocks noEditPoints="1"/>
          </p:cNvSpPr>
          <p:nvPr/>
        </p:nvSpPr>
        <p:spPr bwMode="auto">
          <a:xfrm>
            <a:off x="9907711" y="1506881"/>
            <a:ext cx="277647" cy="276818"/>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118" name="Oval 66"/>
          <p:cNvSpPr>
            <a:spLocks noChangeArrowheads="1"/>
          </p:cNvSpPr>
          <p:nvPr/>
        </p:nvSpPr>
        <p:spPr bwMode="auto">
          <a:xfrm>
            <a:off x="9979335" y="1574656"/>
            <a:ext cx="134408" cy="13468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121" name="TextBox 73"/>
          <p:cNvSpPr txBox="1"/>
          <p:nvPr/>
        </p:nvSpPr>
        <p:spPr>
          <a:xfrm>
            <a:off x="9338814" y="1804652"/>
            <a:ext cx="148149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4</a:t>
            </a:r>
            <a:r>
              <a:rPr lang="zh-CN" altLang="en-US" b="1" dirty="0" smtClean="0">
                <a:latin typeface="微软雅黑" pitchFamily="34" charset="-122"/>
                <a:ea typeface="微软雅黑" pitchFamily="34" charset="-122"/>
              </a:rPr>
              <a:t>、整体</a:t>
            </a:r>
            <a:r>
              <a:rPr lang="zh-CN" altLang="en-US" b="1" dirty="0">
                <a:latin typeface="微软雅黑" pitchFamily="34" charset="-122"/>
                <a:ea typeface="微软雅黑" pitchFamily="34" charset="-122"/>
              </a:rPr>
              <a:t>实施</a:t>
            </a:r>
            <a:endParaRPr lang="en-GB" b="1" dirty="0">
              <a:latin typeface="微软雅黑" pitchFamily="34" charset="-122"/>
              <a:ea typeface="微软雅黑" pitchFamily="34" charset="-122"/>
            </a:endParaRPr>
          </a:p>
        </p:txBody>
      </p:sp>
      <p:sp>
        <p:nvSpPr>
          <p:cNvPr id="122" name="Rectangle 82"/>
          <p:cNvSpPr/>
          <p:nvPr/>
        </p:nvSpPr>
        <p:spPr>
          <a:xfrm>
            <a:off x="8968615" y="2269519"/>
            <a:ext cx="2384237"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smtClean="0">
                <a:solidFill>
                  <a:srgbClr val="FF0000"/>
                </a:solidFill>
                <a:latin typeface="微软雅黑" pitchFamily="34" charset="-122"/>
                <a:ea typeface="微软雅黑" pitchFamily="34" charset="-122"/>
              </a:rPr>
              <a:t>项目</a:t>
            </a:r>
            <a:r>
              <a:rPr lang="zh-CN" altLang="en-US" sz="1200" dirty="0">
                <a:solidFill>
                  <a:srgbClr val="FF0000"/>
                </a:solidFill>
                <a:latin typeface="微软雅黑" pitchFamily="34" charset="-122"/>
                <a:ea typeface="微软雅黑" pitchFamily="34" charset="-122"/>
              </a:rPr>
              <a:t>建设的整体实施规划</a:t>
            </a:r>
            <a:endParaRPr lang="en-US" altLang="zh-CN" sz="1200" dirty="0">
              <a:solidFill>
                <a:srgbClr val="FF0000"/>
              </a:solidFill>
              <a:latin typeface="微软雅黑" pitchFamily="34" charset="-122"/>
              <a:ea typeface="微软雅黑" pitchFamily="34" charset="-122"/>
            </a:endParaRPr>
          </a:p>
          <a:p>
            <a:pPr algn="ctr"/>
            <a:endParaRPr lang="en-GB" sz="1200" dirty="0">
              <a:latin typeface="Arial" panose="020B0604020202020204" pitchFamily="34" charset="0"/>
              <a:cs typeface="Arial" panose="020B0604020202020204" pitchFamily="34" charset="0"/>
            </a:endParaRPr>
          </a:p>
        </p:txBody>
      </p:sp>
      <p:sp>
        <p:nvSpPr>
          <p:cNvPr id="123" name="Oval 61"/>
          <p:cNvSpPr>
            <a:spLocks noChangeArrowheads="1"/>
          </p:cNvSpPr>
          <p:nvPr/>
        </p:nvSpPr>
        <p:spPr bwMode="auto">
          <a:xfrm>
            <a:off x="6515418" y="5756007"/>
            <a:ext cx="134408" cy="13468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124" name="Freeform 62"/>
          <p:cNvSpPr>
            <a:spLocks noEditPoints="1"/>
          </p:cNvSpPr>
          <p:nvPr/>
        </p:nvSpPr>
        <p:spPr bwMode="auto">
          <a:xfrm>
            <a:off x="6448413" y="5673856"/>
            <a:ext cx="277647" cy="276818"/>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126" name="TextBox 73"/>
          <p:cNvSpPr txBox="1"/>
          <p:nvPr/>
        </p:nvSpPr>
        <p:spPr>
          <a:xfrm>
            <a:off x="6617384" y="5734060"/>
            <a:ext cx="148149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7</a:t>
            </a:r>
            <a:r>
              <a:rPr lang="zh-CN" altLang="en-US" b="1" dirty="0" smtClean="0">
                <a:latin typeface="微软雅黑" pitchFamily="34" charset="-122"/>
                <a:ea typeface="微软雅黑" pitchFamily="34" charset="-122"/>
              </a:rPr>
              <a:t>、持续提升</a:t>
            </a:r>
            <a:endParaRPr lang="en-GB" b="1" dirty="0">
              <a:latin typeface="微软雅黑" pitchFamily="34" charset="-122"/>
              <a:ea typeface="微软雅黑" pitchFamily="34" charset="-122"/>
            </a:endParaRPr>
          </a:p>
        </p:txBody>
      </p:sp>
      <p:sp>
        <p:nvSpPr>
          <p:cNvPr id="129" name="Rectangle 69"/>
          <p:cNvSpPr/>
          <p:nvPr/>
        </p:nvSpPr>
        <p:spPr>
          <a:xfrm>
            <a:off x="6271143" y="6076622"/>
            <a:ext cx="2384237"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smtClean="0">
                <a:solidFill>
                  <a:srgbClr val="FF0000"/>
                </a:solidFill>
                <a:latin typeface="微软雅黑" pitchFamily="34" charset="-122"/>
                <a:ea typeface="微软雅黑" pitchFamily="34" charset="-122"/>
              </a:rPr>
              <a:t>后</a:t>
            </a:r>
            <a:r>
              <a:rPr lang="zh-CN" altLang="en-US" sz="1200" dirty="0">
                <a:solidFill>
                  <a:srgbClr val="FF0000"/>
                </a:solidFill>
                <a:latin typeface="微软雅黑" pitchFamily="34" charset="-122"/>
                <a:ea typeface="微软雅黑" pitchFamily="34" charset="-122"/>
              </a:rPr>
              <a:t>示范建设</a:t>
            </a:r>
            <a:r>
              <a:rPr lang="zh-CN" altLang="en-US" sz="1200" dirty="0" smtClean="0">
                <a:solidFill>
                  <a:srgbClr val="FF0000"/>
                </a:solidFill>
                <a:latin typeface="微软雅黑" pitchFamily="34" charset="-122"/>
                <a:ea typeface="微软雅黑" pitchFamily="34" charset="-122"/>
              </a:rPr>
              <a:t>规划</a:t>
            </a:r>
            <a:endParaRPr lang="en-US" altLang="zh-CN" sz="1200" dirty="0">
              <a:solidFill>
                <a:srgbClr val="FF0000"/>
              </a:solidFill>
              <a:latin typeface="微软雅黑" panose="020B0503020204020204" pitchFamily="34" charset="-122"/>
              <a:ea typeface="微软雅黑" panose="020B0503020204020204" pitchFamily="34" charset="-122"/>
            </a:endParaRPr>
          </a:p>
          <a:p>
            <a:pPr algn="ctr"/>
            <a:r>
              <a:rPr lang="en-GB" sz="1200" dirty="0" smtClean="0">
                <a:latin typeface="Arial" panose="020B0604020202020204" pitchFamily="34" charset="0"/>
                <a:cs typeface="Arial" panose="020B0604020202020204" pitchFamily="34" charset="0"/>
              </a:rPr>
              <a:t>. </a:t>
            </a:r>
            <a:endParaRPr lang="en-GB" sz="1200" dirty="0">
              <a:latin typeface="Arial" panose="020B0604020202020204" pitchFamily="34" charset="0"/>
              <a:cs typeface="Arial" panose="020B0604020202020204" pitchFamily="34" charset="0"/>
            </a:endParaRPr>
          </a:p>
        </p:txBody>
      </p:sp>
      <p:cxnSp>
        <p:nvCxnSpPr>
          <p:cNvPr id="116" name="直接连接符 115"/>
          <p:cNvCxnSpPr/>
          <p:nvPr/>
        </p:nvCxnSpPr>
        <p:spPr>
          <a:xfrm>
            <a:off x="1768416" y="404813"/>
            <a:ext cx="7086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5" name="MH_Other_5"/>
          <p:cNvSpPr>
            <a:spLocks noChangeArrowheads="1"/>
          </p:cNvSpPr>
          <p:nvPr>
            <p:custDataLst>
              <p:tags r:id="rId1"/>
            </p:custDataLst>
          </p:nvPr>
        </p:nvSpPr>
        <p:spPr bwMode="auto">
          <a:xfrm>
            <a:off x="176457" y="716324"/>
            <a:ext cx="3105553" cy="54406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（一）项目包含的内容</a:t>
            </a:r>
            <a:endParaRPr lang="zh-CN" altLang="en-US" sz="2000" b="1" dirty="0">
              <a:solidFill>
                <a:srgbClr val="FFFFFF"/>
              </a:solidFill>
              <a:ea typeface="微软雅黑" pitchFamily="34" charset="-122"/>
            </a:endParaRPr>
          </a:p>
        </p:txBody>
      </p:sp>
      <p:sp>
        <p:nvSpPr>
          <p:cNvPr id="119" name="文本占位符 20"/>
          <p:cNvSpPr txBox="1">
            <a:spLocks/>
          </p:cNvSpPr>
          <p:nvPr/>
        </p:nvSpPr>
        <p:spPr>
          <a:xfrm>
            <a:off x="8968615" y="235536"/>
            <a:ext cx="2679614" cy="480788"/>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smtClean="0">
                <a:solidFill>
                  <a:prstClr val="black"/>
                </a:solidFill>
              </a:rPr>
              <a:t>五、产品服务清单</a:t>
            </a:r>
            <a:endParaRPr lang="zh-CN" altLang="en-US" b="1" dirty="0">
              <a:solidFill>
                <a:prstClr val="black"/>
              </a:solidFill>
            </a:endParaRPr>
          </a:p>
        </p:txBody>
      </p:sp>
      <p:sp>
        <p:nvSpPr>
          <p:cNvPr id="120"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46</a:t>
            </a:r>
            <a:endParaRPr lang="zh-CN" altLang="en-US" sz="1600" b="1" dirty="0">
              <a:solidFill>
                <a:prstClr val="white"/>
              </a:solidFill>
            </a:endParaRPr>
          </a:p>
        </p:txBody>
      </p:sp>
    </p:spTree>
    <p:extLst>
      <p:ext uri="{BB962C8B-B14F-4D97-AF65-F5344CB8AC3E}">
        <p14:creationId xmlns:p14="http://schemas.microsoft.com/office/powerpoint/2010/main" val="2398068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8235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MH_Other_5"/>
          <p:cNvSpPr>
            <a:spLocks noChangeArrowheads="1"/>
          </p:cNvSpPr>
          <p:nvPr>
            <p:custDataLst>
              <p:tags r:id="rId1"/>
            </p:custDataLst>
          </p:nvPr>
        </p:nvSpPr>
        <p:spPr bwMode="auto">
          <a:xfrm>
            <a:off x="158942" y="710571"/>
            <a:ext cx="4605292" cy="512747"/>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a:solidFill>
                  <a:srgbClr val="FFFFFF"/>
                </a:solidFill>
                <a:ea typeface="微软雅黑" pitchFamily="34" charset="-122"/>
              </a:rPr>
              <a:t>（二）</a:t>
            </a:r>
            <a:r>
              <a:rPr lang="en-US" altLang="zh-CN" sz="2000" b="1" dirty="0">
                <a:solidFill>
                  <a:srgbClr val="FFFFFF"/>
                </a:solidFill>
                <a:ea typeface="微软雅黑" pitchFamily="34" charset="-122"/>
              </a:rPr>
              <a:t> </a:t>
            </a:r>
            <a:r>
              <a:rPr lang="zh-CN" altLang="en-US" sz="2000" b="1" dirty="0">
                <a:solidFill>
                  <a:srgbClr val="FFFFFF"/>
                </a:solidFill>
                <a:ea typeface="微软雅黑" pitchFamily="34" charset="-122"/>
              </a:rPr>
              <a:t>项目管理制度保障与评价体系</a:t>
            </a:r>
          </a:p>
        </p:txBody>
      </p:sp>
      <p:grpSp>
        <p:nvGrpSpPr>
          <p:cNvPr id="41" name="组合 40"/>
          <p:cNvGrpSpPr/>
          <p:nvPr/>
        </p:nvGrpSpPr>
        <p:grpSpPr>
          <a:xfrm>
            <a:off x="1914654" y="1476480"/>
            <a:ext cx="8334246" cy="4314720"/>
            <a:chOff x="827584" y="984503"/>
            <a:chExt cx="8040653" cy="4008290"/>
          </a:xfrm>
        </p:grpSpPr>
        <p:sp>
          <p:nvSpPr>
            <p:cNvPr id="42" name="TextBox 41"/>
            <p:cNvSpPr txBox="1"/>
            <p:nvPr/>
          </p:nvSpPr>
          <p:spPr>
            <a:xfrm>
              <a:off x="827584" y="984503"/>
              <a:ext cx="5976664" cy="400110"/>
            </a:xfrm>
            <a:prstGeom prst="rect">
              <a:avLst/>
            </a:prstGeom>
            <a:noFill/>
          </p:spPr>
          <p:txBody>
            <a:bodyPr wrap="square" rtlCol="0">
              <a:spAutoFit/>
            </a:bodyPr>
            <a:lstStyle/>
            <a:p>
              <a:endParaRPr lang="zh-CN" altLang="en-US" sz="2000" b="1" dirty="0">
                <a:latin typeface="微软雅黑" pitchFamily="34" charset="-122"/>
                <a:ea typeface="微软雅黑" pitchFamily="34" charset="-122"/>
              </a:endParaRPr>
            </a:p>
          </p:txBody>
        </p:sp>
        <p:grpSp>
          <p:nvGrpSpPr>
            <p:cNvPr id="43" name="组合 42"/>
            <p:cNvGrpSpPr/>
            <p:nvPr/>
          </p:nvGrpSpPr>
          <p:grpSpPr>
            <a:xfrm>
              <a:off x="827584" y="1520755"/>
              <a:ext cx="8040653" cy="3472038"/>
              <a:chOff x="300038" y="1472900"/>
              <a:chExt cx="8040653" cy="3472038"/>
            </a:xfrm>
          </p:grpSpPr>
          <p:grpSp>
            <p:nvGrpSpPr>
              <p:cNvPr id="44" name="组合 43"/>
              <p:cNvGrpSpPr/>
              <p:nvPr/>
            </p:nvGrpSpPr>
            <p:grpSpPr>
              <a:xfrm>
                <a:off x="2409018" y="1762788"/>
                <a:ext cx="3367604" cy="3182150"/>
                <a:chOff x="1564436" y="1632570"/>
                <a:chExt cx="3020264" cy="3028723"/>
              </a:xfrm>
            </p:grpSpPr>
            <p:grpSp>
              <p:nvGrpSpPr>
                <p:cNvPr id="58" name="组合 57"/>
                <p:cNvGrpSpPr/>
                <p:nvPr/>
              </p:nvGrpSpPr>
              <p:grpSpPr>
                <a:xfrm>
                  <a:off x="1564436" y="1632570"/>
                  <a:ext cx="3020264" cy="3028723"/>
                  <a:chOff x="3284538" y="2047306"/>
                  <a:chExt cx="2584450" cy="2182207"/>
                </a:xfrm>
              </p:grpSpPr>
              <p:sp>
                <p:nvSpPr>
                  <p:cNvPr id="60" name="MH_Other_1"/>
                  <p:cNvSpPr>
                    <a:spLocks/>
                  </p:cNvSpPr>
                  <p:nvPr>
                    <p:custDataLst>
                      <p:tags r:id="rId2"/>
                    </p:custDataLst>
                  </p:nvPr>
                </p:nvSpPr>
                <p:spPr bwMode="auto">
                  <a:xfrm>
                    <a:off x="4049713" y="2047306"/>
                    <a:ext cx="1052512" cy="662598"/>
                  </a:xfrm>
                  <a:custGeom>
                    <a:avLst/>
                    <a:gdLst>
                      <a:gd name="T0" fmla="*/ 35469067 w 747713"/>
                      <a:gd name="T1" fmla="*/ 0 h 565150"/>
                      <a:gd name="T2" fmla="*/ 141121355 w 747713"/>
                      <a:gd name="T3" fmla="*/ 0 h 565150"/>
                      <a:gd name="T4" fmla="*/ 177722379 w 747713"/>
                      <a:gd name="T5" fmla="*/ 45681216 h 565150"/>
                      <a:gd name="T6" fmla="*/ 135083867 w 747713"/>
                      <a:gd name="T7" fmla="*/ 133847208 h 565150"/>
                      <a:gd name="T8" fmla="*/ 48298318 w 747713"/>
                      <a:gd name="T9" fmla="*/ 133847208 h 565150"/>
                      <a:gd name="T10" fmla="*/ 0 w 747713"/>
                      <a:gd name="T11" fmla="*/ 45869060 h 565150"/>
                      <a:gd name="T12" fmla="*/ 35469067 w 747713"/>
                      <a:gd name="T13" fmla="*/ 0 h 565150"/>
                      <a:gd name="T14" fmla="*/ 0 60000 65536"/>
                      <a:gd name="T15" fmla="*/ 0 60000 65536"/>
                      <a:gd name="T16" fmla="*/ 0 60000 65536"/>
                      <a:gd name="T17" fmla="*/ 0 60000 65536"/>
                      <a:gd name="T18" fmla="*/ 0 60000 65536"/>
                      <a:gd name="T19" fmla="*/ 0 60000 65536"/>
                      <a:gd name="T20" fmla="*/ 0 60000 65536"/>
                      <a:gd name="T21" fmla="*/ 0 w 747713"/>
                      <a:gd name="T22" fmla="*/ 0 h 565150"/>
                      <a:gd name="T23" fmla="*/ 747713 w 747713"/>
                      <a:gd name="T24" fmla="*/ 565150 h 5651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47713" h="565150">
                        <a:moveTo>
                          <a:pt x="149225" y="0"/>
                        </a:moveTo>
                        <a:lnTo>
                          <a:pt x="593725" y="0"/>
                        </a:lnTo>
                        <a:lnTo>
                          <a:pt x="747713" y="192882"/>
                        </a:lnTo>
                        <a:lnTo>
                          <a:pt x="568325" y="565150"/>
                        </a:lnTo>
                        <a:lnTo>
                          <a:pt x="203200" y="565150"/>
                        </a:lnTo>
                        <a:lnTo>
                          <a:pt x="0" y="193675"/>
                        </a:lnTo>
                        <a:lnTo>
                          <a:pt x="149225"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sz="1600" b="1" dirty="0">
                        <a:solidFill>
                          <a:schemeClr val="bg1"/>
                        </a:solidFill>
                        <a:latin typeface="微软雅黑" pitchFamily="34" charset="-122"/>
                        <a:ea typeface="微软雅黑" pitchFamily="34" charset="-122"/>
                      </a:rPr>
                      <a:t>质量监控</a:t>
                    </a:r>
                  </a:p>
                  <a:p>
                    <a:pPr algn="ctr">
                      <a:lnSpc>
                        <a:spcPct val="120000"/>
                      </a:lnSpc>
                    </a:pPr>
                    <a:r>
                      <a:rPr lang="zh-CN" altLang="en-US" sz="1600" b="1" dirty="0">
                        <a:solidFill>
                          <a:schemeClr val="bg1"/>
                        </a:solidFill>
                        <a:latin typeface="微软雅黑" pitchFamily="34" charset="-122"/>
                        <a:ea typeface="微软雅黑" pitchFamily="34" charset="-122"/>
                      </a:rPr>
                      <a:t>机制</a:t>
                    </a:r>
                  </a:p>
                </p:txBody>
              </p:sp>
              <p:sp>
                <p:nvSpPr>
                  <p:cNvPr id="61" name="MH_Other_2"/>
                  <p:cNvSpPr>
                    <a:spLocks/>
                  </p:cNvSpPr>
                  <p:nvPr>
                    <p:custDataLst>
                      <p:tags r:id="rId3"/>
                    </p:custDataLst>
                  </p:nvPr>
                </p:nvSpPr>
                <p:spPr bwMode="auto">
                  <a:xfrm>
                    <a:off x="4900613" y="2326365"/>
                    <a:ext cx="965200" cy="796175"/>
                  </a:xfrm>
                  <a:custGeom>
                    <a:avLst/>
                    <a:gdLst>
                      <a:gd name="T0" fmla="*/ 315255 w 964104"/>
                      <a:gd name="T1" fmla="*/ 0 h 954563"/>
                      <a:gd name="T2" fmla="*/ 662351 w 964104"/>
                      <a:gd name="T3" fmla="*/ 46418 h 954563"/>
                      <a:gd name="T4" fmla="*/ 980675 w 964104"/>
                      <a:gd name="T5" fmla="*/ 598003 h 954563"/>
                      <a:gd name="T6" fmla="*/ 851703 w 964104"/>
                      <a:gd name="T7" fmla="*/ 927276 h 954563"/>
                      <a:gd name="T8" fmla="*/ 261481 w 964104"/>
                      <a:gd name="T9" fmla="*/ 971379 h 954563"/>
                      <a:gd name="T10" fmla="*/ 0 w 964104"/>
                      <a:gd name="T11" fmla="*/ 518292 h 954563"/>
                      <a:gd name="T12" fmla="*/ 0 60000 65536"/>
                      <a:gd name="T13" fmla="*/ 0 60000 65536"/>
                      <a:gd name="T14" fmla="*/ 0 60000 65536"/>
                      <a:gd name="T15" fmla="*/ 0 60000 65536"/>
                      <a:gd name="T16" fmla="*/ 0 60000 65536"/>
                      <a:gd name="T17" fmla="*/ 0 60000 65536"/>
                      <a:gd name="T18" fmla="*/ 0 w 964104"/>
                      <a:gd name="T19" fmla="*/ 0 h 954563"/>
                      <a:gd name="T20" fmla="*/ 964104 w 964104"/>
                      <a:gd name="T21" fmla="*/ 954563 h 954563"/>
                    </a:gdLst>
                    <a:ahLst/>
                    <a:cxnLst>
                      <a:cxn ang="T12">
                        <a:pos x="T0" y="T1"/>
                      </a:cxn>
                      <a:cxn ang="T13">
                        <a:pos x="T2" y="T3"/>
                      </a:cxn>
                      <a:cxn ang="T14">
                        <a:pos x="T4" y="T5"/>
                      </a:cxn>
                      <a:cxn ang="T15">
                        <a:pos x="T6" y="T7"/>
                      </a:cxn>
                      <a:cxn ang="T16">
                        <a:pos x="T8" y="T9"/>
                      </a:cxn>
                      <a:cxn ang="T17">
                        <a:pos x="T10" y="T11"/>
                      </a:cxn>
                    </a:cxnLst>
                    <a:rect l="T18" t="T19" r="T20" b="T21"/>
                    <a:pathLst>
                      <a:path w="964104" h="954563">
                        <a:moveTo>
                          <a:pt x="309927" y="0"/>
                        </a:moveTo>
                        <a:lnTo>
                          <a:pt x="651159" y="45614"/>
                        </a:lnTo>
                        <a:lnTo>
                          <a:pt x="964104" y="587650"/>
                        </a:lnTo>
                        <a:lnTo>
                          <a:pt x="837311" y="911223"/>
                        </a:lnTo>
                        <a:lnTo>
                          <a:pt x="257061" y="954563"/>
                        </a:lnTo>
                        <a:lnTo>
                          <a:pt x="0" y="509320"/>
                        </a:lnTo>
                        <a:lnTo>
                          <a:pt x="309927"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sz="1600" b="1" dirty="0">
                        <a:solidFill>
                          <a:schemeClr val="bg1"/>
                        </a:solidFill>
                        <a:latin typeface="微软雅黑" pitchFamily="34" charset="-122"/>
                        <a:ea typeface="微软雅黑" pitchFamily="34" charset="-122"/>
                      </a:rPr>
                      <a:t>沟通</a:t>
                    </a:r>
                    <a:r>
                      <a:rPr lang="zh-CN" altLang="en-US" sz="1600" b="1" dirty="0" smtClean="0">
                        <a:solidFill>
                          <a:schemeClr val="bg1"/>
                        </a:solidFill>
                        <a:latin typeface="微软雅黑" pitchFamily="34" charset="-122"/>
                        <a:ea typeface="微软雅黑" pitchFamily="34" charset="-122"/>
                      </a:rPr>
                      <a:t>汇报</a:t>
                    </a:r>
                    <a:endParaRPr lang="en-US" altLang="zh-CN" sz="1600" b="1" dirty="0" smtClean="0">
                      <a:solidFill>
                        <a:schemeClr val="bg1"/>
                      </a:solidFill>
                      <a:latin typeface="微软雅黑" pitchFamily="34" charset="-122"/>
                      <a:ea typeface="微软雅黑" pitchFamily="34" charset="-122"/>
                    </a:endParaRPr>
                  </a:p>
                  <a:p>
                    <a:pPr algn="ctr">
                      <a:lnSpc>
                        <a:spcPct val="120000"/>
                      </a:lnSpc>
                    </a:pPr>
                    <a:r>
                      <a:rPr lang="zh-CN" altLang="en-US" sz="1600" b="1" dirty="0" smtClean="0">
                        <a:solidFill>
                          <a:schemeClr val="bg1"/>
                        </a:solidFill>
                        <a:latin typeface="微软雅黑" pitchFamily="34" charset="-122"/>
                        <a:ea typeface="微软雅黑" pitchFamily="34" charset="-122"/>
                      </a:rPr>
                      <a:t>机制</a:t>
                    </a:r>
                    <a:endParaRPr lang="zh-CN" altLang="en-US" sz="1600" b="1" dirty="0">
                      <a:solidFill>
                        <a:schemeClr val="bg1"/>
                      </a:solidFill>
                      <a:latin typeface="微软雅黑" pitchFamily="34" charset="-122"/>
                      <a:ea typeface="微软雅黑" pitchFamily="34" charset="-122"/>
                    </a:endParaRPr>
                  </a:p>
                </p:txBody>
              </p:sp>
              <p:sp>
                <p:nvSpPr>
                  <p:cNvPr id="62" name="MH_Other_3"/>
                  <p:cNvSpPr>
                    <a:spLocks/>
                  </p:cNvSpPr>
                  <p:nvPr>
                    <p:custDataLst>
                      <p:tags r:id="rId4"/>
                    </p:custDataLst>
                  </p:nvPr>
                </p:nvSpPr>
                <p:spPr bwMode="auto">
                  <a:xfrm>
                    <a:off x="4884738" y="3179408"/>
                    <a:ext cx="984250" cy="772369"/>
                  </a:xfrm>
                  <a:custGeom>
                    <a:avLst/>
                    <a:gdLst>
                      <a:gd name="T0" fmla="*/ 257167 w 984222"/>
                      <a:gd name="T1" fmla="*/ 0 h 926085"/>
                      <a:gd name="T2" fmla="*/ 853469 w 984222"/>
                      <a:gd name="T3" fmla="*/ 13970 h 926085"/>
                      <a:gd name="T4" fmla="*/ 984642 w 984222"/>
                      <a:gd name="T5" fmla="*/ 337570 h 926085"/>
                      <a:gd name="T6" fmla="*/ 671563 w 984222"/>
                      <a:gd name="T7" fmla="*/ 888585 h 926085"/>
                      <a:gd name="T8" fmla="*/ 327794 w 984222"/>
                      <a:gd name="T9" fmla="*/ 941427 h 926085"/>
                      <a:gd name="T10" fmla="*/ 0 w 984222"/>
                      <a:gd name="T11" fmla="*/ 452621 h 926085"/>
                      <a:gd name="T12" fmla="*/ 0 60000 65536"/>
                      <a:gd name="T13" fmla="*/ 0 60000 65536"/>
                      <a:gd name="T14" fmla="*/ 0 60000 65536"/>
                      <a:gd name="T15" fmla="*/ 0 60000 65536"/>
                      <a:gd name="T16" fmla="*/ 0 60000 65536"/>
                      <a:gd name="T17" fmla="*/ 0 60000 65536"/>
                      <a:gd name="T18" fmla="*/ 0 w 984222"/>
                      <a:gd name="T19" fmla="*/ 0 h 926085"/>
                      <a:gd name="T20" fmla="*/ 984222 w 984222"/>
                      <a:gd name="T21" fmla="*/ 926085 h 926085"/>
                    </a:gdLst>
                    <a:ahLst/>
                    <a:cxnLst>
                      <a:cxn ang="T12">
                        <a:pos x="T0" y="T1"/>
                      </a:cxn>
                      <a:cxn ang="T13">
                        <a:pos x="T2" y="T3"/>
                      </a:cxn>
                      <a:cxn ang="T14">
                        <a:pos x="T4" y="T5"/>
                      </a:cxn>
                      <a:cxn ang="T15">
                        <a:pos x="T6" y="T7"/>
                      </a:cxn>
                      <a:cxn ang="T16">
                        <a:pos x="T8" y="T9"/>
                      </a:cxn>
                      <a:cxn ang="T17">
                        <a:pos x="T10" y="T11"/>
                      </a:cxn>
                    </a:cxnLst>
                    <a:rect l="T18" t="T19" r="T20" b="T21"/>
                    <a:pathLst>
                      <a:path w="984222" h="926085">
                        <a:moveTo>
                          <a:pt x="257062" y="0"/>
                        </a:moveTo>
                        <a:lnTo>
                          <a:pt x="853109" y="13745"/>
                        </a:lnTo>
                        <a:lnTo>
                          <a:pt x="984222" y="332068"/>
                        </a:lnTo>
                        <a:lnTo>
                          <a:pt x="671278" y="874104"/>
                        </a:lnTo>
                        <a:lnTo>
                          <a:pt x="327659" y="926085"/>
                        </a:lnTo>
                        <a:lnTo>
                          <a:pt x="0" y="445244"/>
                        </a:lnTo>
                        <a:lnTo>
                          <a:pt x="257062"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sz="1600" b="1" dirty="0">
                        <a:solidFill>
                          <a:schemeClr val="bg1"/>
                        </a:solidFill>
                        <a:latin typeface="微软雅黑" pitchFamily="34" charset="-122"/>
                        <a:ea typeface="微软雅黑" pitchFamily="34" charset="-122"/>
                      </a:rPr>
                      <a:t>进度把控</a:t>
                    </a:r>
                  </a:p>
                  <a:p>
                    <a:pPr algn="ctr">
                      <a:lnSpc>
                        <a:spcPct val="120000"/>
                      </a:lnSpc>
                    </a:pPr>
                    <a:r>
                      <a:rPr lang="zh-CN" altLang="en-US" sz="1600" b="1" dirty="0">
                        <a:solidFill>
                          <a:schemeClr val="bg1"/>
                        </a:solidFill>
                        <a:latin typeface="微软雅黑" pitchFamily="34" charset="-122"/>
                        <a:ea typeface="微软雅黑" pitchFamily="34" charset="-122"/>
                      </a:rPr>
                      <a:t>机制</a:t>
                    </a:r>
                  </a:p>
                </p:txBody>
              </p:sp>
              <p:sp>
                <p:nvSpPr>
                  <p:cNvPr id="63" name="MH_Other_4"/>
                  <p:cNvSpPr>
                    <a:spLocks/>
                  </p:cNvSpPr>
                  <p:nvPr>
                    <p:custDataLst>
                      <p:tags r:id="rId5"/>
                    </p:custDataLst>
                  </p:nvPr>
                </p:nvSpPr>
                <p:spPr bwMode="auto">
                  <a:xfrm>
                    <a:off x="4049713" y="3566916"/>
                    <a:ext cx="1052512" cy="662597"/>
                  </a:xfrm>
                  <a:custGeom>
                    <a:avLst/>
                    <a:gdLst>
                      <a:gd name="T0" fmla="*/ 251436 w 1052835"/>
                      <a:gd name="T1" fmla="*/ 0 h 795773"/>
                      <a:gd name="T2" fmla="*/ 763194 w 1052835"/>
                      <a:gd name="T3" fmla="*/ 0 h 795773"/>
                      <a:gd name="T4" fmla="*/ 1047999 w 1052835"/>
                      <a:gd name="T5" fmla="*/ 518782 h 795773"/>
                      <a:gd name="T6" fmla="*/ 838845 w 1052835"/>
                      <a:gd name="T7" fmla="*/ 789257 h 795773"/>
                      <a:gd name="T8" fmla="*/ 215835 w 1052835"/>
                      <a:gd name="T9" fmla="*/ 789257 h 795773"/>
                      <a:gd name="T10" fmla="*/ 0 w 1052835"/>
                      <a:gd name="T11" fmla="*/ 519890 h 795773"/>
                      <a:gd name="T12" fmla="*/ 0 60000 65536"/>
                      <a:gd name="T13" fmla="*/ 0 60000 65536"/>
                      <a:gd name="T14" fmla="*/ 0 60000 65536"/>
                      <a:gd name="T15" fmla="*/ 0 60000 65536"/>
                      <a:gd name="T16" fmla="*/ 0 60000 65536"/>
                      <a:gd name="T17" fmla="*/ 0 60000 65536"/>
                      <a:gd name="T18" fmla="*/ 0 w 1052835"/>
                      <a:gd name="T19" fmla="*/ 0 h 795773"/>
                      <a:gd name="T20" fmla="*/ 1052835 w 1052835"/>
                      <a:gd name="T21" fmla="*/ 795773 h 795773"/>
                    </a:gdLst>
                    <a:ahLst/>
                    <a:cxnLst>
                      <a:cxn ang="T12">
                        <a:pos x="T0" y="T1"/>
                      </a:cxn>
                      <a:cxn ang="T13">
                        <a:pos x="T2" y="T3"/>
                      </a:cxn>
                      <a:cxn ang="T14">
                        <a:pos x="T4" y="T5"/>
                      </a:cxn>
                      <a:cxn ang="T15">
                        <a:pos x="T6" y="T7"/>
                      </a:cxn>
                      <a:cxn ang="T16">
                        <a:pos x="T8" y="T9"/>
                      </a:cxn>
                      <a:cxn ang="T17">
                        <a:pos x="T10" y="T11"/>
                      </a:cxn>
                    </a:cxnLst>
                    <a:rect l="T18" t="T19" r="T20" b="T21"/>
                    <a:pathLst>
                      <a:path w="1052835" h="795773">
                        <a:moveTo>
                          <a:pt x="252591" y="0"/>
                        </a:moveTo>
                        <a:lnTo>
                          <a:pt x="766714" y="0"/>
                        </a:lnTo>
                        <a:lnTo>
                          <a:pt x="1052835" y="523064"/>
                        </a:lnTo>
                        <a:lnTo>
                          <a:pt x="842715" y="795773"/>
                        </a:lnTo>
                        <a:lnTo>
                          <a:pt x="216826" y="795773"/>
                        </a:lnTo>
                        <a:lnTo>
                          <a:pt x="0" y="524181"/>
                        </a:lnTo>
                        <a:lnTo>
                          <a:pt x="252591"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sz="1600" b="1" dirty="0" smtClean="0">
                        <a:solidFill>
                          <a:schemeClr val="bg1"/>
                        </a:solidFill>
                        <a:latin typeface="微软雅黑" pitchFamily="34" charset="-122"/>
                        <a:ea typeface="微软雅黑" pitchFamily="34" charset="-122"/>
                      </a:rPr>
                      <a:t>成本控制</a:t>
                    </a:r>
                    <a:endParaRPr lang="en-US" altLang="zh-CN" sz="1600" b="1" dirty="0" smtClean="0">
                      <a:solidFill>
                        <a:schemeClr val="bg1"/>
                      </a:solidFill>
                      <a:latin typeface="微软雅黑" pitchFamily="34" charset="-122"/>
                      <a:ea typeface="微软雅黑" pitchFamily="34" charset="-122"/>
                    </a:endParaRPr>
                  </a:p>
                  <a:p>
                    <a:pPr algn="ctr">
                      <a:lnSpc>
                        <a:spcPct val="120000"/>
                      </a:lnSpc>
                    </a:pPr>
                    <a:r>
                      <a:rPr lang="zh-CN" altLang="en-US" sz="1600" b="1" dirty="0" smtClean="0">
                        <a:solidFill>
                          <a:schemeClr val="bg1"/>
                        </a:solidFill>
                        <a:latin typeface="微软雅黑" pitchFamily="34" charset="-122"/>
                        <a:ea typeface="微软雅黑" pitchFamily="34" charset="-122"/>
                      </a:rPr>
                      <a:t>机制</a:t>
                    </a:r>
                    <a:endParaRPr lang="zh-CN" altLang="en-US" sz="1600" b="1" dirty="0">
                      <a:solidFill>
                        <a:schemeClr val="bg1"/>
                      </a:solidFill>
                      <a:latin typeface="微软雅黑" pitchFamily="34" charset="-122"/>
                      <a:ea typeface="微软雅黑" pitchFamily="34" charset="-122"/>
                    </a:endParaRPr>
                  </a:p>
                </p:txBody>
              </p:sp>
              <p:sp>
                <p:nvSpPr>
                  <p:cNvPr id="64" name="MH_Other_5"/>
                  <p:cNvSpPr>
                    <a:spLocks/>
                  </p:cNvSpPr>
                  <p:nvPr>
                    <p:custDataLst>
                      <p:tags r:id="rId6"/>
                    </p:custDataLst>
                  </p:nvPr>
                </p:nvSpPr>
                <p:spPr bwMode="auto">
                  <a:xfrm>
                    <a:off x="3287713" y="3155602"/>
                    <a:ext cx="963612" cy="794853"/>
                  </a:xfrm>
                  <a:custGeom>
                    <a:avLst/>
                    <a:gdLst>
                      <a:gd name="T0" fmla="*/ 701649 w 964104"/>
                      <a:gd name="T1" fmla="*/ 0 h 954564"/>
                      <a:gd name="T2" fmla="*/ 956752 w 964104"/>
                      <a:gd name="T3" fmla="*/ 441925 h 954564"/>
                      <a:gd name="T4" fmla="*/ 649188 w 964104"/>
                      <a:gd name="T5" fmla="*/ 947448 h 954564"/>
                      <a:gd name="T6" fmla="*/ 310557 w 964104"/>
                      <a:gd name="T7" fmla="*/ 902174 h 954564"/>
                      <a:gd name="T8" fmla="*/ 0 w 964104"/>
                      <a:gd name="T9" fmla="*/ 364177 h 954564"/>
                      <a:gd name="T10" fmla="*/ 125826 w 964104"/>
                      <a:gd name="T11" fmla="*/ 43014 h 954564"/>
                      <a:gd name="T12" fmla="*/ 0 60000 65536"/>
                      <a:gd name="T13" fmla="*/ 0 60000 65536"/>
                      <a:gd name="T14" fmla="*/ 0 60000 65536"/>
                      <a:gd name="T15" fmla="*/ 0 60000 65536"/>
                      <a:gd name="T16" fmla="*/ 0 60000 65536"/>
                      <a:gd name="T17" fmla="*/ 0 60000 65536"/>
                      <a:gd name="T18" fmla="*/ 0 w 964104"/>
                      <a:gd name="T19" fmla="*/ 0 h 954564"/>
                      <a:gd name="T20" fmla="*/ 964104 w 964104"/>
                      <a:gd name="T21" fmla="*/ 954564 h 954564"/>
                    </a:gdLst>
                    <a:ahLst/>
                    <a:cxnLst>
                      <a:cxn ang="T12">
                        <a:pos x="T0" y="T1"/>
                      </a:cxn>
                      <a:cxn ang="T13">
                        <a:pos x="T2" y="T3"/>
                      </a:cxn>
                      <a:cxn ang="T14">
                        <a:pos x="T4" y="T5"/>
                      </a:cxn>
                      <a:cxn ang="T15">
                        <a:pos x="T6" y="T7"/>
                      </a:cxn>
                      <a:cxn ang="T16">
                        <a:pos x="T8" y="T9"/>
                      </a:cxn>
                      <a:cxn ang="T17">
                        <a:pos x="T10" y="T11"/>
                      </a:cxn>
                    </a:cxnLst>
                    <a:rect l="T18" t="T19" r="T20" b="T21"/>
                    <a:pathLst>
                      <a:path w="964104" h="954564">
                        <a:moveTo>
                          <a:pt x="707042" y="0"/>
                        </a:moveTo>
                        <a:lnTo>
                          <a:pt x="964104" y="445244"/>
                        </a:lnTo>
                        <a:lnTo>
                          <a:pt x="654177" y="954564"/>
                        </a:lnTo>
                        <a:lnTo>
                          <a:pt x="312945" y="908949"/>
                        </a:lnTo>
                        <a:lnTo>
                          <a:pt x="0" y="366913"/>
                        </a:lnTo>
                        <a:lnTo>
                          <a:pt x="126793" y="43340"/>
                        </a:lnTo>
                        <a:lnTo>
                          <a:pt x="707042"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sz="1600" b="1" dirty="0">
                        <a:solidFill>
                          <a:schemeClr val="bg1"/>
                        </a:solidFill>
                        <a:latin typeface="微软雅黑" pitchFamily="34" charset="-122"/>
                        <a:ea typeface="微软雅黑" pitchFamily="34" charset="-122"/>
                      </a:rPr>
                      <a:t>风险防范</a:t>
                    </a:r>
                  </a:p>
                  <a:p>
                    <a:pPr algn="ctr">
                      <a:lnSpc>
                        <a:spcPct val="120000"/>
                      </a:lnSpc>
                    </a:pPr>
                    <a:r>
                      <a:rPr lang="zh-CN" altLang="en-US" sz="1600" b="1" dirty="0">
                        <a:solidFill>
                          <a:schemeClr val="bg1"/>
                        </a:solidFill>
                        <a:latin typeface="微软雅黑" pitchFamily="34" charset="-122"/>
                        <a:ea typeface="微软雅黑" pitchFamily="34" charset="-122"/>
                      </a:rPr>
                      <a:t>机制</a:t>
                    </a:r>
                  </a:p>
                </p:txBody>
              </p:sp>
              <p:sp>
                <p:nvSpPr>
                  <p:cNvPr id="65" name="MH_Other_6"/>
                  <p:cNvSpPr>
                    <a:spLocks/>
                  </p:cNvSpPr>
                  <p:nvPr>
                    <p:custDataLst>
                      <p:tags r:id="rId7"/>
                    </p:custDataLst>
                  </p:nvPr>
                </p:nvSpPr>
                <p:spPr bwMode="auto">
                  <a:xfrm>
                    <a:off x="3284538" y="2326365"/>
                    <a:ext cx="982662" cy="772369"/>
                  </a:xfrm>
                  <a:custGeom>
                    <a:avLst/>
                    <a:gdLst>
                      <a:gd name="T0" fmla="*/ 641135 w 984221"/>
                      <a:gd name="T1" fmla="*/ 0 h 926084"/>
                      <a:gd name="T2" fmla="*/ 961093 w 984221"/>
                      <a:gd name="T3" fmla="*/ 488816 h 926084"/>
                      <a:gd name="T4" fmla="*/ 710072 w 984221"/>
                      <a:gd name="T5" fmla="*/ 941441 h 926084"/>
                      <a:gd name="T6" fmla="*/ 128033 w 984221"/>
                      <a:gd name="T7" fmla="*/ 927469 h 926084"/>
                      <a:gd name="T8" fmla="*/ 0 w 984221"/>
                      <a:gd name="T9" fmla="*/ 603867 h 926084"/>
                      <a:gd name="T10" fmla="*/ 305590 w 984221"/>
                      <a:gd name="T11" fmla="*/ 52843 h 926084"/>
                      <a:gd name="T12" fmla="*/ 0 60000 65536"/>
                      <a:gd name="T13" fmla="*/ 0 60000 65536"/>
                      <a:gd name="T14" fmla="*/ 0 60000 65536"/>
                      <a:gd name="T15" fmla="*/ 0 60000 65536"/>
                      <a:gd name="T16" fmla="*/ 0 60000 65536"/>
                      <a:gd name="T17" fmla="*/ 0 60000 65536"/>
                      <a:gd name="T18" fmla="*/ 0 w 984221"/>
                      <a:gd name="T19" fmla="*/ 0 h 926084"/>
                      <a:gd name="T20" fmla="*/ 984221 w 984221"/>
                      <a:gd name="T21" fmla="*/ 926084 h 926084"/>
                    </a:gdLst>
                    <a:ahLst/>
                    <a:cxnLst>
                      <a:cxn ang="T12">
                        <a:pos x="T0" y="T1"/>
                      </a:cxn>
                      <a:cxn ang="T13">
                        <a:pos x="T2" y="T3"/>
                      </a:cxn>
                      <a:cxn ang="T14">
                        <a:pos x="T4" y="T5"/>
                      </a:cxn>
                      <a:cxn ang="T15">
                        <a:pos x="T6" y="T7"/>
                      </a:cxn>
                      <a:cxn ang="T16">
                        <a:pos x="T8" y="T9"/>
                      </a:cxn>
                      <a:cxn ang="T17">
                        <a:pos x="T10" y="T11"/>
                      </a:cxn>
                    </a:cxnLst>
                    <a:rect l="T18" t="T19" r="T20" b="T21"/>
                    <a:pathLst>
                      <a:path w="984221" h="926084">
                        <a:moveTo>
                          <a:pt x="656563" y="0"/>
                        </a:moveTo>
                        <a:lnTo>
                          <a:pt x="984221" y="480841"/>
                        </a:lnTo>
                        <a:lnTo>
                          <a:pt x="727160" y="926084"/>
                        </a:lnTo>
                        <a:lnTo>
                          <a:pt x="131113" y="912340"/>
                        </a:lnTo>
                        <a:lnTo>
                          <a:pt x="0" y="594016"/>
                        </a:lnTo>
                        <a:lnTo>
                          <a:pt x="312944" y="51981"/>
                        </a:lnTo>
                        <a:lnTo>
                          <a:pt x="656563"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sz="1600" b="1" dirty="0">
                        <a:solidFill>
                          <a:schemeClr val="bg1"/>
                        </a:solidFill>
                        <a:latin typeface="微软雅黑" pitchFamily="34" charset="-122"/>
                        <a:ea typeface="微软雅黑" pitchFamily="34" charset="-122"/>
                      </a:rPr>
                      <a:t>考核</a:t>
                    </a:r>
                    <a:r>
                      <a:rPr lang="zh-CN" altLang="en-US" sz="1600" b="1" dirty="0" smtClean="0">
                        <a:solidFill>
                          <a:schemeClr val="bg1"/>
                        </a:solidFill>
                        <a:latin typeface="微软雅黑" pitchFamily="34" charset="-122"/>
                        <a:ea typeface="微软雅黑" pitchFamily="34" charset="-122"/>
                      </a:rPr>
                      <a:t>评价</a:t>
                    </a:r>
                    <a:endParaRPr lang="en-US" altLang="zh-CN" sz="1600" b="1" dirty="0" smtClean="0">
                      <a:solidFill>
                        <a:schemeClr val="bg1"/>
                      </a:solidFill>
                      <a:latin typeface="微软雅黑" pitchFamily="34" charset="-122"/>
                      <a:ea typeface="微软雅黑" pitchFamily="34" charset="-122"/>
                    </a:endParaRPr>
                  </a:p>
                  <a:p>
                    <a:pPr algn="ctr">
                      <a:lnSpc>
                        <a:spcPct val="120000"/>
                      </a:lnSpc>
                    </a:pPr>
                    <a:r>
                      <a:rPr lang="zh-CN" altLang="en-US" sz="1600" b="1" dirty="0" smtClean="0">
                        <a:solidFill>
                          <a:schemeClr val="bg1"/>
                        </a:solidFill>
                        <a:latin typeface="微软雅黑" pitchFamily="34" charset="-122"/>
                        <a:ea typeface="微软雅黑" pitchFamily="34" charset="-122"/>
                      </a:rPr>
                      <a:t>体系</a:t>
                    </a:r>
                    <a:endParaRPr lang="zh-CN" altLang="en-US" sz="1600" b="1" dirty="0">
                      <a:solidFill>
                        <a:schemeClr val="bg1"/>
                      </a:solidFill>
                      <a:latin typeface="微软雅黑" pitchFamily="34" charset="-122"/>
                      <a:ea typeface="微软雅黑" pitchFamily="34" charset="-122"/>
                    </a:endParaRPr>
                  </a:p>
                </p:txBody>
              </p:sp>
              <p:sp>
                <p:nvSpPr>
                  <p:cNvPr id="66" name="MH_Other_7"/>
                  <p:cNvSpPr/>
                  <p:nvPr>
                    <p:custDataLst>
                      <p:tags r:id="rId8"/>
                    </p:custDataLst>
                  </p:nvPr>
                </p:nvSpPr>
                <p:spPr>
                  <a:xfrm>
                    <a:off x="3997325" y="2657002"/>
                    <a:ext cx="1157288" cy="964138"/>
                  </a:xfrm>
                  <a:prstGeom prst="ellipse">
                    <a:avLst/>
                  </a:prstGeom>
                  <a:solidFill>
                    <a:srgbClr val="FFFFFF"/>
                  </a:solidFill>
                  <a:ln w="3175">
                    <a:noFill/>
                  </a:ln>
                </p:spPr>
                <p:txBody>
                  <a:bodyPr anchor="ctr"/>
                  <a:lstStyle/>
                  <a:p>
                    <a:pPr algn="just" eaLnBrk="1" fontAlgn="auto" hangingPunct="1">
                      <a:lnSpc>
                        <a:spcPct val="120000"/>
                      </a:lnSpc>
                      <a:spcBef>
                        <a:spcPts val="0"/>
                      </a:spcBef>
                      <a:spcAft>
                        <a:spcPts val="0"/>
                      </a:spcAft>
                      <a:defRPr/>
                    </a:pPr>
                    <a:endParaRPr lang="zh-CN" altLang="en-US" sz="1600" dirty="0">
                      <a:solidFill>
                        <a:schemeClr val="bg1">
                          <a:lumMod val="65000"/>
                        </a:schemeClr>
                      </a:solidFill>
                      <a:latin typeface="微软雅黑" panose="020B0503020204020204" pitchFamily="34" charset="-122"/>
                      <a:ea typeface="微软雅黑" panose="020B0503020204020204" pitchFamily="34" charset="-122"/>
                    </a:endParaRPr>
                  </a:p>
                </p:txBody>
              </p:sp>
            </p:grpSp>
            <p:sp>
              <p:nvSpPr>
                <p:cNvPr id="59" name="矩形 58"/>
                <p:cNvSpPr/>
                <p:nvPr/>
              </p:nvSpPr>
              <p:spPr>
                <a:xfrm>
                  <a:off x="2317196" y="2709128"/>
                  <a:ext cx="1449066" cy="878568"/>
                </a:xfrm>
                <a:prstGeom prst="rect">
                  <a:avLst/>
                </a:prstGeom>
              </p:spPr>
              <p:txBody>
                <a:bodyPr wrap="square">
                  <a:spAutoFit/>
                </a:bodyPr>
                <a:lstStyle/>
                <a:p>
                  <a:pPr algn="ctr"/>
                  <a:r>
                    <a:rPr lang="zh-CN" altLang="en-US" b="1" dirty="0">
                      <a:latin typeface="微软雅黑" pitchFamily="34" charset="-122"/>
                      <a:ea typeface="微软雅黑" pitchFamily="34" charset="-122"/>
                    </a:rPr>
                    <a:t>项目管理</a:t>
                  </a:r>
                </a:p>
                <a:p>
                  <a:pPr algn="ctr"/>
                  <a:r>
                    <a:rPr lang="zh-CN" altLang="en-US" b="1" dirty="0">
                      <a:latin typeface="微软雅黑" pitchFamily="34" charset="-122"/>
                      <a:ea typeface="微软雅黑" pitchFamily="34" charset="-122"/>
                    </a:rPr>
                    <a:t>制度保障</a:t>
                  </a:r>
                </a:p>
                <a:p>
                  <a:pPr algn="ctr"/>
                  <a:r>
                    <a:rPr lang="zh-CN" altLang="en-US" b="1" dirty="0">
                      <a:latin typeface="微软雅黑" pitchFamily="34" charset="-122"/>
                      <a:ea typeface="微软雅黑" pitchFamily="34" charset="-122"/>
                    </a:rPr>
                    <a:t>与评价体系</a:t>
                  </a:r>
                </a:p>
              </p:txBody>
            </p:sp>
          </p:grpSp>
          <p:cxnSp>
            <p:nvCxnSpPr>
              <p:cNvPr id="45" name="直接连接符 44"/>
              <p:cNvCxnSpPr/>
              <p:nvPr/>
            </p:nvCxnSpPr>
            <p:spPr bwMode="auto">
              <a:xfrm>
                <a:off x="4788024" y="2064618"/>
                <a:ext cx="2304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46" name="TextBox 45"/>
              <p:cNvSpPr txBox="1"/>
              <p:nvPr/>
            </p:nvSpPr>
            <p:spPr>
              <a:xfrm>
                <a:off x="4864061" y="1472900"/>
                <a:ext cx="2016224" cy="800219"/>
              </a:xfrm>
              <a:prstGeom prst="rect">
                <a:avLst/>
              </a:prstGeom>
              <a:noFill/>
            </p:spPr>
            <p:txBody>
              <a:bodyPr wrap="square" rtlCol="0">
                <a:spAutoFit/>
              </a:bodyPr>
              <a:lstStyle/>
              <a:p>
                <a:r>
                  <a:rPr lang="zh-CN" altLang="en-US" sz="1600" b="1" dirty="0">
                    <a:latin typeface="微软雅黑" pitchFamily="34" charset="-122"/>
                    <a:ea typeface="微软雅黑" pitchFamily="34" charset="-122"/>
                  </a:rPr>
                  <a:t>内部质量监控与</a:t>
                </a:r>
                <a:r>
                  <a:rPr lang="zh-CN" altLang="en-US" sz="1600" b="1" dirty="0" smtClean="0">
                    <a:latin typeface="微软雅黑" pitchFamily="34" charset="-122"/>
                    <a:ea typeface="微软雅黑" pitchFamily="34" charset="-122"/>
                  </a:rPr>
                  <a:t>抽查</a:t>
                </a:r>
                <a:endParaRPr lang="en-US" altLang="zh-CN" sz="1600" b="1" dirty="0" smtClean="0">
                  <a:latin typeface="微软雅黑" pitchFamily="34" charset="-122"/>
                  <a:ea typeface="微软雅黑" pitchFamily="34" charset="-122"/>
                </a:endParaRPr>
              </a:p>
              <a:p>
                <a:r>
                  <a:rPr lang="zh-CN" altLang="en-US" sz="1600" b="1" dirty="0" smtClean="0">
                    <a:latin typeface="微软雅黑" pitchFamily="34" charset="-122"/>
                    <a:ea typeface="微软雅黑" pitchFamily="34" charset="-122"/>
                  </a:rPr>
                  <a:t>外部</a:t>
                </a:r>
                <a:r>
                  <a:rPr lang="zh-CN" altLang="en-US" sz="1600" b="1" dirty="0">
                    <a:latin typeface="微软雅黑" pitchFamily="34" charset="-122"/>
                    <a:ea typeface="微软雅黑" pitchFamily="34" charset="-122"/>
                  </a:rPr>
                  <a:t>质量监控与抽查</a:t>
                </a:r>
              </a:p>
              <a:p>
                <a:endParaRPr lang="zh-CN" altLang="en-US" sz="1600" dirty="0"/>
              </a:p>
            </p:txBody>
          </p:sp>
          <p:pic>
            <p:nvPicPr>
              <p:cNvPr id="47"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2120" y="3276054"/>
                <a:ext cx="2305050"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 name="矩形 47"/>
              <p:cNvSpPr/>
              <p:nvPr/>
            </p:nvSpPr>
            <p:spPr>
              <a:xfrm>
                <a:off x="5796136" y="2478663"/>
                <a:ext cx="2544555" cy="1000714"/>
              </a:xfrm>
              <a:prstGeom prst="rect">
                <a:avLst/>
              </a:prstGeom>
            </p:spPr>
            <p:txBody>
              <a:bodyPr wrap="square">
                <a:spAutoFit/>
              </a:bodyPr>
              <a:lstStyle/>
              <a:p>
                <a:r>
                  <a:rPr lang="zh-CN" altLang="en-US" sz="1600" b="1" dirty="0">
                    <a:latin typeface="微软雅黑" pitchFamily="34" charset="-122"/>
                    <a:ea typeface="微软雅黑" pitchFamily="34" charset="-122"/>
                  </a:rPr>
                  <a:t>每周电话会议</a:t>
                </a:r>
              </a:p>
              <a:p>
                <a:r>
                  <a:rPr lang="zh-CN" altLang="en-US" sz="1600" b="1" dirty="0" smtClean="0">
                    <a:latin typeface="微软雅黑" pitchFamily="34" charset="-122"/>
                    <a:ea typeface="微软雅黑" pitchFamily="34" charset="-122"/>
                  </a:rPr>
                  <a:t>特别</a:t>
                </a:r>
                <a:r>
                  <a:rPr lang="zh-CN" altLang="en-US" sz="1600" b="1" dirty="0">
                    <a:latin typeface="微软雅黑" pitchFamily="34" charset="-122"/>
                    <a:ea typeface="微软雅黑" pitchFamily="34" charset="-122"/>
                  </a:rPr>
                  <a:t>事项</a:t>
                </a:r>
                <a:r>
                  <a:rPr lang="zh-CN" altLang="en-US" sz="1600" b="1" dirty="0" smtClean="0">
                    <a:latin typeface="微软雅黑" pitchFamily="34" charset="-122"/>
                    <a:ea typeface="微软雅黑" pitchFamily="34" charset="-122"/>
                  </a:rPr>
                  <a:t>报告</a:t>
                </a:r>
                <a:endParaRPr lang="en-US" altLang="zh-CN" sz="1600" b="1" dirty="0" smtClean="0">
                  <a:latin typeface="微软雅黑" pitchFamily="34" charset="-122"/>
                  <a:ea typeface="微软雅黑" pitchFamily="34" charset="-122"/>
                </a:endParaRPr>
              </a:p>
              <a:p>
                <a:r>
                  <a:rPr lang="zh-CN" altLang="en-US" sz="1600" b="1" dirty="0" smtClean="0">
                    <a:latin typeface="微软雅黑" pitchFamily="34" charset="-122"/>
                    <a:ea typeface="微软雅黑" pitchFamily="34" charset="-122"/>
                  </a:rPr>
                  <a:t>周报</a:t>
                </a:r>
                <a:r>
                  <a:rPr lang="zh-CN" altLang="en-US" sz="1600" b="1" dirty="0">
                    <a:latin typeface="微软雅黑" pitchFamily="34" charset="-122"/>
                    <a:ea typeface="微软雅黑" pitchFamily="34" charset="-122"/>
                  </a:rPr>
                  <a:t>、月报、阶段总结报告</a:t>
                </a:r>
                <a:endParaRPr lang="en-US" altLang="zh-CN" sz="1600" b="1" dirty="0">
                  <a:latin typeface="微软雅黑" pitchFamily="34" charset="-122"/>
                  <a:ea typeface="微软雅黑" pitchFamily="34" charset="-122"/>
                </a:endParaRPr>
              </a:p>
              <a:p>
                <a:endParaRPr lang="zh-CN" altLang="en-US" sz="1600" b="1" dirty="0">
                  <a:latin typeface="微软雅黑" pitchFamily="34" charset="-122"/>
                  <a:ea typeface="微软雅黑" pitchFamily="34" charset="-122"/>
                </a:endParaRPr>
              </a:p>
            </p:txBody>
          </p:sp>
          <p:cxnSp>
            <p:nvCxnSpPr>
              <p:cNvPr id="49" name="直接连接符 48"/>
              <p:cNvCxnSpPr/>
              <p:nvPr/>
            </p:nvCxnSpPr>
            <p:spPr bwMode="auto">
              <a:xfrm>
                <a:off x="5653170" y="4551779"/>
                <a:ext cx="2304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50" name="矩形 49"/>
              <p:cNvSpPr/>
              <p:nvPr/>
            </p:nvSpPr>
            <p:spPr>
              <a:xfrm>
                <a:off x="5796136" y="4014404"/>
                <a:ext cx="1761811" cy="771980"/>
              </a:xfrm>
              <a:prstGeom prst="rect">
                <a:avLst/>
              </a:prstGeom>
            </p:spPr>
            <p:txBody>
              <a:bodyPr wrap="none">
                <a:spAutoFit/>
              </a:bodyPr>
              <a:lstStyle/>
              <a:p>
                <a:r>
                  <a:rPr lang="zh-CN" altLang="en-US" sz="1600" b="1" dirty="0">
                    <a:latin typeface="微软雅黑" pitchFamily="34" charset="-122"/>
                    <a:ea typeface="微软雅黑" pitchFamily="34" charset="-122"/>
                  </a:rPr>
                  <a:t>关键时间</a:t>
                </a:r>
                <a:r>
                  <a:rPr lang="zh-CN" altLang="en-US" sz="1600" b="1" dirty="0" smtClean="0">
                    <a:latin typeface="微软雅黑" pitchFamily="34" charset="-122"/>
                    <a:ea typeface="微软雅黑" pitchFamily="34" charset="-122"/>
                  </a:rPr>
                  <a:t>节点</a:t>
                </a:r>
                <a:endParaRPr lang="en-US" altLang="zh-CN" sz="1600" b="1" dirty="0" smtClean="0">
                  <a:latin typeface="微软雅黑" pitchFamily="34" charset="-122"/>
                  <a:ea typeface="微软雅黑" pitchFamily="34" charset="-122"/>
                </a:endParaRPr>
              </a:p>
              <a:p>
                <a:r>
                  <a:rPr lang="zh-CN" altLang="en-US" sz="1600" b="1" dirty="0" smtClean="0">
                    <a:latin typeface="微软雅黑" pitchFamily="34" charset="-122"/>
                    <a:ea typeface="微软雅黑" pitchFamily="34" charset="-122"/>
                  </a:rPr>
                  <a:t>项目</a:t>
                </a:r>
                <a:r>
                  <a:rPr lang="zh-CN" altLang="en-US" sz="1600" b="1" dirty="0">
                    <a:latin typeface="微软雅黑" pitchFamily="34" charset="-122"/>
                    <a:ea typeface="微软雅黑" pitchFamily="34" charset="-122"/>
                  </a:rPr>
                  <a:t>实施进度计划</a:t>
                </a:r>
              </a:p>
              <a:p>
                <a:endParaRPr lang="zh-CN" altLang="en-US" sz="1600" b="1" dirty="0">
                  <a:latin typeface="微软雅黑" pitchFamily="34" charset="-122"/>
                  <a:ea typeface="微软雅黑" pitchFamily="34" charset="-122"/>
                </a:endParaRPr>
              </a:p>
            </p:txBody>
          </p:sp>
          <p:cxnSp>
            <p:nvCxnSpPr>
              <p:cNvPr id="51" name="直接连接符 50"/>
              <p:cNvCxnSpPr/>
              <p:nvPr/>
            </p:nvCxnSpPr>
            <p:spPr bwMode="auto">
              <a:xfrm>
                <a:off x="300038" y="3936826"/>
                <a:ext cx="2108980" cy="9292"/>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52" name="矩形 51"/>
              <p:cNvSpPr/>
              <p:nvPr/>
            </p:nvSpPr>
            <p:spPr>
              <a:xfrm>
                <a:off x="594877" y="2936339"/>
                <a:ext cx="1761811" cy="1229449"/>
              </a:xfrm>
              <a:prstGeom prst="rect">
                <a:avLst/>
              </a:prstGeom>
            </p:spPr>
            <p:txBody>
              <a:bodyPr wrap="none">
                <a:spAutoFit/>
              </a:bodyPr>
              <a:lstStyle/>
              <a:p>
                <a:pPr algn="ctr"/>
                <a:r>
                  <a:rPr lang="zh-CN" altLang="en-US" sz="1600" b="1" dirty="0">
                    <a:latin typeface="微软雅黑" pitchFamily="34" charset="-122"/>
                    <a:ea typeface="微软雅黑" pitchFamily="34" charset="-122"/>
                  </a:rPr>
                  <a:t>建设内容变更</a:t>
                </a:r>
                <a:endParaRPr lang="en-US" altLang="zh-CN" sz="1600" b="1" dirty="0">
                  <a:latin typeface="微软雅黑" pitchFamily="34" charset="-122"/>
                  <a:ea typeface="微软雅黑" pitchFamily="34" charset="-122"/>
                </a:endParaRPr>
              </a:p>
              <a:p>
                <a:pPr algn="ctr"/>
                <a:r>
                  <a:rPr lang="zh-CN" altLang="en-US" sz="1600" b="1" dirty="0">
                    <a:latin typeface="微软雅黑" pitchFamily="34" charset="-122"/>
                    <a:ea typeface="微软雅黑" pitchFamily="34" charset="-122"/>
                  </a:rPr>
                  <a:t>意外事项的处理</a:t>
                </a:r>
                <a:endParaRPr lang="en-US" altLang="zh-CN" sz="1600" b="1" dirty="0">
                  <a:latin typeface="微软雅黑" pitchFamily="34" charset="-122"/>
                  <a:ea typeface="微软雅黑" pitchFamily="34" charset="-122"/>
                </a:endParaRPr>
              </a:p>
              <a:p>
                <a:pPr algn="ctr"/>
                <a:r>
                  <a:rPr lang="zh-CN" altLang="en-US" sz="1600" b="1" dirty="0">
                    <a:latin typeface="微软雅黑" pitchFamily="34" charset="-122"/>
                    <a:ea typeface="微软雅黑" pitchFamily="34" charset="-122"/>
                  </a:rPr>
                  <a:t>阶段成果签收确认</a:t>
                </a:r>
              </a:p>
              <a:p>
                <a:pPr algn="ctr"/>
                <a:r>
                  <a:rPr lang="zh-CN" altLang="en-US" sz="1600" b="1" dirty="0">
                    <a:latin typeface="微软雅黑" pitchFamily="34" charset="-122"/>
                    <a:ea typeface="微软雅黑" pitchFamily="34" charset="-122"/>
                  </a:rPr>
                  <a:t>相关要求提前</a:t>
                </a:r>
                <a:r>
                  <a:rPr lang="zh-CN" altLang="en-US" sz="1600" b="1" dirty="0" smtClean="0">
                    <a:latin typeface="微软雅黑" pitchFamily="34" charset="-122"/>
                    <a:ea typeface="微软雅黑" pitchFamily="34" charset="-122"/>
                  </a:rPr>
                  <a:t>约定</a:t>
                </a:r>
                <a:endParaRPr lang="en-US" altLang="zh-CN" sz="1600" dirty="0" smtClean="0"/>
              </a:p>
              <a:p>
                <a:endParaRPr lang="zh-CN" altLang="en-US" sz="1600" dirty="0"/>
              </a:p>
            </p:txBody>
          </p:sp>
          <p:cxnSp>
            <p:nvCxnSpPr>
              <p:cNvPr id="53" name="直接连接符 52"/>
              <p:cNvCxnSpPr/>
              <p:nvPr/>
            </p:nvCxnSpPr>
            <p:spPr bwMode="auto">
              <a:xfrm>
                <a:off x="876102" y="4944938"/>
                <a:ext cx="2808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54" name="矩形 53"/>
              <p:cNvSpPr/>
              <p:nvPr/>
            </p:nvSpPr>
            <p:spPr>
              <a:xfrm>
                <a:off x="847363" y="4165788"/>
                <a:ext cx="1959767" cy="771980"/>
              </a:xfrm>
              <a:prstGeom prst="rect">
                <a:avLst/>
              </a:prstGeom>
            </p:spPr>
            <p:txBody>
              <a:bodyPr wrap="none">
                <a:spAutoFit/>
              </a:bodyPr>
              <a:lstStyle/>
              <a:p>
                <a:r>
                  <a:rPr lang="zh-CN" altLang="en-US" sz="1600" b="1" dirty="0">
                    <a:latin typeface="微软雅黑" pitchFamily="34" charset="-122"/>
                    <a:ea typeface="微软雅黑" pitchFamily="34" charset="-122"/>
                  </a:rPr>
                  <a:t>制定项目实施预算</a:t>
                </a:r>
                <a:endParaRPr lang="en-US" altLang="zh-CN" sz="1600" b="1" dirty="0">
                  <a:latin typeface="微软雅黑" pitchFamily="34" charset="-122"/>
                  <a:ea typeface="微软雅黑" pitchFamily="34" charset="-122"/>
                </a:endParaRPr>
              </a:p>
              <a:p>
                <a:r>
                  <a:rPr lang="zh-CN" altLang="en-US" sz="1600" b="1" dirty="0">
                    <a:latin typeface="微软雅黑" pitchFamily="34" charset="-122"/>
                    <a:ea typeface="微软雅黑" pitchFamily="34" charset="-122"/>
                  </a:rPr>
                  <a:t>提交每日流水账阶段</a:t>
                </a:r>
                <a:endParaRPr lang="en-US" altLang="zh-CN" sz="1600" b="1" dirty="0">
                  <a:latin typeface="微软雅黑" pitchFamily="34" charset="-122"/>
                  <a:ea typeface="微软雅黑" pitchFamily="34" charset="-122"/>
                </a:endParaRPr>
              </a:p>
              <a:p>
                <a:r>
                  <a:rPr lang="zh-CN" altLang="en-US" sz="1600" b="1" dirty="0">
                    <a:latin typeface="微软雅黑" pitchFamily="34" charset="-122"/>
                    <a:ea typeface="微软雅黑" pitchFamily="34" charset="-122"/>
                  </a:rPr>
                  <a:t>成本核算并及时报备</a:t>
                </a:r>
              </a:p>
            </p:txBody>
          </p:sp>
          <p:grpSp>
            <p:nvGrpSpPr>
              <p:cNvPr id="55" name="组合 54"/>
              <p:cNvGrpSpPr/>
              <p:nvPr/>
            </p:nvGrpSpPr>
            <p:grpSpPr>
              <a:xfrm>
                <a:off x="323784" y="1706324"/>
                <a:ext cx="2304000" cy="1000715"/>
                <a:chOff x="433259" y="1438288"/>
                <a:chExt cx="2304000" cy="1000715"/>
              </a:xfrm>
            </p:grpSpPr>
            <p:cxnSp>
              <p:nvCxnSpPr>
                <p:cNvPr id="56" name="直接连接符 55"/>
                <p:cNvCxnSpPr/>
                <p:nvPr/>
              </p:nvCxnSpPr>
              <p:spPr bwMode="auto">
                <a:xfrm>
                  <a:off x="433259" y="2243286"/>
                  <a:ext cx="2304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57" name="矩形 56"/>
                <p:cNvSpPr/>
                <p:nvPr/>
              </p:nvSpPr>
              <p:spPr>
                <a:xfrm>
                  <a:off x="953394" y="1438288"/>
                  <a:ext cx="1761811" cy="1000715"/>
                </a:xfrm>
                <a:prstGeom prst="rect">
                  <a:avLst/>
                </a:prstGeom>
              </p:spPr>
              <p:txBody>
                <a:bodyPr wrap="none">
                  <a:spAutoFit/>
                </a:bodyPr>
                <a:lstStyle/>
                <a:p>
                  <a:r>
                    <a:rPr lang="zh-CN" altLang="en-US" sz="1600" b="1" dirty="0">
                      <a:latin typeface="微软雅黑" pitchFamily="34" charset="-122"/>
                      <a:ea typeface="微软雅黑" pitchFamily="34" charset="-122"/>
                    </a:rPr>
                    <a:t>项目实施前评估</a:t>
                  </a:r>
                  <a:endParaRPr lang="en-US" altLang="zh-CN" sz="1600" b="1" dirty="0">
                    <a:latin typeface="微软雅黑" pitchFamily="34" charset="-122"/>
                    <a:ea typeface="微软雅黑" pitchFamily="34" charset="-122"/>
                  </a:endParaRPr>
                </a:p>
                <a:p>
                  <a:r>
                    <a:rPr lang="zh-CN" altLang="en-US" sz="1600" b="1" dirty="0">
                      <a:latin typeface="微软雅黑" pitchFamily="34" charset="-122"/>
                      <a:ea typeface="微软雅黑" pitchFamily="34" charset="-122"/>
                    </a:rPr>
                    <a:t>项目实施过程评价</a:t>
                  </a:r>
                </a:p>
                <a:p>
                  <a:r>
                    <a:rPr lang="zh-CN" altLang="en-US" sz="1600" b="1" dirty="0">
                      <a:latin typeface="微软雅黑" pitchFamily="34" charset="-122"/>
                      <a:ea typeface="微软雅黑" pitchFamily="34" charset="-122"/>
                    </a:rPr>
                    <a:t>项目实施后评价</a:t>
                  </a:r>
                </a:p>
                <a:p>
                  <a:endParaRPr lang="zh-CN" altLang="en-US" sz="1600" dirty="0"/>
                </a:p>
              </p:txBody>
            </p:sp>
          </p:grpSp>
        </p:grpSp>
      </p:grpSp>
      <p:sp>
        <p:nvSpPr>
          <p:cNvPr id="34"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47</a:t>
            </a:r>
            <a:endParaRPr lang="zh-CN" altLang="en-US" sz="1600" b="1" dirty="0">
              <a:solidFill>
                <a:prstClr val="white"/>
              </a:solidFill>
            </a:endParaRPr>
          </a:p>
        </p:txBody>
      </p:sp>
    </p:spTree>
    <p:extLst>
      <p:ext uri="{BB962C8B-B14F-4D97-AF65-F5344CB8AC3E}">
        <p14:creationId xmlns:p14="http://schemas.microsoft.com/office/powerpoint/2010/main" val="2694982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8330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1395353" y="1794728"/>
            <a:ext cx="9089517" cy="3197457"/>
            <a:chOff x="1222883" y="1558524"/>
            <a:chExt cx="9769661" cy="3482458"/>
          </a:xfrm>
        </p:grpSpPr>
        <p:grpSp>
          <p:nvGrpSpPr>
            <p:cNvPr id="34" name="组合 33"/>
            <p:cNvGrpSpPr/>
            <p:nvPr/>
          </p:nvGrpSpPr>
          <p:grpSpPr>
            <a:xfrm>
              <a:off x="1222883" y="1558524"/>
              <a:ext cx="9769661" cy="3482458"/>
              <a:chOff x="1222883" y="1527989"/>
              <a:chExt cx="9769661" cy="3482458"/>
            </a:xfrm>
          </p:grpSpPr>
          <p:grpSp>
            <p:nvGrpSpPr>
              <p:cNvPr id="35" name="组合 34"/>
              <p:cNvGrpSpPr/>
              <p:nvPr/>
            </p:nvGrpSpPr>
            <p:grpSpPr>
              <a:xfrm>
                <a:off x="1222883" y="1527989"/>
                <a:ext cx="8365637" cy="3482458"/>
                <a:chOff x="969658" y="1358212"/>
                <a:chExt cx="4504088" cy="2699377"/>
              </a:xfrm>
            </p:grpSpPr>
            <p:grpSp>
              <p:nvGrpSpPr>
                <p:cNvPr id="38" name="组合 37"/>
                <p:cNvGrpSpPr/>
                <p:nvPr/>
              </p:nvGrpSpPr>
              <p:grpSpPr>
                <a:xfrm>
                  <a:off x="969658" y="1358212"/>
                  <a:ext cx="4502192" cy="1260781"/>
                  <a:chOff x="969658" y="1358212"/>
                  <a:chExt cx="4502192" cy="1260781"/>
                </a:xfrm>
              </p:grpSpPr>
              <p:grpSp>
                <p:nvGrpSpPr>
                  <p:cNvPr id="46" name="组合 45"/>
                  <p:cNvGrpSpPr/>
                  <p:nvPr/>
                </p:nvGrpSpPr>
                <p:grpSpPr>
                  <a:xfrm>
                    <a:off x="981964" y="1358212"/>
                    <a:ext cx="4489886" cy="556044"/>
                    <a:chOff x="840739" y="1358212"/>
                    <a:chExt cx="4489886" cy="556044"/>
                  </a:xfrm>
                </p:grpSpPr>
                <p:sp>
                  <p:nvSpPr>
                    <p:cNvPr id="50" name="对角圆角矩形 49"/>
                    <p:cNvSpPr/>
                    <p:nvPr/>
                  </p:nvSpPr>
                  <p:spPr>
                    <a:xfrm>
                      <a:off x="840739" y="1358212"/>
                      <a:ext cx="575214" cy="556044"/>
                    </a:xfrm>
                    <a:prstGeom prst="round2DiagRect">
                      <a:avLst>
                        <a:gd name="adj1" fmla="val 50000"/>
                        <a:gd name="adj2" fmla="val 0"/>
                      </a:avLst>
                    </a:prstGeom>
                    <a:gradFill>
                      <a:gsLst>
                        <a:gs pos="0">
                          <a:schemeClr val="accent1"/>
                        </a:gs>
                        <a:gs pos="100000">
                          <a:schemeClr val="accent1"/>
                        </a:gs>
                        <a:gs pos="100000">
                          <a:schemeClr val="accent6">
                            <a:shade val="94000"/>
                            <a:satMod val="135000"/>
                          </a:schemeClr>
                        </a:gs>
                      </a:gsLst>
                    </a:gradFill>
                    <a:ln/>
                  </p:spPr>
                  <p:style>
                    <a:lnRef idx="0">
                      <a:schemeClr val="accent6"/>
                    </a:lnRef>
                    <a:fillRef idx="3">
                      <a:schemeClr val="accent6"/>
                    </a:fillRef>
                    <a:effectRef idx="3">
                      <a:schemeClr val="accent6"/>
                    </a:effectRef>
                    <a:fontRef idx="minor">
                      <a:schemeClr val="lt1"/>
                    </a:fontRef>
                  </p:style>
                  <p:txBody>
                    <a:bodyPr lIns="91410" tIns="45705" rIns="91410" bIns="45705" rtlCol="0" anchor="ctr"/>
                    <a:lstStyle/>
                    <a:p>
                      <a:pPr algn="ctr" defTabSz="1171788">
                        <a:defRPr/>
                      </a:pPr>
                      <a:r>
                        <a:rPr lang="en-US" altLang="zh-CN" sz="2000" kern="0" dirty="0">
                          <a:solidFill>
                            <a:sysClr val="window" lastClr="FFFFFF"/>
                          </a:solidFill>
                          <a:latin typeface="微软雅黑" pitchFamily="34" charset="-122"/>
                          <a:ea typeface="微软雅黑" pitchFamily="34" charset="-122"/>
                        </a:rPr>
                        <a:t>1</a:t>
                      </a:r>
                      <a:endParaRPr lang="zh-CN" altLang="en-US" sz="2000" kern="0" dirty="0">
                        <a:solidFill>
                          <a:sysClr val="window" lastClr="FFFFFF"/>
                        </a:solidFill>
                        <a:latin typeface="微软雅黑" pitchFamily="34" charset="-122"/>
                        <a:ea typeface="微软雅黑" pitchFamily="34" charset="-122"/>
                      </a:endParaRPr>
                    </a:p>
                  </p:txBody>
                </p:sp>
                <p:cxnSp>
                  <p:nvCxnSpPr>
                    <p:cNvPr id="51" name="直接连接符 50"/>
                    <p:cNvCxnSpPr/>
                    <p:nvPr/>
                  </p:nvCxnSpPr>
                  <p:spPr>
                    <a:xfrm>
                      <a:off x="1530101" y="1869410"/>
                      <a:ext cx="3800524" cy="0"/>
                    </a:xfrm>
                    <a:prstGeom prst="line">
                      <a:avLst/>
                    </a:prstGeom>
                    <a:ln>
                      <a:solidFill>
                        <a:schemeClr val="bg1">
                          <a:lumMod val="65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7" name="组合 46"/>
                  <p:cNvGrpSpPr/>
                  <p:nvPr/>
                </p:nvGrpSpPr>
                <p:grpSpPr>
                  <a:xfrm>
                    <a:off x="969658" y="2062949"/>
                    <a:ext cx="4500493" cy="556044"/>
                    <a:chOff x="828433" y="1027677"/>
                    <a:chExt cx="4500493" cy="556044"/>
                  </a:xfrm>
                </p:grpSpPr>
                <p:sp>
                  <p:nvSpPr>
                    <p:cNvPr id="48" name="对角圆角矩形 47"/>
                    <p:cNvSpPr/>
                    <p:nvPr/>
                  </p:nvSpPr>
                  <p:spPr>
                    <a:xfrm>
                      <a:off x="828433" y="1027677"/>
                      <a:ext cx="575214" cy="556044"/>
                    </a:xfrm>
                    <a:prstGeom prst="round2DiagRect">
                      <a:avLst>
                        <a:gd name="adj1" fmla="val 50000"/>
                        <a:gd name="adj2" fmla="val 0"/>
                      </a:avLst>
                    </a:prstGeom>
                    <a:gradFill>
                      <a:gsLst>
                        <a:gs pos="100000">
                          <a:schemeClr val="accent1"/>
                        </a:gs>
                        <a:gs pos="100000">
                          <a:schemeClr val="accent6">
                            <a:shade val="93000"/>
                            <a:satMod val="130000"/>
                          </a:schemeClr>
                        </a:gs>
                        <a:gs pos="100000">
                          <a:schemeClr val="accent6">
                            <a:shade val="94000"/>
                            <a:satMod val="135000"/>
                          </a:schemeClr>
                        </a:gs>
                      </a:gsLst>
                    </a:gradFill>
                    <a:ln/>
                  </p:spPr>
                  <p:style>
                    <a:lnRef idx="0">
                      <a:schemeClr val="accent6"/>
                    </a:lnRef>
                    <a:fillRef idx="3">
                      <a:schemeClr val="accent6"/>
                    </a:fillRef>
                    <a:effectRef idx="3">
                      <a:schemeClr val="accent6"/>
                    </a:effectRef>
                    <a:fontRef idx="minor">
                      <a:schemeClr val="lt1"/>
                    </a:fontRef>
                  </p:style>
                  <p:txBody>
                    <a:bodyPr lIns="91410" tIns="45705" rIns="91410" bIns="45705" rtlCol="0" anchor="ctr"/>
                    <a:lstStyle/>
                    <a:p>
                      <a:pPr algn="ctr" defTabSz="1171788">
                        <a:defRPr/>
                      </a:pPr>
                      <a:r>
                        <a:rPr lang="en-US" altLang="zh-CN" sz="2000" kern="0" dirty="0">
                          <a:solidFill>
                            <a:sysClr val="window" lastClr="FFFFFF"/>
                          </a:solidFill>
                          <a:latin typeface="微软雅黑" pitchFamily="34" charset="-122"/>
                          <a:ea typeface="微软雅黑" pitchFamily="34" charset="-122"/>
                        </a:rPr>
                        <a:t>2</a:t>
                      </a:r>
                      <a:endParaRPr lang="zh-CN" altLang="en-US" sz="2000" kern="0" dirty="0">
                        <a:solidFill>
                          <a:sysClr val="window" lastClr="FFFFFF"/>
                        </a:solidFill>
                        <a:latin typeface="微软雅黑" pitchFamily="34" charset="-122"/>
                        <a:ea typeface="微软雅黑" pitchFamily="34" charset="-122"/>
                      </a:endParaRPr>
                    </a:p>
                  </p:txBody>
                </p:sp>
                <p:cxnSp>
                  <p:nvCxnSpPr>
                    <p:cNvPr id="49" name="直接连接符 48"/>
                    <p:cNvCxnSpPr/>
                    <p:nvPr/>
                  </p:nvCxnSpPr>
                  <p:spPr>
                    <a:xfrm>
                      <a:off x="1513212" y="1529155"/>
                      <a:ext cx="3815714" cy="0"/>
                    </a:xfrm>
                    <a:prstGeom prst="line">
                      <a:avLst/>
                    </a:prstGeom>
                    <a:ln>
                      <a:solidFill>
                        <a:schemeClr val="bg1">
                          <a:lumMod val="65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39" name="组合 38"/>
                <p:cNvGrpSpPr/>
                <p:nvPr/>
              </p:nvGrpSpPr>
              <p:grpSpPr>
                <a:xfrm>
                  <a:off x="969658" y="2785792"/>
                  <a:ext cx="4504088" cy="1271797"/>
                  <a:chOff x="980022" y="762428"/>
                  <a:chExt cx="4504088" cy="1271797"/>
                </a:xfrm>
              </p:grpSpPr>
              <p:grpSp>
                <p:nvGrpSpPr>
                  <p:cNvPr id="40" name="组合 39"/>
                  <p:cNvGrpSpPr/>
                  <p:nvPr/>
                </p:nvGrpSpPr>
                <p:grpSpPr>
                  <a:xfrm>
                    <a:off x="981964" y="762428"/>
                    <a:ext cx="4480101" cy="556044"/>
                    <a:chOff x="840739" y="762428"/>
                    <a:chExt cx="4480101" cy="556044"/>
                  </a:xfrm>
                </p:grpSpPr>
                <p:sp>
                  <p:nvSpPr>
                    <p:cNvPr id="44" name="对角圆角矩形 43"/>
                    <p:cNvSpPr/>
                    <p:nvPr/>
                  </p:nvSpPr>
                  <p:spPr>
                    <a:xfrm>
                      <a:off x="840739" y="762428"/>
                      <a:ext cx="575214" cy="556044"/>
                    </a:xfrm>
                    <a:prstGeom prst="round2DiagRect">
                      <a:avLst>
                        <a:gd name="adj1" fmla="val 50000"/>
                        <a:gd name="adj2" fmla="val 0"/>
                      </a:avLst>
                    </a:prstGeom>
                    <a:gradFill>
                      <a:gsLst>
                        <a:gs pos="98000">
                          <a:schemeClr val="accent1"/>
                        </a:gs>
                        <a:gs pos="100000">
                          <a:schemeClr val="accent1"/>
                        </a:gs>
                        <a:gs pos="99000">
                          <a:schemeClr val="accent6">
                            <a:shade val="93000"/>
                            <a:satMod val="130000"/>
                          </a:schemeClr>
                        </a:gs>
                        <a:gs pos="100000">
                          <a:schemeClr val="accent6">
                            <a:shade val="94000"/>
                            <a:satMod val="135000"/>
                          </a:schemeClr>
                        </a:gs>
                      </a:gsLst>
                    </a:gradFill>
                    <a:ln/>
                  </p:spPr>
                  <p:style>
                    <a:lnRef idx="0">
                      <a:schemeClr val="accent6"/>
                    </a:lnRef>
                    <a:fillRef idx="3">
                      <a:schemeClr val="accent6"/>
                    </a:fillRef>
                    <a:effectRef idx="3">
                      <a:schemeClr val="accent6"/>
                    </a:effectRef>
                    <a:fontRef idx="minor">
                      <a:schemeClr val="lt1"/>
                    </a:fontRef>
                  </p:style>
                  <p:txBody>
                    <a:bodyPr lIns="91410" tIns="45705" rIns="91410" bIns="45705" rtlCol="0" anchor="ctr"/>
                    <a:lstStyle/>
                    <a:p>
                      <a:pPr algn="ctr" defTabSz="1171788">
                        <a:defRPr/>
                      </a:pPr>
                      <a:r>
                        <a:rPr lang="en-US" altLang="zh-CN" sz="2000" kern="0" dirty="0">
                          <a:solidFill>
                            <a:sysClr val="window" lastClr="FFFFFF"/>
                          </a:solidFill>
                          <a:latin typeface="微软雅黑" pitchFamily="34" charset="-122"/>
                          <a:ea typeface="微软雅黑" pitchFamily="34" charset="-122"/>
                        </a:rPr>
                        <a:t>3</a:t>
                      </a:r>
                      <a:endParaRPr lang="zh-CN" altLang="en-US" sz="2000" kern="0" dirty="0">
                        <a:solidFill>
                          <a:sysClr val="window" lastClr="FFFFFF"/>
                        </a:solidFill>
                        <a:latin typeface="微软雅黑" pitchFamily="34" charset="-122"/>
                        <a:ea typeface="微软雅黑" pitchFamily="34" charset="-122"/>
                      </a:endParaRPr>
                    </a:p>
                  </p:txBody>
                </p:sp>
                <p:cxnSp>
                  <p:nvCxnSpPr>
                    <p:cNvPr id="45" name="直接连接符 44"/>
                    <p:cNvCxnSpPr/>
                    <p:nvPr/>
                  </p:nvCxnSpPr>
                  <p:spPr>
                    <a:xfrm>
                      <a:off x="1523576" y="1280540"/>
                      <a:ext cx="3797264" cy="10560"/>
                    </a:xfrm>
                    <a:prstGeom prst="line">
                      <a:avLst/>
                    </a:prstGeom>
                    <a:ln>
                      <a:solidFill>
                        <a:schemeClr val="bg1">
                          <a:lumMod val="65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a:xfrm>
                    <a:off x="980022" y="1454058"/>
                    <a:ext cx="4504088" cy="580167"/>
                    <a:chOff x="838797" y="418786"/>
                    <a:chExt cx="4504088" cy="580167"/>
                  </a:xfrm>
                </p:grpSpPr>
                <p:sp>
                  <p:nvSpPr>
                    <p:cNvPr id="42" name="对角圆角矩形 41"/>
                    <p:cNvSpPr/>
                    <p:nvPr/>
                  </p:nvSpPr>
                  <p:spPr>
                    <a:xfrm>
                      <a:off x="838797" y="418786"/>
                      <a:ext cx="575214" cy="556044"/>
                    </a:xfrm>
                    <a:prstGeom prst="round2DiagRect">
                      <a:avLst>
                        <a:gd name="adj1" fmla="val 50000"/>
                        <a:gd name="adj2" fmla="val 3332"/>
                      </a:avLst>
                    </a:prstGeom>
                    <a:gradFill>
                      <a:gsLst>
                        <a:gs pos="100000">
                          <a:schemeClr val="accent1"/>
                        </a:gs>
                        <a:gs pos="100000">
                          <a:schemeClr val="accent1"/>
                        </a:gs>
                        <a:gs pos="100000">
                          <a:schemeClr val="accent6">
                            <a:shade val="94000"/>
                            <a:satMod val="135000"/>
                          </a:schemeClr>
                        </a:gs>
                      </a:gsLst>
                    </a:gradFill>
                    <a:ln/>
                  </p:spPr>
                  <p:style>
                    <a:lnRef idx="0">
                      <a:schemeClr val="accent6"/>
                    </a:lnRef>
                    <a:fillRef idx="3">
                      <a:schemeClr val="accent6"/>
                    </a:fillRef>
                    <a:effectRef idx="3">
                      <a:schemeClr val="accent6"/>
                    </a:effectRef>
                    <a:fontRef idx="minor">
                      <a:schemeClr val="lt1"/>
                    </a:fontRef>
                  </p:style>
                  <p:txBody>
                    <a:bodyPr lIns="91410" tIns="45705" rIns="91410" bIns="45705" rtlCol="0" anchor="ctr"/>
                    <a:lstStyle/>
                    <a:p>
                      <a:pPr algn="ctr" defTabSz="1171788">
                        <a:defRPr/>
                      </a:pPr>
                      <a:r>
                        <a:rPr lang="en-US" altLang="zh-CN" sz="2000" kern="0" dirty="0">
                          <a:solidFill>
                            <a:sysClr val="window" lastClr="FFFFFF"/>
                          </a:solidFill>
                          <a:latin typeface="微软雅黑" pitchFamily="34" charset="-122"/>
                          <a:ea typeface="微软雅黑" pitchFamily="34" charset="-122"/>
                        </a:rPr>
                        <a:t>4</a:t>
                      </a:r>
                      <a:endParaRPr lang="zh-CN" altLang="en-US" sz="2000" kern="0" dirty="0">
                        <a:solidFill>
                          <a:sysClr val="window" lastClr="FFFFFF"/>
                        </a:solidFill>
                        <a:latin typeface="微软雅黑" pitchFamily="34" charset="-122"/>
                        <a:ea typeface="微软雅黑" pitchFamily="34" charset="-122"/>
                      </a:endParaRPr>
                    </a:p>
                  </p:txBody>
                </p:sp>
                <p:cxnSp>
                  <p:nvCxnSpPr>
                    <p:cNvPr id="43" name="直接连接符 42"/>
                    <p:cNvCxnSpPr/>
                    <p:nvPr/>
                  </p:nvCxnSpPr>
                  <p:spPr>
                    <a:xfrm flipV="1">
                      <a:off x="1523576" y="992012"/>
                      <a:ext cx="3819309" cy="6941"/>
                    </a:xfrm>
                    <a:prstGeom prst="line">
                      <a:avLst/>
                    </a:prstGeom>
                    <a:ln>
                      <a:solidFill>
                        <a:schemeClr val="bg1">
                          <a:lumMod val="65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sp>
            <p:nvSpPr>
              <p:cNvPr id="37" name="矩形 36"/>
              <p:cNvSpPr/>
              <p:nvPr/>
            </p:nvSpPr>
            <p:spPr>
              <a:xfrm>
                <a:off x="2494752" y="1654598"/>
                <a:ext cx="8497792" cy="464131"/>
              </a:xfrm>
              <a:prstGeom prst="rect">
                <a:avLst/>
              </a:prstGeom>
            </p:spPr>
            <p:txBody>
              <a:bodyPr wrap="square" lIns="117226" tIns="58613" rIns="117226" bIns="58613">
                <a:spAutoFit/>
              </a:bodyPr>
              <a:lstStyle/>
              <a:p>
                <a:r>
                  <a:rPr lang="zh-CN" altLang="en-US" sz="2000" b="1" dirty="0" smtClean="0">
                    <a:latin typeface="微软雅黑" pitchFamily="34" charset="-122"/>
                    <a:ea typeface="微软雅黑" pitchFamily="34" charset="-122"/>
                  </a:rPr>
                  <a:t>培养新模式：</a:t>
                </a:r>
                <a:endParaRPr lang="zh-CN" altLang="en-US" sz="2000" b="1" dirty="0">
                  <a:latin typeface="微软雅黑" pitchFamily="34" charset="-122"/>
                  <a:ea typeface="微软雅黑" pitchFamily="34" charset="-122"/>
                </a:endParaRPr>
              </a:p>
            </p:txBody>
          </p:sp>
        </p:grpSp>
        <p:sp>
          <p:nvSpPr>
            <p:cNvPr id="52" name="矩形 51"/>
            <p:cNvSpPr/>
            <p:nvPr/>
          </p:nvSpPr>
          <p:spPr>
            <a:xfrm>
              <a:off x="2561427" y="2523994"/>
              <a:ext cx="6744497" cy="464131"/>
            </a:xfrm>
            <a:prstGeom prst="rect">
              <a:avLst/>
            </a:prstGeom>
          </p:spPr>
          <p:txBody>
            <a:bodyPr wrap="square" lIns="117226" tIns="58613" rIns="117226" bIns="58613">
              <a:spAutoFit/>
            </a:bodyPr>
            <a:lstStyle/>
            <a:p>
              <a:r>
                <a:rPr lang="zh-CN" altLang="en-US" sz="2000" b="1" dirty="0" smtClean="0">
                  <a:latin typeface="微软雅黑" pitchFamily="34" charset="-122"/>
                  <a:ea typeface="微软雅黑" pitchFamily="34" charset="-122"/>
                </a:rPr>
                <a:t>改革新要求：职业教育引领产业转型发展</a:t>
              </a:r>
              <a:endParaRPr lang="zh-CN" altLang="en-US" sz="2000" b="1" dirty="0">
                <a:latin typeface="微软雅黑" pitchFamily="34" charset="-122"/>
                <a:ea typeface="微软雅黑" pitchFamily="34" charset="-122"/>
              </a:endParaRPr>
            </a:p>
          </p:txBody>
        </p:sp>
        <p:sp>
          <p:nvSpPr>
            <p:cNvPr id="53" name="矩形 52"/>
            <p:cNvSpPr/>
            <p:nvPr/>
          </p:nvSpPr>
          <p:spPr>
            <a:xfrm>
              <a:off x="2494752" y="3475239"/>
              <a:ext cx="8497792" cy="464131"/>
            </a:xfrm>
            <a:prstGeom prst="rect">
              <a:avLst/>
            </a:prstGeom>
          </p:spPr>
          <p:txBody>
            <a:bodyPr wrap="square" lIns="117226" tIns="58613" rIns="117226" bIns="58613">
              <a:spAutoFit/>
            </a:bodyPr>
            <a:lstStyle/>
            <a:p>
              <a:r>
                <a:rPr lang="zh-CN" altLang="en-US" sz="2000" b="1" dirty="0" smtClean="0">
                  <a:latin typeface="微软雅黑" pitchFamily="34" charset="-122"/>
                  <a:ea typeface="微软雅黑" pitchFamily="34" charset="-122"/>
                </a:rPr>
                <a:t>院校新目标：打造院校品牌、树立教育标杆</a:t>
              </a:r>
              <a:endParaRPr lang="zh-CN" altLang="en-US" sz="2000" b="1" dirty="0">
                <a:latin typeface="微软雅黑" pitchFamily="34" charset="-122"/>
                <a:ea typeface="微软雅黑" pitchFamily="34" charset="-122"/>
              </a:endParaRPr>
            </a:p>
          </p:txBody>
        </p:sp>
        <p:sp>
          <p:nvSpPr>
            <p:cNvPr id="54" name="矩形 53"/>
            <p:cNvSpPr/>
            <p:nvPr/>
          </p:nvSpPr>
          <p:spPr>
            <a:xfrm>
              <a:off x="2494752" y="4450240"/>
              <a:ext cx="8497792" cy="464131"/>
            </a:xfrm>
            <a:prstGeom prst="rect">
              <a:avLst/>
            </a:prstGeom>
          </p:spPr>
          <p:txBody>
            <a:bodyPr wrap="square" lIns="117226" tIns="58613" rIns="117226" bIns="58613">
              <a:spAutoFit/>
            </a:bodyPr>
            <a:lstStyle/>
            <a:p>
              <a:r>
                <a:rPr lang="zh-CN" altLang="en-US" sz="2000" b="1" dirty="0" smtClean="0">
                  <a:latin typeface="微软雅黑" pitchFamily="34" charset="-122"/>
                  <a:ea typeface="微软雅黑" pitchFamily="34" charset="-122"/>
                </a:rPr>
                <a:t>教学新技术：以教育信息化推动教育现代化</a:t>
              </a:r>
              <a:endParaRPr lang="zh-CN" altLang="en-US" sz="2000" b="1" dirty="0">
                <a:latin typeface="微软雅黑" pitchFamily="34" charset="-122"/>
                <a:ea typeface="微软雅黑" pitchFamily="34" charset="-122"/>
              </a:endParaRPr>
            </a:p>
          </p:txBody>
        </p:sp>
      </p:grpSp>
      <p:sp>
        <p:nvSpPr>
          <p:cNvPr id="3" name="矩形 2"/>
          <p:cNvSpPr/>
          <p:nvPr/>
        </p:nvSpPr>
        <p:spPr>
          <a:xfrm>
            <a:off x="4181474" y="1933645"/>
            <a:ext cx="3667125" cy="400110"/>
          </a:xfrm>
          <a:prstGeom prst="rect">
            <a:avLst/>
          </a:prstGeom>
        </p:spPr>
        <p:txBody>
          <a:bodyPr wrap="square">
            <a:spAutoFit/>
          </a:bodyPr>
          <a:lstStyle/>
          <a:p>
            <a:pPr lvl="0"/>
            <a:r>
              <a:rPr lang="zh-CN" altLang="en-US" sz="2000" b="1" dirty="0">
                <a:solidFill>
                  <a:prstClr val="black"/>
                </a:solidFill>
                <a:latin typeface="微软雅黑" pitchFamily="34" charset="-122"/>
                <a:ea typeface="微软雅黑" pitchFamily="34" charset="-122"/>
              </a:rPr>
              <a:t>创新产教融合协同</a:t>
            </a:r>
            <a:r>
              <a:rPr lang="zh-CN" altLang="en-US" sz="2000" b="1" dirty="0" smtClean="0">
                <a:solidFill>
                  <a:prstClr val="black"/>
                </a:solidFill>
                <a:latin typeface="微软雅黑" pitchFamily="34" charset="-122"/>
                <a:ea typeface="微软雅黑" pitchFamily="34" charset="-122"/>
              </a:rPr>
              <a:t>育人模式</a:t>
            </a:r>
            <a:endParaRPr lang="zh-CN" altLang="en-US" sz="2000" b="1" dirty="0">
              <a:solidFill>
                <a:prstClr val="black"/>
              </a:solidFill>
              <a:latin typeface="微软雅黑" pitchFamily="34" charset="-122"/>
              <a:ea typeface="微软雅黑" pitchFamily="34" charset="-122"/>
            </a:endParaRPr>
          </a:p>
        </p:txBody>
      </p:sp>
      <p:sp>
        <p:nvSpPr>
          <p:cNvPr id="56" name="MH_Other_5"/>
          <p:cNvSpPr>
            <a:spLocks noChangeArrowheads="1"/>
          </p:cNvSpPr>
          <p:nvPr>
            <p:custDataLst>
              <p:tags r:id="rId1"/>
            </p:custDataLst>
          </p:nvPr>
        </p:nvSpPr>
        <p:spPr bwMode="auto">
          <a:xfrm>
            <a:off x="265261" y="742210"/>
            <a:ext cx="3097064" cy="60173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latin typeface="微软雅黑" pitchFamily="34" charset="-122"/>
                <a:ea typeface="微软雅黑" pitchFamily="34" charset="-122"/>
              </a:rPr>
              <a:t>（三） 内涵建设新要求</a:t>
            </a:r>
            <a:endParaRPr lang="zh-CN" altLang="en-US" sz="2000" b="1" dirty="0">
              <a:solidFill>
                <a:srgbClr val="FFFFFF"/>
              </a:solidFill>
              <a:latin typeface="微软雅黑" pitchFamily="34" charset="-122"/>
              <a:ea typeface="微软雅黑" pitchFamily="34" charset="-122"/>
            </a:endParaRPr>
          </a:p>
        </p:txBody>
      </p:sp>
      <p:grpSp>
        <p:nvGrpSpPr>
          <p:cNvPr id="73" name="组合 72"/>
          <p:cNvGrpSpPr/>
          <p:nvPr/>
        </p:nvGrpSpPr>
        <p:grpSpPr>
          <a:xfrm>
            <a:off x="1395353" y="5254268"/>
            <a:ext cx="7783238" cy="713203"/>
            <a:chOff x="840739" y="1194176"/>
            <a:chExt cx="4309504" cy="556044"/>
          </a:xfrm>
        </p:grpSpPr>
        <p:sp>
          <p:nvSpPr>
            <p:cNvPr id="74" name="对角圆角矩形 73"/>
            <p:cNvSpPr/>
            <p:nvPr/>
          </p:nvSpPr>
          <p:spPr>
            <a:xfrm>
              <a:off x="840739" y="1194176"/>
              <a:ext cx="575214" cy="556044"/>
            </a:xfrm>
            <a:prstGeom prst="round2DiagRect">
              <a:avLst>
                <a:gd name="adj1" fmla="val 50000"/>
                <a:gd name="adj2" fmla="val 0"/>
              </a:avLst>
            </a:prstGeom>
            <a:gradFill>
              <a:gsLst>
                <a:gs pos="100000">
                  <a:schemeClr val="accent1"/>
                </a:gs>
                <a:gs pos="100000">
                  <a:schemeClr val="accent6">
                    <a:shade val="93000"/>
                    <a:satMod val="130000"/>
                  </a:schemeClr>
                </a:gs>
                <a:gs pos="100000">
                  <a:schemeClr val="accent6">
                    <a:shade val="94000"/>
                    <a:satMod val="135000"/>
                  </a:schemeClr>
                </a:gs>
              </a:gsLst>
            </a:gradFill>
            <a:ln/>
          </p:spPr>
          <p:style>
            <a:lnRef idx="0">
              <a:schemeClr val="accent6"/>
            </a:lnRef>
            <a:fillRef idx="3">
              <a:schemeClr val="accent6"/>
            </a:fillRef>
            <a:effectRef idx="3">
              <a:schemeClr val="accent6"/>
            </a:effectRef>
            <a:fontRef idx="minor">
              <a:schemeClr val="lt1"/>
            </a:fontRef>
          </p:style>
          <p:txBody>
            <a:bodyPr lIns="91410" tIns="45705" rIns="91410" bIns="45705" rtlCol="0" anchor="ctr"/>
            <a:lstStyle/>
            <a:p>
              <a:pPr algn="ctr" defTabSz="1171788">
                <a:defRPr/>
              </a:pPr>
              <a:r>
                <a:rPr lang="en-US" altLang="zh-CN" sz="2000" kern="0" dirty="0" smtClean="0">
                  <a:solidFill>
                    <a:sysClr val="window" lastClr="FFFFFF"/>
                  </a:solidFill>
                  <a:latin typeface="微软雅黑" pitchFamily="34" charset="-122"/>
                  <a:ea typeface="微软雅黑" pitchFamily="34" charset="-122"/>
                </a:rPr>
                <a:t>5</a:t>
              </a:r>
              <a:endParaRPr lang="zh-CN" altLang="en-US" sz="2000" kern="0" dirty="0">
                <a:solidFill>
                  <a:sysClr val="window" lastClr="FFFFFF"/>
                </a:solidFill>
                <a:latin typeface="微软雅黑" pitchFamily="34" charset="-122"/>
                <a:ea typeface="微软雅黑" pitchFamily="34" charset="-122"/>
              </a:endParaRPr>
            </a:p>
          </p:txBody>
        </p:sp>
        <p:cxnSp>
          <p:nvCxnSpPr>
            <p:cNvPr id="75" name="直接连接符 74"/>
            <p:cNvCxnSpPr/>
            <p:nvPr/>
          </p:nvCxnSpPr>
          <p:spPr>
            <a:xfrm>
              <a:off x="1495934" y="1750220"/>
              <a:ext cx="3654309" cy="0"/>
            </a:xfrm>
            <a:prstGeom prst="line">
              <a:avLst/>
            </a:prstGeom>
            <a:ln>
              <a:solidFill>
                <a:schemeClr val="bg1">
                  <a:lumMod val="65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76" name="矩形 75"/>
          <p:cNvSpPr/>
          <p:nvPr/>
        </p:nvSpPr>
        <p:spPr>
          <a:xfrm>
            <a:off x="2700561" y="5420339"/>
            <a:ext cx="5681439" cy="400110"/>
          </a:xfrm>
          <a:prstGeom prst="rect">
            <a:avLst/>
          </a:prstGeom>
        </p:spPr>
        <p:txBody>
          <a:bodyPr wrap="square">
            <a:spAutoFit/>
          </a:bodyPr>
          <a:lstStyle/>
          <a:p>
            <a:r>
              <a:rPr lang="zh-CN" altLang="en-US" sz="2000" b="1" dirty="0" smtClean="0">
                <a:latin typeface="微软雅黑" pitchFamily="34" charset="-122"/>
                <a:ea typeface="微软雅黑" pitchFamily="34" charset="-122"/>
              </a:rPr>
              <a:t>示范新引领：一流职业院校引领</a:t>
            </a:r>
            <a:r>
              <a:rPr lang="zh-CN" altLang="en-US" sz="2000" b="1" dirty="0">
                <a:latin typeface="微软雅黑" pitchFamily="34" charset="-122"/>
                <a:ea typeface="微软雅黑" pitchFamily="34" charset="-122"/>
              </a:rPr>
              <a:t>区域</a:t>
            </a:r>
            <a:r>
              <a:rPr lang="zh-CN" altLang="en-US" sz="2000" b="1" dirty="0" smtClean="0">
                <a:latin typeface="微软雅黑" pitchFamily="34" charset="-122"/>
                <a:ea typeface="微软雅黑" pitchFamily="34" charset="-122"/>
              </a:rPr>
              <a:t>经济发展</a:t>
            </a:r>
            <a:endParaRPr lang="zh-CN" altLang="zh-CN" sz="2000" b="1" dirty="0">
              <a:latin typeface="微软雅黑" pitchFamily="34" charset="-122"/>
              <a:ea typeface="微软雅黑" pitchFamily="34" charset="-122"/>
            </a:endParaRPr>
          </a:p>
        </p:txBody>
      </p:sp>
      <p:sp>
        <p:nvSpPr>
          <p:cNvPr id="5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03</a:t>
            </a:r>
            <a:endParaRPr lang="zh-CN" altLang="en-US" sz="1600" b="1" dirty="0">
              <a:solidFill>
                <a:prstClr val="white"/>
              </a:solidFill>
            </a:endParaRPr>
          </a:p>
        </p:txBody>
      </p:sp>
    </p:spTree>
    <p:extLst>
      <p:ext uri="{BB962C8B-B14F-4D97-AF65-F5344CB8AC3E}">
        <p14:creationId xmlns:p14="http://schemas.microsoft.com/office/powerpoint/2010/main" val="12728640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8425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MH_Other_5"/>
          <p:cNvSpPr>
            <a:spLocks noChangeArrowheads="1"/>
          </p:cNvSpPr>
          <p:nvPr>
            <p:custDataLst>
              <p:tags r:id="rId1"/>
            </p:custDataLst>
          </p:nvPr>
        </p:nvSpPr>
        <p:spPr bwMode="auto">
          <a:xfrm>
            <a:off x="228925" y="724821"/>
            <a:ext cx="2946761" cy="531944"/>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（三） 产品服务清单</a:t>
            </a:r>
            <a:endParaRPr lang="zh-CN" altLang="en-US" sz="2000" b="1" dirty="0">
              <a:solidFill>
                <a:srgbClr val="FFFFFF"/>
              </a:solidFill>
              <a:ea typeface="微软雅黑"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1252038943"/>
              </p:ext>
            </p:extLst>
          </p:nvPr>
        </p:nvGraphicFramePr>
        <p:xfrm>
          <a:off x="552450" y="1552575"/>
          <a:ext cx="10915649" cy="4784884"/>
        </p:xfrm>
        <a:graphic>
          <a:graphicData uri="http://schemas.openxmlformats.org/drawingml/2006/table">
            <a:tbl>
              <a:tblPr firstRow="1" firstCol="1" bandRow="1">
                <a:tableStyleId>{5C22544A-7EE6-4342-B048-85BDC9FD1C3A}</a:tableStyleId>
              </a:tblPr>
              <a:tblGrid>
                <a:gridCol w="715298"/>
                <a:gridCol w="3449110"/>
                <a:gridCol w="5627292"/>
                <a:gridCol w="1123949"/>
              </a:tblGrid>
              <a:tr h="350044">
                <a:tc>
                  <a:txBody>
                    <a:bodyPr/>
                    <a:lstStyle/>
                    <a:p>
                      <a:pPr algn="ctr">
                        <a:spcAft>
                          <a:spcPts val="0"/>
                        </a:spcAft>
                      </a:pPr>
                      <a:r>
                        <a:rPr lang="zh-CN" sz="1800" b="1" kern="100" dirty="0">
                          <a:effectLst/>
                          <a:latin typeface="微软雅黑" pitchFamily="34" charset="-122"/>
                          <a:ea typeface="微软雅黑" pitchFamily="34" charset="-122"/>
                        </a:rPr>
                        <a:t>类别</a:t>
                      </a:r>
                    </a:p>
                  </a:txBody>
                  <a:tcPr marL="68580" marR="68580" marT="0" marB="0" anchor="ctr"/>
                </a:tc>
                <a:tc>
                  <a:txBody>
                    <a:bodyPr/>
                    <a:lstStyle/>
                    <a:p>
                      <a:pPr algn="ctr">
                        <a:spcAft>
                          <a:spcPts val="0"/>
                        </a:spcAft>
                      </a:pPr>
                      <a:r>
                        <a:rPr lang="zh-CN" sz="1800" b="1" kern="0" dirty="0" smtClean="0">
                          <a:effectLst/>
                          <a:latin typeface="微软雅黑" pitchFamily="34" charset="-122"/>
                          <a:ea typeface="微软雅黑" pitchFamily="34" charset="-122"/>
                        </a:rPr>
                        <a:t>产品</a:t>
                      </a:r>
                      <a:r>
                        <a:rPr lang="zh-CN" altLang="en-US" sz="1800" b="1" kern="0" dirty="0" smtClean="0">
                          <a:effectLst/>
                          <a:latin typeface="微软雅黑" pitchFamily="34" charset="-122"/>
                          <a:ea typeface="微软雅黑" pitchFamily="34" charset="-122"/>
                        </a:rPr>
                        <a:t>项目名称</a:t>
                      </a:r>
                      <a:endParaRPr lang="zh-CN" sz="1800" b="1" kern="100" dirty="0">
                        <a:effectLst/>
                        <a:latin typeface="微软雅黑" pitchFamily="34" charset="-122"/>
                        <a:ea typeface="微软雅黑" pitchFamily="34" charset="-122"/>
                      </a:endParaRPr>
                    </a:p>
                  </a:txBody>
                  <a:tcPr marL="68580" marR="68580" marT="0" marB="0" anchor="ctr"/>
                </a:tc>
                <a:tc>
                  <a:txBody>
                    <a:bodyPr/>
                    <a:lstStyle/>
                    <a:p>
                      <a:pPr algn="ctr">
                        <a:spcAft>
                          <a:spcPts val="0"/>
                        </a:spcAft>
                      </a:pPr>
                      <a:r>
                        <a:rPr lang="zh-CN" sz="1800" b="1" kern="0" dirty="0">
                          <a:effectLst/>
                          <a:latin typeface="微软雅黑" pitchFamily="34" charset="-122"/>
                          <a:ea typeface="微软雅黑" pitchFamily="34" charset="-122"/>
                        </a:rPr>
                        <a:t>使用范围</a:t>
                      </a:r>
                      <a:endParaRPr lang="zh-CN" sz="1800" b="1" kern="100" dirty="0">
                        <a:effectLst/>
                        <a:latin typeface="微软雅黑" pitchFamily="34" charset="-122"/>
                        <a:ea typeface="微软雅黑" pitchFamily="34" charset="-122"/>
                      </a:endParaRPr>
                    </a:p>
                  </a:txBody>
                  <a:tcPr marL="68580" marR="68580" marT="0" marB="0" anchor="ctr"/>
                </a:tc>
                <a:tc>
                  <a:txBody>
                    <a:bodyPr/>
                    <a:lstStyle/>
                    <a:p>
                      <a:pPr algn="ctr">
                        <a:spcAft>
                          <a:spcPts val="0"/>
                        </a:spcAft>
                      </a:pPr>
                      <a:r>
                        <a:rPr lang="zh-CN" altLang="en-US" sz="1800" b="1" kern="100" dirty="0" smtClean="0">
                          <a:effectLst/>
                          <a:latin typeface="微软雅黑" pitchFamily="34" charset="-122"/>
                          <a:ea typeface="微软雅黑" pitchFamily="34" charset="-122"/>
                        </a:rPr>
                        <a:t>预算经费</a:t>
                      </a:r>
                      <a:endParaRPr lang="zh-CN" sz="1800" b="1" kern="100" dirty="0">
                        <a:effectLst/>
                        <a:latin typeface="微软雅黑" pitchFamily="34" charset="-122"/>
                        <a:ea typeface="微软雅黑" pitchFamily="34" charset="-122"/>
                      </a:endParaRPr>
                    </a:p>
                  </a:txBody>
                  <a:tcPr marL="68580" marR="68580" marT="0" marB="0" anchor="ctr"/>
                </a:tc>
              </a:tr>
              <a:tr h="252095">
                <a:tc>
                  <a:txBody>
                    <a:bodyPr/>
                    <a:lstStyle/>
                    <a:p>
                      <a:pPr algn="ctr">
                        <a:lnSpc>
                          <a:spcPct val="150000"/>
                        </a:lnSpc>
                        <a:spcAft>
                          <a:spcPts val="0"/>
                        </a:spcAft>
                      </a:pPr>
                      <a:r>
                        <a:rPr lang="en-US" sz="1600" kern="100" dirty="0" smtClean="0">
                          <a:effectLst/>
                          <a:latin typeface="微软雅黑" pitchFamily="34" charset="-122"/>
                          <a:ea typeface="微软雅黑" pitchFamily="34" charset="-122"/>
                        </a:rPr>
                        <a:t>1</a:t>
                      </a:r>
                      <a:endParaRPr lang="zh-CN" sz="1600" kern="100" dirty="0">
                        <a:effectLst/>
                        <a:latin typeface="微软雅黑" pitchFamily="34" charset="-122"/>
                        <a:ea typeface="微软雅黑" pitchFamily="34" charset="-122"/>
                      </a:endParaRPr>
                    </a:p>
                  </a:txBody>
                  <a:tcPr marL="68580" marR="68580" marT="0" marB="0" anchor="ctr"/>
                </a:tc>
                <a:tc>
                  <a:txBody>
                    <a:bodyPr/>
                    <a:lstStyle/>
                    <a:p>
                      <a:pPr algn="ctr">
                        <a:lnSpc>
                          <a:spcPct val="150000"/>
                        </a:lnSpc>
                        <a:spcAft>
                          <a:spcPts val="0"/>
                        </a:spcAft>
                      </a:pPr>
                      <a:r>
                        <a:rPr lang="zh-CN" sz="1600" b="1" kern="0" dirty="0">
                          <a:effectLst/>
                          <a:latin typeface="微软雅黑" pitchFamily="34" charset="-122"/>
                          <a:ea typeface="微软雅黑" pitchFamily="34" charset="-122"/>
                        </a:rPr>
                        <a:t>中</a:t>
                      </a:r>
                      <a:r>
                        <a:rPr lang="zh-CN" sz="1600" b="1" kern="0" dirty="0" smtClean="0">
                          <a:effectLst/>
                          <a:latin typeface="微软雅黑" pitchFamily="34" charset="-122"/>
                          <a:ea typeface="微软雅黑" pitchFamily="34" charset="-122"/>
                        </a:rPr>
                        <a:t>职</a:t>
                      </a:r>
                      <a:r>
                        <a:rPr lang="zh-CN" altLang="en-US" sz="1600" b="1" kern="0" dirty="0" smtClean="0">
                          <a:effectLst/>
                          <a:latin typeface="微软雅黑" pitchFamily="34" charset="-122"/>
                          <a:ea typeface="微软雅黑" pitchFamily="34" charset="-122"/>
                        </a:rPr>
                        <a:t>示范校任务书及建设方案编制</a:t>
                      </a:r>
                      <a:endParaRPr lang="zh-CN" sz="1600" b="1" kern="100" dirty="0">
                        <a:effectLst/>
                        <a:latin typeface="微软雅黑" pitchFamily="34" charset="-122"/>
                        <a:ea typeface="微软雅黑" pitchFamily="34" charset="-122"/>
                      </a:endParaRPr>
                    </a:p>
                  </a:txBody>
                  <a:tcPr marL="68580" marR="68580" marT="0" marB="0" anchor="ctr"/>
                </a:tc>
                <a:tc>
                  <a:txBody>
                    <a:bodyPr/>
                    <a:lstStyle/>
                    <a:p>
                      <a:pPr algn="ctr">
                        <a:lnSpc>
                          <a:spcPct val="150000"/>
                        </a:lnSpc>
                        <a:spcAft>
                          <a:spcPts val="0"/>
                        </a:spcAft>
                      </a:pPr>
                      <a:r>
                        <a:rPr lang="zh-CN" altLang="en-US" sz="1600" kern="0" dirty="0" smtClean="0">
                          <a:effectLst/>
                          <a:latin typeface="微软雅黑" pitchFamily="34" charset="-122"/>
                          <a:ea typeface="微软雅黑" pitchFamily="34" charset="-122"/>
                        </a:rPr>
                        <a:t>中职示范校建设申报</a:t>
                      </a:r>
                      <a:r>
                        <a:rPr lang="zh-CN" sz="1600" kern="0" dirty="0" smtClean="0">
                          <a:effectLst/>
                          <a:latin typeface="微软雅黑" pitchFamily="34" charset="-122"/>
                          <a:ea typeface="微软雅黑" pitchFamily="34" charset="-122"/>
                        </a:rPr>
                        <a:t>需求的</a:t>
                      </a:r>
                      <a:r>
                        <a:rPr lang="zh-CN" altLang="en-US" sz="1600" kern="0" dirty="0" smtClean="0">
                          <a:effectLst/>
                          <a:latin typeface="微软雅黑" pitchFamily="34" charset="-122"/>
                          <a:ea typeface="微软雅黑" pitchFamily="34" charset="-122"/>
                        </a:rPr>
                        <a:t>学</a:t>
                      </a:r>
                      <a:r>
                        <a:rPr lang="zh-CN" sz="1600" kern="0" dirty="0" smtClean="0">
                          <a:effectLst/>
                          <a:latin typeface="微软雅黑" pitchFamily="34" charset="-122"/>
                          <a:ea typeface="微软雅黑" pitchFamily="34" charset="-122"/>
                        </a:rPr>
                        <a:t>校</a:t>
                      </a:r>
                      <a:endParaRPr lang="zh-CN" sz="1600" kern="100" dirty="0">
                        <a:effectLst/>
                        <a:latin typeface="微软雅黑" pitchFamily="34" charset="-122"/>
                        <a:ea typeface="微软雅黑" pitchFamily="34" charset="-122"/>
                      </a:endParaRPr>
                    </a:p>
                  </a:txBody>
                  <a:tcPr marL="68580" marR="68580" marT="0" marB="0" anchor="ctr"/>
                </a:tc>
                <a:tc>
                  <a:txBody>
                    <a:bodyPr/>
                    <a:lstStyle/>
                    <a:p>
                      <a:pPr algn="ctr">
                        <a:lnSpc>
                          <a:spcPct val="150000"/>
                        </a:lnSpc>
                      </a:pPr>
                      <a:r>
                        <a:rPr lang="en-US" altLang="zh-CN" sz="1600" b="1" dirty="0" smtClean="0">
                          <a:solidFill>
                            <a:srgbClr val="C00000"/>
                          </a:solidFill>
                          <a:latin typeface="微软雅黑" pitchFamily="34" charset="-122"/>
                          <a:ea typeface="微软雅黑" pitchFamily="34" charset="-122"/>
                        </a:rPr>
                        <a:t>20</a:t>
                      </a:r>
                      <a:endParaRPr lang="zh-CN" altLang="en-US" sz="1600" b="1" dirty="0">
                        <a:solidFill>
                          <a:srgbClr val="C00000"/>
                        </a:solidFill>
                        <a:latin typeface="微软雅黑" pitchFamily="34" charset="-122"/>
                        <a:ea typeface="微软雅黑" pitchFamily="34" charset="-122"/>
                      </a:endParaRPr>
                    </a:p>
                  </a:txBody>
                  <a:tcPr marL="68580" marR="68580" marT="0" marB="0" anchor="ctr"/>
                </a:tc>
              </a:tr>
              <a:tr h="252095">
                <a:tc>
                  <a:txBody>
                    <a:bodyPr/>
                    <a:lstStyle/>
                    <a:p>
                      <a:pPr algn="ctr">
                        <a:lnSpc>
                          <a:spcPct val="150000"/>
                        </a:lnSpc>
                        <a:spcAft>
                          <a:spcPts val="0"/>
                        </a:spcAft>
                      </a:pPr>
                      <a:r>
                        <a:rPr lang="en-US" sz="1600" kern="100" dirty="0" smtClean="0">
                          <a:effectLst/>
                          <a:latin typeface="微软雅黑" pitchFamily="34" charset="-122"/>
                          <a:ea typeface="微软雅黑" pitchFamily="34" charset="-122"/>
                        </a:rPr>
                        <a:t>2</a:t>
                      </a:r>
                      <a:endParaRPr lang="zh-CN" sz="1600" kern="100" dirty="0">
                        <a:effectLst/>
                        <a:latin typeface="微软雅黑" pitchFamily="34" charset="-122"/>
                        <a:ea typeface="微软雅黑" pitchFamily="34" charset="-122"/>
                      </a:endParaRPr>
                    </a:p>
                  </a:txBody>
                  <a:tcPr marL="68580" marR="68580" marT="0" marB="0" anchor="ctr"/>
                </a:tc>
                <a:tc>
                  <a:txBody>
                    <a:bodyPr/>
                    <a:lstStyle/>
                    <a:p>
                      <a:pPr algn="ctr">
                        <a:lnSpc>
                          <a:spcPct val="150000"/>
                        </a:lnSpc>
                        <a:spcAft>
                          <a:spcPts val="0"/>
                        </a:spcAft>
                      </a:pPr>
                      <a:r>
                        <a:rPr lang="zh-CN" altLang="en-US" sz="1600" b="1" kern="100" dirty="0" smtClean="0">
                          <a:effectLst/>
                          <a:latin typeface="微软雅黑" pitchFamily="34" charset="-122"/>
                          <a:ea typeface="微软雅黑" pitchFamily="34" charset="-122"/>
                        </a:rPr>
                        <a:t>赛名师智慧课堂</a:t>
                      </a:r>
                      <a:endParaRPr lang="zh-CN" sz="1600" b="1" kern="100" dirty="0">
                        <a:effectLst/>
                        <a:latin typeface="微软雅黑" pitchFamily="34" charset="-122"/>
                        <a:ea typeface="微软雅黑" pitchFamily="34" charset="-122"/>
                      </a:endParaRPr>
                    </a:p>
                  </a:txBody>
                  <a:tcPr marL="68580" marR="68580" marT="0" marB="0" anchor="ctr"/>
                </a:tc>
                <a:tc>
                  <a:txBody>
                    <a:bodyPr/>
                    <a:lstStyle/>
                    <a:p>
                      <a:pPr algn="ctr">
                        <a:lnSpc>
                          <a:spcPct val="150000"/>
                        </a:lnSpc>
                        <a:spcAft>
                          <a:spcPts val="0"/>
                        </a:spcAft>
                      </a:pPr>
                      <a:r>
                        <a:rPr lang="zh-CN" altLang="en-US" sz="1600" kern="0" dirty="0" smtClean="0">
                          <a:effectLst/>
                          <a:latin typeface="微软雅黑" pitchFamily="34" charset="-122"/>
                          <a:ea typeface="微软雅黑" pitchFamily="34" charset="-122"/>
                        </a:rPr>
                        <a:t>中职示范校建设</a:t>
                      </a:r>
                      <a:r>
                        <a:rPr lang="zh-CN" sz="1600" kern="0" dirty="0" smtClean="0">
                          <a:effectLst/>
                          <a:latin typeface="微软雅黑" pitchFamily="34" charset="-122"/>
                          <a:ea typeface="微软雅黑" pitchFamily="34" charset="-122"/>
                        </a:rPr>
                        <a:t>、</a:t>
                      </a:r>
                      <a:r>
                        <a:rPr lang="zh-CN" altLang="en-US" sz="1600" kern="0" dirty="0" smtClean="0">
                          <a:effectLst/>
                          <a:latin typeface="微软雅黑" pitchFamily="34" charset="-122"/>
                          <a:ea typeface="微软雅黑" pitchFamily="34" charset="-122"/>
                        </a:rPr>
                        <a:t>技工学校和技师学院</a:t>
                      </a:r>
                      <a:r>
                        <a:rPr lang="zh-CN" sz="1600" kern="0" dirty="0" smtClean="0">
                          <a:effectLst/>
                          <a:latin typeface="微软雅黑" pitchFamily="34" charset="-122"/>
                          <a:ea typeface="微软雅黑" pitchFamily="34" charset="-122"/>
                        </a:rPr>
                        <a:t>专业</a:t>
                      </a:r>
                      <a:r>
                        <a:rPr lang="zh-CN" altLang="en-US" sz="1600" kern="0" dirty="0" smtClean="0">
                          <a:effectLst/>
                          <a:latin typeface="微软雅黑" pitchFamily="34" charset="-122"/>
                          <a:ea typeface="微软雅黑" pitchFamily="34" charset="-122"/>
                        </a:rPr>
                        <a:t>内涵</a:t>
                      </a:r>
                      <a:r>
                        <a:rPr lang="zh-CN" sz="1600" kern="0" dirty="0" smtClean="0">
                          <a:effectLst/>
                          <a:latin typeface="微软雅黑" pitchFamily="34" charset="-122"/>
                          <a:ea typeface="微软雅黑" pitchFamily="34" charset="-122"/>
                        </a:rPr>
                        <a:t>建设</a:t>
                      </a:r>
                      <a:r>
                        <a:rPr lang="zh-CN" sz="1600" kern="0" dirty="0">
                          <a:effectLst/>
                          <a:latin typeface="微软雅黑" pitchFamily="34" charset="-122"/>
                          <a:ea typeface="微软雅黑" pitchFamily="34" charset="-122"/>
                        </a:rPr>
                        <a:t>提升需求</a:t>
                      </a:r>
                      <a:endParaRPr lang="zh-CN" sz="1600" kern="100" dirty="0">
                        <a:effectLst/>
                        <a:latin typeface="微软雅黑" pitchFamily="34" charset="-122"/>
                        <a:ea typeface="微软雅黑" pitchFamily="34" charset="-122"/>
                      </a:endParaRPr>
                    </a:p>
                  </a:txBody>
                  <a:tcPr marL="68580" marR="68580" marT="0" marB="0" anchor="ctr"/>
                </a:tc>
                <a:tc>
                  <a:txBody>
                    <a:bodyPr/>
                    <a:lstStyle/>
                    <a:p>
                      <a:pPr algn="ctr">
                        <a:lnSpc>
                          <a:spcPct val="150000"/>
                        </a:lnSpc>
                      </a:pPr>
                      <a:r>
                        <a:rPr lang="en-US" altLang="zh-CN" sz="1600" b="1" dirty="0" smtClean="0">
                          <a:solidFill>
                            <a:srgbClr val="C00000"/>
                          </a:solidFill>
                          <a:latin typeface="微软雅黑" pitchFamily="34" charset="-122"/>
                          <a:ea typeface="微软雅黑" pitchFamily="34" charset="-122"/>
                        </a:rPr>
                        <a:t>25</a:t>
                      </a:r>
                      <a:endParaRPr lang="zh-CN" altLang="en-US" sz="1600" b="1" dirty="0">
                        <a:solidFill>
                          <a:srgbClr val="C00000"/>
                        </a:solidFill>
                        <a:latin typeface="微软雅黑" pitchFamily="34" charset="-122"/>
                        <a:ea typeface="微软雅黑" pitchFamily="34" charset="-122"/>
                      </a:endParaRPr>
                    </a:p>
                  </a:txBody>
                  <a:tcPr marL="68580" marR="68580" marT="0" marB="0"/>
                </a:tc>
              </a:tr>
              <a:tr h="252095">
                <a:tc>
                  <a:txBody>
                    <a:bodyPr/>
                    <a:lstStyle/>
                    <a:p>
                      <a:pPr algn="ctr"/>
                      <a:r>
                        <a:rPr lang="en-US" altLang="zh-CN" dirty="0" smtClean="0">
                          <a:latin typeface="微软雅黑" pitchFamily="34" charset="-122"/>
                          <a:ea typeface="微软雅黑" pitchFamily="34" charset="-122"/>
                        </a:rPr>
                        <a:t>3</a:t>
                      </a:r>
                      <a:endParaRPr lang="zh-CN" altLang="en-US" dirty="0">
                        <a:latin typeface="微软雅黑" pitchFamily="34" charset="-122"/>
                        <a:ea typeface="微软雅黑" pitchFamily="34" charset="-122"/>
                      </a:endParaRPr>
                    </a:p>
                  </a:txBody>
                  <a:tcPr marL="68580" marR="68580" marT="0" marB="0" anchor="ctr"/>
                </a:tc>
                <a:tc>
                  <a:txBody>
                    <a:bodyPr/>
                    <a:lstStyle/>
                    <a:p>
                      <a:pPr algn="ctr"/>
                      <a:r>
                        <a:rPr lang="zh-CN" altLang="en-US" sz="1600" b="1" kern="100" dirty="0" smtClean="0">
                          <a:solidFill>
                            <a:schemeClr val="dk1"/>
                          </a:solidFill>
                          <a:effectLst/>
                          <a:latin typeface="微软雅黑" pitchFamily="34" charset="-122"/>
                          <a:ea typeface="微软雅黑" pitchFamily="34" charset="-122"/>
                          <a:cs typeface="+mn-cs"/>
                        </a:rPr>
                        <a:t>专业实训基地优化提升建设</a:t>
                      </a:r>
                      <a:endParaRPr lang="zh-CN" altLang="en-US" sz="1600" b="1" kern="100" dirty="0">
                        <a:solidFill>
                          <a:schemeClr val="dk1"/>
                        </a:solidFill>
                        <a:effectLst/>
                        <a:latin typeface="微软雅黑" pitchFamily="34" charset="-122"/>
                        <a:ea typeface="微软雅黑" pitchFamily="34" charset="-122"/>
                        <a:cs typeface="+mn-cs"/>
                      </a:endParaRPr>
                    </a:p>
                  </a:txBody>
                  <a:tcPr marL="68580" marR="6858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0" dirty="0" smtClean="0">
                          <a:solidFill>
                            <a:schemeClr val="dk1"/>
                          </a:solidFill>
                          <a:effectLst/>
                          <a:latin typeface="微软雅黑" pitchFamily="34" charset="-122"/>
                          <a:ea typeface="微软雅黑" pitchFamily="34" charset="-122"/>
                          <a:cs typeface="+mn-cs"/>
                        </a:rPr>
                        <a:t>中职示范校建设</a:t>
                      </a:r>
                      <a:r>
                        <a:rPr lang="zh-CN" altLang="zh-CN" sz="1600" kern="0" dirty="0" smtClean="0">
                          <a:solidFill>
                            <a:schemeClr val="dk1"/>
                          </a:solidFill>
                          <a:effectLst/>
                          <a:latin typeface="微软雅黑" pitchFamily="34" charset="-122"/>
                          <a:ea typeface="微软雅黑" pitchFamily="34" charset="-122"/>
                          <a:cs typeface="+mn-cs"/>
                        </a:rPr>
                        <a:t>、</a:t>
                      </a:r>
                      <a:r>
                        <a:rPr lang="zh-CN" altLang="en-US" sz="1600" kern="0" dirty="0" smtClean="0">
                          <a:solidFill>
                            <a:schemeClr val="dk1"/>
                          </a:solidFill>
                          <a:effectLst/>
                          <a:latin typeface="微软雅黑" pitchFamily="34" charset="-122"/>
                          <a:ea typeface="微软雅黑" pitchFamily="34" charset="-122"/>
                          <a:cs typeface="+mn-cs"/>
                        </a:rPr>
                        <a:t>技工学校和技师学院</a:t>
                      </a:r>
                      <a:r>
                        <a:rPr lang="zh-CN" altLang="zh-CN" sz="1600" kern="0" dirty="0" smtClean="0">
                          <a:solidFill>
                            <a:schemeClr val="dk1"/>
                          </a:solidFill>
                          <a:effectLst/>
                          <a:latin typeface="微软雅黑" pitchFamily="34" charset="-122"/>
                          <a:ea typeface="微软雅黑" pitchFamily="34" charset="-122"/>
                          <a:cs typeface="+mn-cs"/>
                        </a:rPr>
                        <a:t>专业</a:t>
                      </a:r>
                      <a:r>
                        <a:rPr lang="zh-CN" altLang="en-US" sz="1600" kern="0" dirty="0" smtClean="0">
                          <a:solidFill>
                            <a:schemeClr val="dk1"/>
                          </a:solidFill>
                          <a:effectLst/>
                          <a:latin typeface="微软雅黑" pitchFamily="34" charset="-122"/>
                          <a:ea typeface="微软雅黑" pitchFamily="34" charset="-122"/>
                          <a:cs typeface="+mn-cs"/>
                        </a:rPr>
                        <a:t>内涵</a:t>
                      </a:r>
                      <a:r>
                        <a:rPr lang="zh-CN" altLang="zh-CN" sz="1600" kern="0" dirty="0" smtClean="0">
                          <a:solidFill>
                            <a:schemeClr val="dk1"/>
                          </a:solidFill>
                          <a:effectLst/>
                          <a:latin typeface="微软雅黑" pitchFamily="34" charset="-122"/>
                          <a:ea typeface="微软雅黑" pitchFamily="34" charset="-122"/>
                          <a:cs typeface="+mn-cs"/>
                        </a:rPr>
                        <a:t>建设提升需求</a:t>
                      </a:r>
                    </a:p>
                  </a:txBody>
                  <a:tcPr marL="68580" marR="68580" marT="0" marB="0" anchor="ctr"/>
                </a:tc>
                <a:tc>
                  <a:txBody>
                    <a:bodyPr/>
                    <a:lstStyle/>
                    <a:p>
                      <a:pPr marL="0" algn="ctr" defTabSz="914400" rtl="0" eaLnBrk="1" latinLnBrk="0" hangingPunct="1">
                        <a:lnSpc>
                          <a:spcPct val="150000"/>
                        </a:lnSpc>
                      </a:pPr>
                      <a:r>
                        <a:rPr lang="en-US" altLang="zh-CN" dirty="0" smtClean="0">
                          <a:solidFill>
                            <a:srgbClr val="C00000"/>
                          </a:solidFill>
                          <a:latin typeface="微软雅黑" pitchFamily="34" charset="-122"/>
                          <a:ea typeface="微软雅黑" pitchFamily="34" charset="-122"/>
                        </a:rPr>
                        <a:t>    </a:t>
                      </a:r>
                      <a:r>
                        <a:rPr lang="en-US" altLang="zh-CN" sz="1600" b="1" kern="1200" dirty="0" smtClean="0">
                          <a:solidFill>
                            <a:srgbClr val="C00000"/>
                          </a:solidFill>
                          <a:latin typeface="微软雅黑" pitchFamily="34" charset="-122"/>
                          <a:ea typeface="微软雅黑" pitchFamily="34" charset="-122"/>
                          <a:cs typeface="+mn-cs"/>
                        </a:rPr>
                        <a:t>50--200</a:t>
                      </a:r>
                      <a:endParaRPr lang="zh-CN" altLang="en-US" sz="1600" b="1" kern="1200" dirty="0">
                        <a:solidFill>
                          <a:srgbClr val="C00000"/>
                        </a:solidFill>
                        <a:latin typeface="微软雅黑" pitchFamily="34" charset="-122"/>
                        <a:ea typeface="微软雅黑" pitchFamily="34" charset="-122"/>
                        <a:cs typeface="+mn-cs"/>
                      </a:endParaRPr>
                    </a:p>
                  </a:txBody>
                  <a:tcPr marL="68580" marR="68580" marT="0" marB="0"/>
                </a:tc>
              </a:tr>
              <a:tr h="252095">
                <a:tc>
                  <a:txBody>
                    <a:bodyPr/>
                    <a:lstStyle/>
                    <a:p>
                      <a:pPr algn="ctr">
                        <a:lnSpc>
                          <a:spcPct val="150000"/>
                        </a:lnSpc>
                        <a:spcAft>
                          <a:spcPts val="0"/>
                        </a:spcAft>
                      </a:pPr>
                      <a:r>
                        <a:rPr lang="en-US" sz="1600" kern="100" dirty="0" smtClean="0">
                          <a:effectLst/>
                          <a:latin typeface="微软雅黑" pitchFamily="34" charset="-122"/>
                          <a:ea typeface="微软雅黑" pitchFamily="34" charset="-122"/>
                        </a:rPr>
                        <a:t>4</a:t>
                      </a:r>
                      <a:endParaRPr lang="zh-CN" sz="1600" kern="100" dirty="0">
                        <a:effectLst/>
                        <a:latin typeface="微软雅黑" pitchFamily="34" charset="-122"/>
                        <a:ea typeface="微软雅黑" pitchFamily="34" charset="-122"/>
                      </a:endParaRPr>
                    </a:p>
                  </a:txBody>
                  <a:tcPr marL="68580" marR="68580" marT="0" marB="0" anchor="ctr"/>
                </a:tc>
                <a:tc>
                  <a:txBody>
                    <a:bodyPr/>
                    <a:lstStyle/>
                    <a:p>
                      <a:pPr algn="ctr">
                        <a:lnSpc>
                          <a:spcPct val="150000"/>
                        </a:lnSpc>
                        <a:spcAft>
                          <a:spcPts val="0"/>
                        </a:spcAft>
                      </a:pPr>
                      <a:r>
                        <a:rPr lang="en-US" altLang="zh-CN" sz="1600" b="1" kern="0" dirty="0" smtClean="0">
                          <a:effectLst/>
                          <a:latin typeface="微软雅黑" pitchFamily="34" charset="-122"/>
                          <a:ea typeface="微软雅黑" pitchFamily="34" charset="-122"/>
                        </a:rPr>
                        <a:t>VR</a:t>
                      </a:r>
                      <a:r>
                        <a:rPr lang="zh-CN" altLang="en-US" sz="1600" b="1" kern="0" dirty="0" smtClean="0">
                          <a:effectLst/>
                          <a:latin typeface="微软雅黑" pitchFamily="34" charset="-122"/>
                          <a:ea typeface="微软雅黑" pitchFamily="34" charset="-122"/>
                        </a:rPr>
                        <a:t>教学实训课程软件</a:t>
                      </a:r>
                      <a:endParaRPr lang="zh-CN" sz="1600" b="1" kern="100" dirty="0">
                        <a:effectLst/>
                        <a:latin typeface="微软雅黑" pitchFamily="34" charset="-122"/>
                        <a:ea typeface="微软雅黑" pitchFamily="34" charset="-122"/>
                      </a:endParaRPr>
                    </a:p>
                  </a:txBody>
                  <a:tcPr marL="68580" marR="68580" marT="0" marB="0" anchor="ctr"/>
                </a:tc>
                <a:tc>
                  <a:txBody>
                    <a:bodyPr/>
                    <a:lstStyle/>
                    <a:p>
                      <a:pPr algn="ctr">
                        <a:lnSpc>
                          <a:spcPct val="150000"/>
                        </a:lnSpc>
                        <a:spcAft>
                          <a:spcPts val="0"/>
                        </a:spcAft>
                      </a:pPr>
                      <a:r>
                        <a:rPr lang="zh-CN" altLang="en-US" sz="1600" kern="0" dirty="0" smtClean="0">
                          <a:effectLst/>
                          <a:latin typeface="微软雅黑" pitchFamily="34" charset="-122"/>
                          <a:ea typeface="微软雅黑" pitchFamily="34" charset="-122"/>
                        </a:rPr>
                        <a:t>中职类学校</a:t>
                      </a:r>
                      <a:r>
                        <a:rPr lang="zh-CN" sz="1600" kern="0" dirty="0" smtClean="0">
                          <a:effectLst/>
                          <a:latin typeface="微软雅黑" pitchFamily="34" charset="-122"/>
                          <a:ea typeface="微软雅黑" pitchFamily="34" charset="-122"/>
                        </a:rPr>
                        <a:t>有</a:t>
                      </a:r>
                      <a:r>
                        <a:rPr lang="zh-CN" sz="1600" kern="0" dirty="0">
                          <a:effectLst/>
                          <a:latin typeface="微软雅黑" pitchFamily="34" charset="-122"/>
                          <a:ea typeface="微软雅黑" pitchFamily="34" charset="-122"/>
                        </a:rPr>
                        <a:t>区域公共实训基地</a:t>
                      </a:r>
                      <a:r>
                        <a:rPr lang="zh-CN" sz="1600" kern="0" dirty="0" smtClean="0">
                          <a:effectLst/>
                          <a:latin typeface="微软雅黑" pitchFamily="34" charset="-122"/>
                          <a:ea typeface="微软雅黑" pitchFamily="34" charset="-122"/>
                        </a:rPr>
                        <a:t>、</a:t>
                      </a:r>
                      <a:r>
                        <a:rPr lang="en-US" altLang="zh-CN" sz="1600" kern="0" dirty="0" smtClean="0">
                          <a:effectLst/>
                          <a:latin typeface="微软雅黑" pitchFamily="34" charset="-122"/>
                          <a:ea typeface="微软雅黑" pitchFamily="34" charset="-122"/>
                        </a:rPr>
                        <a:t>VR</a:t>
                      </a:r>
                      <a:r>
                        <a:rPr lang="zh-CN" sz="1600" kern="0" dirty="0" smtClean="0">
                          <a:effectLst/>
                          <a:latin typeface="微软雅黑" pitchFamily="34" charset="-122"/>
                          <a:ea typeface="微软雅黑" pitchFamily="34" charset="-122"/>
                        </a:rPr>
                        <a:t>实</a:t>
                      </a:r>
                      <a:r>
                        <a:rPr lang="zh-CN" sz="1600" kern="0" dirty="0">
                          <a:effectLst/>
                          <a:latin typeface="微软雅黑" pitchFamily="34" charset="-122"/>
                          <a:ea typeface="微软雅黑" pitchFamily="34" charset="-122"/>
                        </a:rPr>
                        <a:t>训基地建设需求</a:t>
                      </a:r>
                      <a:endParaRPr lang="zh-CN" sz="1600" kern="100" dirty="0">
                        <a:effectLst/>
                        <a:latin typeface="微软雅黑" pitchFamily="34" charset="-122"/>
                        <a:ea typeface="微软雅黑" pitchFamily="34" charset="-122"/>
                      </a:endParaRPr>
                    </a:p>
                  </a:txBody>
                  <a:tcPr marL="68580" marR="68580" marT="0" marB="0" anchor="ctr"/>
                </a:tc>
                <a:tc>
                  <a:txBody>
                    <a:bodyPr/>
                    <a:lstStyle/>
                    <a:p>
                      <a:pPr algn="ctr">
                        <a:lnSpc>
                          <a:spcPct val="150000"/>
                        </a:lnSpc>
                      </a:pPr>
                      <a:r>
                        <a:rPr lang="en-US" altLang="zh-CN" sz="1600" b="1" dirty="0" smtClean="0">
                          <a:solidFill>
                            <a:srgbClr val="C00000"/>
                          </a:solidFill>
                          <a:latin typeface="微软雅黑" pitchFamily="34" charset="-122"/>
                          <a:ea typeface="微软雅黑" pitchFamily="34" charset="-122"/>
                        </a:rPr>
                        <a:t>15</a:t>
                      </a:r>
                      <a:endParaRPr lang="zh-CN" altLang="en-US" sz="1600" b="1" dirty="0">
                        <a:solidFill>
                          <a:srgbClr val="C00000"/>
                        </a:solidFill>
                        <a:latin typeface="微软雅黑" pitchFamily="34" charset="-122"/>
                        <a:ea typeface="微软雅黑" pitchFamily="34" charset="-122"/>
                      </a:endParaRPr>
                    </a:p>
                  </a:txBody>
                  <a:tcPr marL="68580" marR="68580" marT="0" marB="0"/>
                </a:tc>
              </a:tr>
              <a:tr h="252095">
                <a:tc>
                  <a:txBody>
                    <a:bodyPr/>
                    <a:lstStyle/>
                    <a:p>
                      <a:pPr algn="ctr">
                        <a:lnSpc>
                          <a:spcPct val="150000"/>
                        </a:lnSpc>
                        <a:spcAft>
                          <a:spcPts val="0"/>
                        </a:spcAft>
                      </a:pPr>
                      <a:r>
                        <a:rPr lang="en-US" sz="1600" kern="100" dirty="0" smtClean="0">
                          <a:effectLst/>
                          <a:latin typeface="微软雅黑" pitchFamily="34" charset="-122"/>
                          <a:ea typeface="微软雅黑" pitchFamily="34" charset="-122"/>
                        </a:rPr>
                        <a:t>5</a:t>
                      </a:r>
                      <a:endParaRPr lang="zh-CN" sz="1600" kern="100" dirty="0">
                        <a:effectLst/>
                        <a:latin typeface="微软雅黑" pitchFamily="34" charset="-122"/>
                        <a:ea typeface="微软雅黑" pitchFamily="34" charset="-122"/>
                      </a:endParaRPr>
                    </a:p>
                  </a:txBody>
                  <a:tcPr marL="68580" marR="68580" marT="0" marB="0" anchor="ctr"/>
                </a:tc>
                <a:tc>
                  <a:txBody>
                    <a:bodyPr/>
                    <a:lstStyle/>
                    <a:p>
                      <a:pPr algn="ctr">
                        <a:lnSpc>
                          <a:spcPct val="150000"/>
                        </a:lnSpc>
                        <a:spcAft>
                          <a:spcPts val="0"/>
                        </a:spcAft>
                      </a:pPr>
                      <a:r>
                        <a:rPr lang="zh-CN" altLang="en-US" sz="1600" b="1" kern="0" dirty="0" smtClean="0">
                          <a:effectLst/>
                          <a:latin typeface="微软雅黑" pitchFamily="34" charset="-122"/>
                          <a:ea typeface="微软雅黑" pitchFamily="34" charset="-122"/>
                        </a:rPr>
                        <a:t>中职</a:t>
                      </a:r>
                      <a:r>
                        <a:rPr lang="zh-CN" sz="1600" b="1" kern="0" dirty="0" smtClean="0">
                          <a:effectLst/>
                          <a:latin typeface="微软雅黑" pitchFamily="34" charset="-122"/>
                          <a:ea typeface="微软雅黑" pitchFamily="34" charset="-122"/>
                        </a:rPr>
                        <a:t>教学</a:t>
                      </a:r>
                      <a:r>
                        <a:rPr lang="zh-CN" sz="1600" b="1" kern="0" dirty="0">
                          <a:effectLst/>
                          <a:latin typeface="微软雅黑" pitchFamily="34" charset="-122"/>
                          <a:ea typeface="微软雅黑" pitchFamily="34" charset="-122"/>
                        </a:rPr>
                        <a:t>诊断</a:t>
                      </a:r>
                      <a:r>
                        <a:rPr lang="zh-CN" sz="1600" b="1" kern="0" dirty="0" smtClean="0">
                          <a:effectLst/>
                          <a:latin typeface="微软雅黑" pitchFamily="34" charset="-122"/>
                          <a:ea typeface="微软雅黑" pitchFamily="34" charset="-122"/>
                        </a:rPr>
                        <a:t>与</a:t>
                      </a:r>
                      <a:r>
                        <a:rPr lang="zh-CN" altLang="en-US" sz="1600" b="1" kern="0" dirty="0" smtClean="0">
                          <a:effectLst/>
                          <a:latin typeface="微软雅黑" pitchFamily="34" charset="-122"/>
                          <a:ea typeface="微软雅黑" pitchFamily="34" charset="-122"/>
                        </a:rPr>
                        <a:t>评价</a:t>
                      </a:r>
                      <a:endParaRPr lang="zh-CN" sz="1600" b="1" kern="100" dirty="0">
                        <a:effectLst/>
                        <a:latin typeface="微软雅黑" pitchFamily="34" charset="-122"/>
                        <a:ea typeface="微软雅黑" pitchFamily="34" charset="-122"/>
                      </a:endParaRPr>
                    </a:p>
                  </a:txBody>
                  <a:tcPr marL="68580" marR="68580" marT="0" marB="0" anchor="ctr"/>
                </a:tc>
                <a:tc>
                  <a:txBody>
                    <a:bodyPr/>
                    <a:lstStyle/>
                    <a:p>
                      <a:pPr algn="ctr">
                        <a:lnSpc>
                          <a:spcPct val="150000"/>
                        </a:lnSpc>
                        <a:spcAft>
                          <a:spcPts val="0"/>
                        </a:spcAft>
                      </a:pPr>
                      <a:r>
                        <a:rPr lang="zh-CN" altLang="en-US" sz="1600" kern="0" dirty="0" smtClean="0">
                          <a:effectLst/>
                          <a:latin typeface="微软雅黑" pitchFamily="34" charset="-122"/>
                          <a:ea typeface="微软雅黑" pitchFamily="34" charset="-122"/>
                        </a:rPr>
                        <a:t>中职类学校</a:t>
                      </a:r>
                      <a:r>
                        <a:rPr lang="zh-CN" sz="1600" kern="0" dirty="0" smtClean="0">
                          <a:effectLst/>
                          <a:latin typeface="微软雅黑" pitchFamily="34" charset="-122"/>
                          <a:ea typeface="微软雅黑" pitchFamily="34" charset="-122"/>
                        </a:rPr>
                        <a:t>有</a:t>
                      </a:r>
                      <a:r>
                        <a:rPr lang="zh-CN" altLang="en-US" sz="1600" kern="0" dirty="0" smtClean="0">
                          <a:effectLst/>
                          <a:latin typeface="微软雅黑" pitchFamily="34" charset="-122"/>
                          <a:ea typeface="微软雅黑" pitchFamily="34" charset="-122"/>
                        </a:rPr>
                        <a:t>建设</a:t>
                      </a:r>
                      <a:r>
                        <a:rPr lang="zh-CN" sz="1600" kern="0" dirty="0" smtClean="0">
                          <a:effectLst/>
                          <a:latin typeface="微软雅黑" pitchFamily="34" charset="-122"/>
                          <a:ea typeface="微软雅黑" pitchFamily="34" charset="-122"/>
                        </a:rPr>
                        <a:t>教学质量</a:t>
                      </a:r>
                      <a:r>
                        <a:rPr lang="zh-CN" altLang="en-US" sz="1600" kern="0" dirty="0" smtClean="0">
                          <a:effectLst/>
                          <a:latin typeface="微软雅黑" pitchFamily="34" charset="-122"/>
                          <a:ea typeface="微软雅黑" pitchFamily="34" charset="-122"/>
                        </a:rPr>
                        <a:t>诊断与评价体系需求</a:t>
                      </a:r>
                      <a:endParaRPr lang="zh-CN" sz="1600" kern="100" dirty="0">
                        <a:effectLst/>
                        <a:latin typeface="微软雅黑" pitchFamily="34" charset="-122"/>
                        <a:ea typeface="微软雅黑" pitchFamily="34" charset="-122"/>
                      </a:endParaRPr>
                    </a:p>
                  </a:txBody>
                  <a:tcPr marL="68580" marR="68580" marT="0" marB="0" anchor="ctr"/>
                </a:tc>
                <a:tc>
                  <a:txBody>
                    <a:bodyPr/>
                    <a:lstStyle/>
                    <a:p>
                      <a:pPr algn="ctr">
                        <a:lnSpc>
                          <a:spcPct val="150000"/>
                        </a:lnSpc>
                      </a:pPr>
                      <a:r>
                        <a:rPr lang="en-US" altLang="zh-CN" sz="1600" b="1" dirty="0" smtClean="0">
                          <a:solidFill>
                            <a:srgbClr val="C00000"/>
                          </a:solidFill>
                          <a:latin typeface="微软雅黑" pitchFamily="34" charset="-122"/>
                          <a:ea typeface="微软雅黑" pitchFamily="34" charset="-122"/>
                        </a:rPr>
                        <a:t>80--210</a:t>
                      </a:r>
                      <a:endParaRPr lang="zh-CN" altLang="en-US" sz="1600" b="1" dirty="0">
                        <a:solidFill>
                          <a:srgbClr val="C00000"/>
                        </a:solidFill>
                        <a:latin typeface="微软雅黑" pitchFamily="34" charset="-122"/>
                        <a:ea typeface="微软雅黑" pitchFamily="34" charset="-122"/>
                      </a:endParaRPr>
                    </a:p>
                  </a:txBody>
                  <a:tcPr marL="68580" marR="68580" marT="0" marB="0"/>
                </a:tc>
              </a:tr>
              <a:tr h="252095">
                <a:tc>
                  <a:txBody>
                    <a:bodyPr/>
                    <a:lstStyle/>
                    <a:p>
                      <a:pPr algn="ctr">
                        <a:lnSpc>
                          <a:spcPct val="150000"/>
                        </a:lnSpc>
                        <a:spcAft>
                          <a:spcPts val="0"/>
                        </a:spcAft>
                      </a:pPr>
                      <a:r>
                        <a:rPr lang="en-US" altLang="zh-CN" sz="1600" kern="100" dirty="0" smtClean="0">
                          <a:effectLst/>
                          <a:latin typeface="微软雅黑" pitchFamily="34" charset="-122"/>
                          <a:ea typeface="微软雅黑" pitchFamily="34" charset="-122"/>
                        </a:rPr>
                        <a:t>6</a:t>
                      </a:r>
                      <a:endParaRPr lang="zh-CN" sz="1600" kern="100" dirty="0">
                        <a:effectLst/>
                        <a:latin typeface="微软雅黑" pitchFamily="34" charset="-122"/>
                        <a:ea typeface="微软雅黑" pitchFamily="34" charset="-122"/>
                      </a:endParaRPr>
                    </a:p>
                  </a:txBody>
                  <a:tcPr marL="68580" marR="68580" marT="0" marB="0" anchor="ctr"/>
                </a:tc>
                <a:tc>
                  <a:txBody>
                    <a:bodyPr/>
                    <a:lstStyle/>
                    <a:p>
                      <a:pPr algn="ctr">
                        <a:lnSpc>
                          <a:spcPct val="150000"/>
                        </a:lnSpc>
                        <a:spcAft>
                          <a:spcPts val="0"/>
                        </a:spcAft>
                      </a:pPr>
                      <a:r>
                        <a:rPr lang="zh-CN" altLang="en-US" sz="1600" b="1" kern="100" dirty="0" smtClean="0">
                          <a:effectLst/>
                          <a:latin typeface="微软雅黑" pitchFamily="34" charset="-122"/>
                          <a:ea typeface="微软雅黑" pitchFamily="34" charset="-122"/>
                        </a:rPr>
                        <a:t>虚拟仿真实训平台</a:t>
                      </a:r>
                      <a:r>
                        <a:rPr lang="en-US" altLang="zh-CN" sz="1600" b="1" kern="100" dirty="0" smtClean="0">
                          <a:effectLst/>
                          <a:latin typeface="微软雅黑" pitchFamily="34" charset="-122"/>
                          <a:ea typeface="微软雅黑" pitchFamily="34" charset="-122"/>
                        </a:rPr>
                        <a:t>+</a:t>
                      </a:r>
                      <a:r>
                        <a:rPr lang="zh-CN" altLang="en-US" sz="1600" b="1" kern="100" dirty="0" smtClean="0">
                          <a:effectLst/>
                          <a:latin typeface="微软雅黑" pitchFamily="34" charset="-122"/>
                          <a:ea typeface="微软雅黑" pitchFamily="34" charset="-122"/>
                        </a:rPr>
                        <a:t>实训软件</a:t>
                      </a:r>
                      <a:endParaRPr lang="zh-CN" sz="1600" b="1" kern="100" dirty="0">
                        <a:effectLst/>
                        <a:latin typeface="微软雅黑" pitchFamily="34" charset="-122"/>
                        <a:ea typeface="微软雅黑" pitchFamily="34" charset="-122"/>
                      </a:endParaRPr>
                    </a:p>
                  </a:txBody>
                  <a:tcPr marL="68580" marR="68580" marT="0" marB="0" anchor="ctr"/>
                </a:tc>
                <a:tc>
                  <a:txBody>
                    <a:bodyPr/>
                    <a:lstStyle/>
                    <a:p>
                      <a:pPr algn="ctr">
                        <a:lnSpc>
                          <a:spcPct val="150000"/>
                        </a:lnSpc>
                        <a:spcAft>
                          <a:spcPts val="0"/>
                        </a:spcAft>
                      </a:pPr>
                      <a:r>
                        <a:rPr lang="zh-CN" altLang="en-US" sz="1600" kern="0" dirty="0" smtClean="0">
                          <a:effectLst/>
                          <a:latin typeface="微软雅黑" pitchFamily="34" charset="-122"/>
                          <a:ea typeface="微软雅黑" pitchFamily="34" charset="-122"/>
                        </a:rPr>
                        <a:t>中职类学校</a:t>
                      </a:r>
                      <a:r>
                        <a:rPr lang="zh-CN" altLang="zh-CN" sz="1600" kern="0" dirty="0" smtClean="0">
                          <a:effectLst/>
                          <a:latin typeface="微软雅黑" pitchFamily="34" charset="-122"/>
                          <a:ea typeface="微软雅黑" pitchFamily="34" charset="-122"/>
                        </a:rPr>
                        <a:t>有区域公共实训基地、</a:t>
                      </a:r>
                      <a:r>
                        <a:rPr lang="zh-CN" altLang="en-US" sz="1600" kern="0" dirty="0" smtClean="0">
                          <a:effectLst/>
                          <a:latin typeface="微软雅黑" pitchFamily="34" charset="-122"/>
                          <a:ea typeface="微软雅黑" pitchFamily="34" charset="-122"/>
                        </a:rPr>
                        <a:t>虚拟仿真</a:t>
                      </a:r>
                      <a:r>
                        <a:rPr lang="zh-CN" altLang="zh-CN" sz="1600" kern="0" dirty="0" smtClean="0">
                          <a:effectLst/>
                          <a:latin typeface="微软雅黑" pitchFamily="34" charset="-122"/>
                          <a:ea typeface="微软雅黑" pitchFamily="34" charset="-122"/>
                        </a:rPr>
                        <a:t>实训</a:t>
                      </a:r>
                      <a:r>
                        <a:rPr lang="zh-CN" altLang="en-US" sz="1600" kern="0" dirty="0" smtClean="0">
                          <a:effectLst/>
                          <a:latin typeface="微软雅黑" pitchFamily="34" charset="-122"/>
                          <a:ea typeface="微软雅黑" pitchFamily="34" charset="-122"/>
                        </a:rPr>
                        <a:t>平台</a:t>
                      </a:r>
                      <a:r>
                        <a:rPr lang="zh-CN" altLang="zh-CN" sz="1600" kern="0" dirty="0" smtClean="0">
                          <a:effectLst/>
                          <a:latin typeface="微软雅黑" pitchFamily="34" charset="-122"/>
                          <a:ea typeface="微软雅黑" pitchFamily="34" charset="-122"/>
                        </a:rPr>
                        <a:t>建设需求</a:t>
                      </a:r>
                      <a:endParaRPr lang="zh-CN" sz="1600" kern="100" dirty="0">
                        <a:effectLst/>
                        <a:latin typeface="微软雅黑" pitchFamily="34" charset="-122"/>
                        <a:ea typeface="微软雅黑" pitchFamily="34" charset="-122"/>
                      </a:endParaRPr>
                    </a:p>
                  </a:txBody>
                  <a:tcPr marL="68580" marR="68580" marT="0" marB="0" anchor="ctr"/>
                </a:tc>
                <a:tc>
                  <a:txBody>
                    <a:bodyPr/>
                    <a:lstStyle/>
                    <a:p>
                      <a:pPr algn="ctr">
                        <a:lnSpc>
                          <a:spcPct val="150000"/>
                        </a:lnSpc>
                        <a:spcAft>
                          <a:spcPts val="0"/>
                        </a:spcAft>
                      </a:pPr>
                      <a:r>
                        <a:rPr lang="en-US" altLang="zh-CN" sz="1600" b="1" kern="100" dirty="0" smtClean="0">
                          <a:solidFill>
                            <a:srgbClr val="C00000"/>
                          </a:solidFill>
                          <a:effectLst/>
                          <a:latin typeface="微软雅黑" pitchFamily="34" charset="-122"/>
                          <a:ea typeface="微软雅黑" pitchFamily="34" charset="-122"/>
                        </a:rPr>
                        <a:t>100--300</a:t>
                      </a:r>
                      <a:endParaRPr lang="zh-CN" sz="1600" b="1" kern="100" dirty="0">
                        <a:solidFill>
                          <a:srgbClr val="C00000"/>
                        </a:solidFill>
                        <a:effectLst/>
                        <a:latin typeface="微软雅黑" pitchFamily="34" charset="-122"/>
                        <a:ea typeface="微软雅黑" pitchFamily="34" charset="-122"/>
                      </a:endParaRPr>
                    </a:p>
                  </a:txBody>
                  <a:tcPr marL="68580" marR="68580" marT="0" marB="0"/>
                </a:tc>
              </a:tr>
              <a:tr h="252095">
                <a:tc>
                  <a:txBody>
                    <a:bodyPr/>
                    <a:lstStyle/>
                    <a:p>
                      <a:pPr algn="ctr">
                        <a:lnSpc>
                          <a:spcPct val="150000"/>
                        </a:lnSpc>
                        <a:spcAft>
                          <a:spcPts val="0"/>
                        </a:spcAft>
                      </a:pPr>
                      <a:r>
                        <a:rPr lang="en-US" altLang="zh-CN" sz="1600" kern="100" dirty="0" smtClean="0">
                          <a:effectLst/>
                          <a:latin typeface="微软雅黑" pitchFamily="34" charset="-122"/>
                          <a:ea typeface="微软雅黑" pitchFamily="34" charset="-122"/>
                        </a:rPr>
                        <a:t>7</a:t>
                      </a:r>
                      <a:endParaRPr lang="zh-CN" sz="1600" kern="100" dirty="0">
                        <a:effectLst/>
                        <a:latin typeface="微软雅黑" pitchFamily="34" charset="-122"/>
                        <a:ea typeface="微软雅黑" pitchFamily="34" charset="-122"/>
                      </a:endParaRPr>
                    </a:p>
                  </a:txBody>
                  <a:tcPr marL="68580" marR="68580" marT="0" marB="0" anchor="ctr"/>
                </a:tc>
                <a:tc>
                  <a:txBody>
                    <a:bodyPr/>
                    <a:lstStyle/>
                    <a:p>
                      <a:pPr algn="ctr">
                        <a:lnSpc>
                          <a:spcPct val="150000"/>
                        </a:lnSpc>
                        <a:spcAft>
                          <a:spcPts val="0"/>
                        </a:spcAft>
                      </a:pPr>
                      <a:r>
                        <a:rPr lang="zh-CN" altLang="en-US" sz="1600" b="1" kern="100" dirty="0" smtClean="0">
                          <a:effectLst/>
                          <a:latin typeface="微软雅黑" pitchFamily="34" charset="-122"/>
                          <a:ea typeface="微软雅黑" pitchFamily="34" charset="-122"/>
                        </a:rPr>
                        <a:t>师资队伍培训提升</a:t>
                      </a:r>
                      <a:endParaRPr lang="zh-CN" sz="1600" b="1" kern="100" dirty="0">
                        <a:effectLst/>
                        <a:latin typeface="微软雅黑" pitchFamily="34" charset="-122"/>
                        <a:ea typeface="微软雅黑" pitchFamily="34" charset="-122"/>
                      </a:endParaRPr>
                    </a:p>
                  </a:txBody>
                  <a:tcPr marL="68580" marR="68580" marT="0" marB="0" anchor="ct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zh-CN" altLang="en-US" sz="1600" kern="0" dirty="0" smtClean="0">
                          <a:solidFill>
                            <a:schemeClr val="dk1"/>
                          </a:solidFill>
                          <a:effectLst/>
                          <a:latin typeface="微软雅黑" pitchFamily="34" charset="-122"/>
                          <a:ea typeface="微软雅黑" pitchFamily="34" charset="-122"/>
                          <a:cs typeface="+mn-cs"/>
                        </a:rPr>
                        <a:t>中职示范校建设</a:t>
                      </a:r>
                      <a:r>
                        <a:rPr lang="zh-CN" altLang="zh-CN" sz="1600" kern="0" dirty="0" smtClean="0">
                          <a:solidFill>
                            <a:schemeClr val="dk1"/>
                          </a:solidFill>
                          <a:effectLst/>
                          <a:latin typeface="微软雅黑" pitchFamily="34" charset="-122"/>
                          <a:ea typeface="微软雅黑" pitchFamily="34" charset="-122"/>
                          <a:cs typeface="+mn-cs"/>
                        </a:rPr>
                        <a:t>、</a:t>
                      </a:r>
                      <a:r>
                        <a:rPr lang="zh-CN" altLang="en-US" sz="1600" kern="0" dirty="0" smtClean="0">
                          <a:solidFill>
                            <a:schemeClr val="dk1"/>
                          </a:solidFill>
                          <a:effectLst/>
                          <a:latin typeface="微软雅黑" pitchFamily="34" charset="-122"/>
                          <a:ea typeface="微软雅黑" pitchFamily="34" charset="-122"/>
                          <a:cs typeface="+mn-cs"/>
                        </a:rPr>
                        <a:t>技工学校和技师学院</a:t>
                      </a:r>
                      <a:r>
                        <a:rPr lang="zh-CN" altLang="zh-CN" sz="1600" kern="0" dirty="0" smtClean="0">
                          <a:solidFill>
                            <a:schemeClr val="dk1"/>
                          </a:solidFill>
                          <a:effectLst/>
                          <a:latin typeface="微软雅黑" pitchFamily="34" charset="-122"/>
                          <a:ea typeface="微软雅黑" pitchFamily="34" charset="-122"/>
                          <a:cs typeface="+mn-cs"/>
                        </a:rPr>
                        <a:t>专业</a:t>
                      </a:r>
                      <a:r>
                        <a:rPr lang="zh-CN" altLang="en-US" sz="1600" kern="0" dirty="0" smtClean="0">
                          <a:solidFill>
                            <a:schemeClr val="dk1"/>
                          </a:solidFill>
                          <a:effectLst/>
                          <a:latin typeface="微软雅黑" pitchFamily="34" charset="-122"/>
                          <a:ea typeface="微软雅黑" pitchFamily="34" charset="-122"/>
                          <a:cs typeface="+mn-cs"/>
                        </a:rPr>
                        <a:t>内涵</a:t>
                      </a:r>
                      <a:r>
                        <a:rPr lang="zh-CN" altLang="zh-CN" sz="1600" kern="0" dirty="0" smtClean="0">
                          <a:solidFill>
                            <a:schemeClr val="dk1"/>
                          </a:solidFill>
                          <a:effectLst/>
                          <a:latin typeface="微软雅黑" pitchFamily="34" charset="-122"/>
                          <a:ea typeface="微软雅黑" pitchFamily="34" charset="-122"/>
                          <a:cs typeface="+mn-cs"/>
                        </a:rPr>
                        <a:t>建设提升需求</a:t>
                      </a:r>
                    </a:p>
                  </a:txBody>
                  <a:tcPr marL="68580" marR="68580" marT="0" marB="0" anchor="ctr"/>
                </a:tc>
                <a:tc>
                  <a:txBody>
                    <a:bodyPr/>
                    <a:lstStyle/>
                    <a:p>
                      <a:pPr algn="ctr">
                        <a:lnSpc>
                          <a:spcPct val="150000"/>
                        </a:lnSpc>
                        <a:spcAft>
                          <a:spcPts val="0"/>
                        </a:spcAft>
                      </a:pPr>
                      <a:r>
                        <a:rPr lang="en-US" altLang="zh-CN" sz="1600" b="1" kern="100" dirty="0" smtClean="0">
                          <a:solidFill>
                            <a:srgbClr val="C00000"/>
                          </a:solidFill>
                          <a:effectLst/>
                          <a:latin typeface="微软雅黑" pitchFamily="34" charset="-122"/>
                          <a:ea typeface="微软雅黑" pitchFamily="34" charset="-122"/>
                        </a:rPr>
                        <a:t>10-30</a:t>
                      </a:r>
                      <a:endParaRPr lang="zh-CN" sz="1600" b="1" kern="100" dirty="0">
                        <a:solidFill>
                          <a:srgbClr val="C00000"/>
                        </a:solidFill>
                        <a:effectLst/>
                        <a:latin typeface="微软雅黑" pitchFamily="34" charset="-122"/>
                        <a:ea typeface="微软雅黑" pitchFamily="34" charset="-122"/>
                      </a:endParaRPr>
                    </a:p>
                  </a:txBody>
                  <a:tcPr marL="68580" marR="68580" marT="0" marB="0"/>
                </a:tc>
              </a:tr>
              <a:tr h="252095">
                <a:tc>
                  <a:txBody>
                    <a:bodyPr/>
                    <a:lstStyle/>
                    <a:p>
                      <a:pPr algn="ctr">
                        <a:lnSpc>
                          <a:spcPct val="150000"/>
                        </a:lnSpc>
                        <a:spcAft>
                          <a:spcPts val="0"/>
                        </a:spcAft>
                      </a:pPr>
                      <a:r>
                        <a:rPr lang="en-US" altLang="zh-CN" sz="1600" kern="100" dirty="0" smtClean="0">
                          <a:effectLst/>
                          <a:latin typeface="微软雅黑" pitchFamily="34" charset="-122"/>
                          <a:ea typeface="微软雅黑" pitchFamily="34" charset="-122"/>
                        </a:rPr>
                        <a:t>7</a:t>
                      </a:r>
                      <a:endParaRPr lang="zh-CN" sz="1600" kern="100" dirty="0">
                        <a:effectLst/>
                        <a:latin typeface="微软雅黑" pitchFamily="34" charset="-122"/>
                        <a:ea typeface="微软雅黑" pitchFamily="34" charset="-122"/>
                      </a:endParaRPr>
                    </a:p>
                  </a:txBody>
                  <a:tcPr marL="68580" marR="68580" marT="0" marB="0" anchor="ctr"/>
                </a:tc>
                <a:tc>
                  <a:txBody>
                    <a:bodyPr/>
                    <a:lstStyle/>
                    <a:p>
                      <a:pPr algn="ctr">
                        <a:lnSpc>
                          <a:spcPct val="150000"/>
                        </a:lnSpc>
                        <a:spcAft>
                          <a:spcPts val="0"/>
                        </a:spcAft>
                      </a:pPr>
                      <a:r>
                        <a:rPr lang="zh-CN" altLang="en-US" sz="1600" b="1" kern="100" dirty="0" smtClean="0">
                          <a:effectLst/>
                          <a:latin typeface="微软雅黑" pitchFamily="34" charset="-122"/>
                          <a:ea typeface="微软雅黑" pitchFamily="34" charset="-122"/>
                        </a:rPr>
                        <a:t>中职信息化管理</a:t>
                      </a:r>
                      <a:endParaRPr lang="zh-CN" sz="1600" b="1" kern="100" dirty="0">
                        <a:effectLst/>
                        <a:latin typeface="微软雅黑" pitchFamily="34" charset="-122"/>
                        <a:ea typeface="微软雅黑" pitchFamily="34" charset="-122"/>
                      </a:endParaRPr>
                    </a:p>
                  </a:txBody>
                  <a:tcPr marL="68580" marR="68580" marT="0" marB="0" anchor="ctr"/>
                </a:tc>
                <a:tc>
                  <a:txBody>
                    <a:bodyPr/>
                    <a:lstStyle/>
                    <a:p>
                      <a:pPr algn="ctr">
                        <a:lnSpc>
                          <a:spcPct val="150000"/>
                        </a:lnSpc>
                        <a:spcAft>
                          <a:spcPts val="0"/>
                        </a:spcAft>
                      </a:pPr>
                      <a:r>
                        <a:rPr lang="zh-CN" altLang="en-US" sz="1600" kern="100" dirty="0" smtClean="0">
                          <a:effectLst/>
                          <a:latin typeface="微软雅黑" pitchFamily="34" charset="-122"/>
                          <a:ea typeface="微软雅黑" pitchFamily="34" charset="-122"/>
                        </a:rPr>
                        <a:t>中职学校智慧校园或信息化管理平台建设需求</a:t>
                      </a:r>
                      <a:endParaRPr lang="zh-CN" sz="1600" kern="100" dirty="0">
                        <a:effectLst/>
                        <a:latin typeface="微软雅黑" pitchFamily="34" charset="-122"/>
                        <a:ea typeface="微软雅黑" pitchFamily="34" charset="-122"/>
                      </a:endParaRPr>
                    </a:p>
                  </a:txBody>
                  <a:tcPr marL="68580" marR="68580" marT="0" marB="0" anchor="ctr"/>
                </a:tc>
                <a:tc>
                  <a:txBody>
                    <a:bodyPr/>
                    <a:lstStyle/>
                    <a:p>
                      <a:pPr algn="ctr">
                        <a:lnSpc>
                          <a:spcPct val="150000"/>
                        </a:lnSpc>
                        <a:spcAft>
                          <a:spcPts val="0"/>
                        </a:spcAft>
                      </a:pPr>
                      <a:r>
                        <a:rPr lang="en-US" altLang="zh-CN" sz="1600" b="1" kern="100" dirty="0" smtClean="0">
                          <a:solidFill>
                            <a:srgbClr val="C00000"/>
                          </a:solidFill>
                          <a:effectLst/>
                          <a:latin typeface="微软雅黑" pitchFamily="34" charset="-122"/>
                          <a:ea typeface="微软雅黑" pitchFamily="34" charset="-122"/>
                        </a:rPr>
                        <a:t>150--600</a:t>
                      </a:r>
                      <a:endParaRPr lang="zh-CN" sz="1600" b="1" kern="100" dirty="0">
                        <a:solidFill>
                          <a:srgbClr val="C00000"/>
                        </a:solidFill>
                        <a:effectLst/>
                        <a:latin typeface="微软雅黑" pitchFamily="34" charset="-122"/>
                        <a:ea typeface="微软雅黑" pitchFamily="34" charset="-122"/>
                      </a:endParaRPr>
                    </a:p>
                  </a:txBody>
                  <a:tcPr marL="68580" marR="68580" marT="0" marB="0"/>
                </a:tc>
              </a:tr>
              <a:tr h="252095">
                <a:tc>
                  <a:txBody>
                    <a:bodyPr/>
                    <a:lstStyle/>
                    <a:p>
                      <a:pPr algn="ctr">
                        <a:lnSpc>
                          <a:spcPct val="150000"/>
                        </a:lnSpc>
                        <a:spcAft>
                          <a:spcPts val="0"/>
                        </a:spcAft>
                      </a:pPr>
                      <a:r>
                        <a:rPr lang="en-US" altLang="zh-CN" sz="1600" kern="100" dirty="0" smtClean="0">
                          <a:effectLst/>
                          <a:latin typeface="微软雅黑" pitchFamily="34" charset="-122"/>
                          <a:ea typeface="微软雅黑" pitchFamily="34" charset="-122"/>
                        </a:rPr>
                        <a:t>8</a:t>
                      </a:r>
                      <a:endParaRPr lang="zh-CN" sz="1600" kern="100" dirty="0">
                        <a:effectLst/>
                        <a:latin typeface="微软雅黑" pitchFamily="34" charset="-122"/>
                        <a:ea typeface="微软雅黑" pitchFamily="34" charset="-122"/>
                      </a:endParaRPr>
                    </a:p>
                  </a:txBody>
                  <a:tcPr marL="68580" marR="68580" marT="0" marB="0" anchor="ctr"/>
                </a:tc>
                <a:tc>
                  <a:txBody>
                    <a:bodyPr/>
                    <a:lstStyle/>
                    <a:p>
                      <a:pPr algn="ctr">
                        <a:lnSpc>
                          <a:spcPct val="150000"/>
                        </a:lnSpc>
                        <a:spcAft>
                          <a:spcPts val="0"/>
                        </a:spcAft>
                      </a:pPr>
                      <a:r>
                        <a:rPr lang="zh-CN" altLang="en-US" sz="1600" b="1" kern="100" dirty="0" smtClean="0">
                          <a:effectLst/>
                          <a:latin typeface="微软雅黑" pitchFamily="34" charset="-122"/>
                          <a:ea typeface="微软雅黑" pitchFamily="34" charset="-122"/>
                        </a:rPr>
                        <a:t>专业校企合作直通车</a:t>
                      </a:r>
                      <a:endParaRPr lang="zh-CN" sz="1600" b="1" kern="100" dirty="0">
                        <a:effectLst/>
                        <a:latin typeface="微软雅黑" pitchFamily="34" charset="-122"/>
                        <a:ea typeface="微软雅黑" pitchFamily="34" charset="-122"/>
                      </a:endParaRPr>
                    </a:p>
                  </a:txBody>
                  <a:tcPr marL="68580" marR="68580" marT="0" marB="0" anchor="ctr"/>
                </a:tc>
                <a:tc>
                  <a:txBody>
                    <a:bodyPr/>
                    <a:lstStyle/>
                    <a:p>
                      <a:pPr algn="ctr">
                        <a:lnSpc>
                          <a:spcPct val="150000"/>
                        </a:lnSpc>
                        <a:spcAft>
                          <a:spcPts val="0"/>
                        </a:spcAft>
                      </a:pPr>
                      <a:r>
                        <a:rPr lang="zh-CN" altLang="en-US" sz="1600" kern="100" dirty="0" smtClean="0">
                          <a:effectLst/>
                          <a:latin typeface="微软雅黑" pitchFamily="34" charset="-122"/>
                          <a:ea typeface="微软雅黑" pitchFamily="34" charset="-122"/>
                        </a:rPr>
                        <a:t>产教融合协同育人机制、特色专业建设、社会服务能力需求</a:t>
                      </a:r>
                      <a:endParaRPr lang="zh-CN" sz="1600" kern="100" dirty="0">
                        <a:effectLst/>
                        <a:latin typeface="微软雅黑" pitchFamily="34" charset="-122"/>
                        <a:ea typeface="微软雅黑" pitchFamily="34" charset="-122"/>
                      </a:endParaRPr>
                    </a:p>
                  </a:txBody>
                  <a:tcPr marL="68580" marR="68580" marT="0" marB="0" anchor="ctr"/>
                </a:tc>
                <a:tc>
                  <a:txBody>
                    <a:bodyPr/>
                    <a:lstStyle/>
                    <a:p>
                      <a:pPr algn="ctr">
                        <a:lnSpc>
                          <a:spcPct val="150000"/>
                        </a:lnSpc>
                        <a:spcAft>
                          <a:spcPts val="0"/>
                        </a:spcAft>
                      </a:pPr>
                      <a:r>
                        <a:rPr lang="en-US" altLang="zh-CN" sz="1600" b="1" kern="100" dirty="0" smtClean="0">
                          <a:solidFill>
                            <a:srgbClr val="C00000"/>
                          </a:solidFill>
                          <a:effectLst/>
                          <a:latin typeface="微软雅黑" pitchFamily="34" charset="-122"/>
                          <a:ea typeface="微软雅黑" pitchFamily="34" charset="-122"/>
                        </a:rPr>
                        <a:t>50--150</a:t>
                      </a:r>
                      <a:endParaRPr lang="zh-CN" sz="1600" b="1" kern="100" dirty="0">
                        <a:solidFill>
                          <a:srgbClr val="C00000"/>
                        </a:solidFill>
                        <a:effectLst/>
                        <a:latin typeface="微软雅黑" pitchFamily="34" charset="-122"/>
                        <a:ea typeface="微软雅黑" pitchFamily="34" charset="-122"/>
                      </a:endParaRPr>
                    </a:p>
                  </a:txBody>
                  <a:tcPr marL="68580" marR="68580" marT="0" marB="0"/>
                </a:tc>
              </a:tr>
              <a:tr h="252095">
                <a:tc>
                  <a:txBody>
                    <a:bodyPr/>
                    <a:lstStyle/>
                    <a:p>
                      <a:pPr algn="ctr">
                        <a:lnSpc>
                          <a:spcPct val="150000"/>
                        </a:lnSpc>
                        <a:spcAft>
                          <a:spcPts val="0"/>
                        </a:spcAft>
                      </a:pPr>
                      <a:r>
                        <a:rPr lang="en-US" altLang="zh-CN" sz="1600" kern="100" dirty="0" smtClean="0">
                          <a:effectLst/>
                          <a:latin typeface="微软雅黑" pitchFamily="34" charset="-122"/>
                          <a:ea typeface="微软雅黑" pitchFamily="34" charset="-122"/>
                        </a:rPr>
                        <a:t>9</a:t>
                      </a:r>
                      <a:endParaRPr lang="zh-CN" sz="1600" kern="100" dirty="0">
                        <a:effectLst/>
                        <a:latin typeface="微软雅黑" pitchFamily="34" charset="-122"/>
                        <a:ea typeface="微软雅黑" pitchFamily="34" charset="-122"/>
                      </a:endParaRPr>
                    </a:p>
                  </a:txBody>
                  <a:tcPr marL="68580" marR="68580" marT="0" marB="0" anchor="ctr"/>
                </a:tc>
                <a:tc>
                  <a:txBody>
                    <a:bodyPr/>
                    <a:lstStyle/>
                    <a:p>
                      <a:pPr algn="ctr">
                        <a:lnSpc>
                          <a:spcPct val="150000"/>
                        </a:lnSpc>
                        <a:spcAft>
                          <a:spcPts val="0"/>
                        </a:spcAft>
                      </a:pPr>
                      <a:r>
                        <a:rPr lang="zh-CN" altLang="en-US" sz="1600" b="1" kern="100" dirty="0" smtClean="0">
                          <a:effectLst/>
                          <a:latin typeface="微软雅黑" pitchFamily="34" charset="-122"/>
                          <a:ea typeface="微软雅黑" pitchFamily="34" charset="-122"/>
                        </a:rPr>
                        <a:t>特色专业网站</a:t>
                      </a:r>
                      <a:endParaRPr lang="zh-CN" sz="1600" b="1" kern="100" dirty="0">
                        <a:effectLst/>
                        <a:latin typeface="微软雅黑" pitchFamily="34" charset="-122"/>
                        <a:ea typeface="微软雅黑" pitchFamily="34" charset="-122"/>
                      </a:endParaRPr>
                    </a:p>
                  </a:txBody>
                  <a:tcPr marL="68580" marR="68580" marT="0" marB="0" anchor="ctr"/>
                </a:tc>
                <a:tc>
                  <a:txBody>
                    <a:bodyPr/>
                    <a:lstStyle/>
                    <a:p>
                      <a:pPr algn="ctr">
                        <a:lnSpc>
                          <a:spcPct val="150000"/>
                        </a:lnSpc>
                        <a:spcAft>
                          <a:spcPts val="0"/>
                        </a:spcAft>
                      </a:pPr>
                      <a:r>
                        <a:rPr lang="zh-CN" altLang="en-US" sz="1600" kern="100" dirty="0" smtClean="0">
                          <a:effectLst/>
                          <a:latin typeface="微软雅黑" pitchFamily="34" charset="-122"/>
                          <a:ea typeface="微软雅黑" pitchFamily="34" charset="-122"/>
                        </a:rPr>
                        <a:t>围绕特色专业建设需求，优化提升特色专业网站建设</a:t>
                      </a:r>
                      <a:endParaRPr lang="zh-CN" sz="1600" kern="100" dirty="0">
                        <a:effectLst/>
                        <a:latin typeface="微软雅黑" pitchFamily="34" charset="-122"/>
                        <a:ea typeface="微软雅黑" pitchFamily="34" charset="-122"/>
                      </a:endParaRPr>
                    </a:p>
                  </a:txBody>
                  <a:tcPr marL="68580" marR="68580" marT="0" marB="0" anchor="ctr"/>
                </a:tc>
                <a:tc>
                  <a:txBody>
                    <a:bodyPr/>
                    <a:lstStyle/>
                    <a:p>
                      <a:pPr algn="ctr">
                        <a:lnSpc>
                          <a:spcPct val="150000"/>
                        </a:lnSpc>
                        <a:spcAft>
                          <a:spcPts val="0"/>
                        </a:spcAft>
                      </a:pPr>
                      <a:r>
                        <a:rPr lang="en-US" altLang="zh-CN" sz="1600" b="1" kern="100" dirty="0" smtClean="0">
                          <a:solidFill>
                            <a:srgbClr val="C00000"/>
                          </a:solidFill>
                          <a:effectLst/>
                          <a:latin typeface="微软雅黑" pitchFamily="34" charset="-122"/>
                          <a:ea typeface="微软雅黑" pitchFamily="34" charset="-122"/>
                        </a:rPr>
                        <a:t>10--15</a:t>
                      </a:r>
                      <a:endParaRPr lang="zh-CN" sz="1600" b="1" kern="100" dirty="0">
                        <a:solidFill>
                          <a:srgbClr val="C00000"/>
                        </a:solidFill>
                        <a:effectLst/>
                        <a:latin typeface="微软雅黑" pitchFamily="34" charset="-122"/>
                        <a:ea typeface="微软雅黑" pitchFamily="34" charset="-122"/>
                      </a:endParaRPr>
                    </a:p>
                  </a:txBody>
                  <a:tcPr marL="68580" marR="68580" marT="0" marB="0"/>
                </a:tc>
              </a:tr>
              <a:tr h="252095">
                <a:tc>
                  <a:txBody>
                    <a:bodyPr/>
                    <a:lstStyle/>
                    <a:p>
                      <a:pPr algn="ctr">
                        <a:lnSpc>
                          <a:spcPct val="150000"/>
                        </a:lnSpc>
                        <a:spcAft>
                          <a:spcPts val="0"/>
                        </a:spcAft>
                      </a:pPr>
                      <a:r>
                        <a:rPr lang="en-US" altLang="zh-CN" sz="1600" kern="100" dirty="0" smtClean="0">
                          <a:effectLst/>
                          <a:latin typeface="微软雅黑" pitchFamily="34" charset="-122"/>
                          <a:ea typeface="微软雅黑" pitchFamily="34" charset="-122"/>
                        </a:rPr>
                        <a:t>10</a:t>
                      </a:r>
                      <a:endParaRPr lang="zh-CN" sz="1600" kern="100" dirty="0">
                        <a:effectLst/>
                        <a:latin typeface="微软雅黑" pitchFamily="34" charset="-122"/>
                        <a:ea typeface="微软雅黑" pitchFamily="34" charset="-122"/>
                      </a:endParaRPr>
                    </a:p>
                  </a:txBody>
                  <a:tcPr marL="68580" marR="68580" marT="0" marB="0" anchor="ctr"/>
                </a:tc>
                <a:tc>
                  <a:txBody>
                    <a:bodyPr/>
                    <a:lstStyle/>
                    <a:p>
                      <a:pPr algn="ctr">
                        <a:lnSpc>
                          <a:spcPct val="150000"/>
                        </a:lnSpc>
                        <a:spcAft>
                          <a:spcPts val="0"/>
                        </a:spcAft>
                      </a:pPr>
                      <a:r>
                        <a:rPr lang="zh-CN" altLang="en-US" sz="1600" b="1" kern="100" dirty="0" smtClean="0">
                          <a:effectLst/>
                          <a:latin typeface="微软雅黑" pitchFamily="34" charset="-122"/>
                          <a:ea typeface="微软雅黑" pitchFamily="34" charset="-122"/>
                        </a:rPr>
                        <a:t>国家、省级教学成果奖申报</a:t>
                      </a:r>
                      <a:endParaRPr lang="zh-CN" sz="1600" b="1" kern="100" dirty="0">
                        <a:effectLst/>
                        <a:latin typeface="微软雅黑" pitchFamily="34" charset="-122"/>
                        <a:ea typeface="微软雅黑" pitchFamily="34" charset="-122"/>
                      </a:endParaRPr>
                    </a:p>
                  </a:txBody>
                  <a:tcPr marL="68580" marR="68580" marT="0" marB="0" anchor="ctr"/>
                </a:tc>
                <a:tc>
                  <a:txBody>
                    <a:bodyPr/>
                    <a:lstStyle/>
                    <a:p>
                      <a:pPr algn="ctr">
                        <a:lnSpc>
                          <a:spcPct val="150000"/>
                        </a:lnSpc>
                        <a:spcAft>
                          <a:spcPts val="0"/>
                        </a:spcAft>
                      </a:pPr>
                      <a:r>
                        <a:rPr lang="zh-CN" altLang="en-US" sz="1600" kern="100" dirty="0" smtClean="0">
                          <a:effectLst/>
                          <a:latin typeface="微软雅黑" pitchFamily="34" charset="-122"/>
                          <a:ea typeface="微软雅黑" pitchFamily="34" charset="-122"/>
                        </a:rPr>
                        <a:t>利用国泰安丰富专家资源，帮助学校申报各类教学成果需求</a:t>
                      </a:r>
                      <a:endParaRPr lang="zh-CN" sz="1600" kern="100" dirty="0">
                        <a:effectLst/>
                        <a:latin typeface="微软雅黑" pitchFamily="34" charset="-122"/>
                        <a:ea typeface="微软雅黑" pitchFamily="34" charset="-122"/>
                      </a:endParaRPr>
                    </a:p>
                  </a:txBody>
                  <a:tcPr marL="68580" marR="68580" marT="0" marB="0" anchor="ctr"/>
                </a:tc>
                <a:tc>
                  <a:txBody>
                    <a:bodyPr/>
                    <a:lstStyle/>
                    <a:p>
                      <a:pPr algn="ctr">
                        <a:lnSpc>
                          <a:spcPct val="150000"/>
                        </a:lnSpc>
                        <a:spcAft>
                          <a:spcPts val="0"/>
                        </a:spcAft>
                      </a:pPr>
                      <a:r>
                        <a:rPr lang="en-US" altLang="zh-CN" sz="1600" b="1" kern="100" dirty="0" smtClean="0">
                          <a:solidFill>
                            <a:srgbClr val="C00000"/>
                          </a:solidFill>
                          <a:effectLst/>
                          <a:latin typeface="微软雅黑" pitchFamily="34" charset="-122"/>
                          <a:ea typeface="微软雅黑" pitchFamily="34" charset="-122"/>
                        </a:rPr>
                        <a:t>10--15</a:t>
                      </a:r>
                      <a:endParaRPr lang="zh-CN" sz="1600" b="1" kern="100" dirty="0">
                        <a:solidFill>
                          <a:srgbClr val="C00000"/>
                        </a:solidFill>
                        <a:effectLst/>
                        <a:latin typeface="微软雅黑" pitchFamily="34" charset="-122"/>
                        <a:ea typeface="微软雅黑" pitchFamily="34" charset="-122"/>
                      </a:endParaRPr>
                    </a:p>
                  </a:txBody>
                  <a:tcPr marL="68580" marR="68580" marT="0" marB="0"/>
                </a:tc>
              </a:tr>
            </a:tbl>
          </a:graphicData>
        </a:graphic>
      </p:graphicFrame>
      <p:sp>
        <p:nvSpPr>
          <p:cNvPr id="3" name="TextBox 2"/>
          <p:cNvSpPr txBox="1"/>
          <p:nvPr/>
        </p:nvSpPr>
        <p:spPr>
          <a:xfrm>
            <a:off x="9972675" y="1177987"/>
            <a:ext cx="1400175" cy="338554"/>
          </a:xfrm>
          <a:prstGeom prst="rect">
            <a:avLst/>
          </a:prstGeom>
          <a:noFill/>
        </p:spPr>
        <p:txBody>
          <a:bodyPr wrap="square" rtlCol="0">
            <a:spAutoFit/>
          </a:bodyPr>
          <a:lstStyle/>
          <a:p>
            <a:r>
              <a:rPr lang="zh-CN" altLang="en-US" sz="1600" b="1" dirty="0" smtClean="0">
                <a:solidFill>
                  <a:srgbClr val="C00000"/>
                </a:solidFill>
                <a:latin typeface="微软雅黑" pitchFamily="34" charset="-122"/>
                <a:ea typeface="微软雅黑" pitchFamily="34" charset="-122"/>
              </a:rPr>
              <a:t>单位“万元”</a:t>
            </a:r>
            <a:endParaRPr lang="zh-CN" altLang="en-US" sz="1600" b="1" dirty="0">
              <a:solidFill>
                <a:srgbClr val="C00000"/>
              </a:solidFill>
              <a:latin typeface="微软雅黑" pitchFamily="34" charset="-122"/>
              <a:ea typeface="微软雅黑" pitchFamily="34" charset="-122"/>
            </a:endParaRPr>
          </a:p>
        </p:txBody>
      </p:sp>
      <p:sp>
        <p:nvSpPr>
          <p:cNvPr id="10"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48</a:t>
            </a:r>
            <a:endParaRPr lang="zh-CN" altLang="en-US" sz="1600" b="1" dirty="0">
              <a:solidFill>
                <a:prstClr val="white"/>
              </a:solidFill>
            </a:endParaRPr>
          </a:p>
        </p:txBody>
      </p:sp>
    </p:spTree>
    <p:extLst>
      <p:ext uri="{BB962C8B-B14F-4D97-AF65-F5344CB8AC3E}">
        <p14:creationId xmlns:p14="http://schemas.microsoft.com/office/powerpoint/2010/main" val="2924708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8269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MH_Other_5"/>
          <p:cNvSpPr>
            <a:spLocks noChangeArrowheads="1"/>
          </p:cNvSpPr>
          <p:nvPr>
            <p:custDataLst>
              <p:tags r:id="rId1"/>
            </p:custDataLst>
          </p:nvPr>
        </p:nvSpPr>
        <p:spPr bwMode="auto">
          <a:xfrm>
            <a:off x="228925" y="734943"/>
            <a:ext cx="3529363" cy="531944"/>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（四）</a:t>
            </a:r>
            <a:r>
              <a:rPr lang="en-US" altLang="zh-CN" sz="2000" b="1" dirty="0" smtClean="0">
                <a:solidFill>
                  <a:srgbClr val="FFFFFF"/>
                </a:solidFill>
                <a:ea typeface="微软雅黑" pitchFamily="34" charset="-122"/>
              </a:rPr>
              <a:t> </a:t>
            </a:r>
            <a:r>
              <a:rPr lang="zh-CN" altLang="en-US" sz="2000" b="1" dirty="0" smtClean="0">
                <a:solidFill>
                  <a:srgbClr val="FFFFFF"/>
                </a:solidFill>
                <a:ea typeface="微软雅黑" pitchFamily="34" charset="-122"/>
              </a:rPr>
              <a:t>专业建设团队保障</a:t>
            </a:r>
            <a:endParaRPr lang="zh-CN" altLang="en-US" sz="2000" b="1" dirty="0">
              <a:solidFill>
                <a:srgbClr val="FFFFFF"/>
              </a:solidFill>
              <a:ea typeface="微软雅黑" pitchFamily="34" charset="-122"/>
            </a:endParaRPr>
          </a:p>
        </p:txBody>
      </p:sp>
      <p:sp>
        <p:nvSpPr>
          <p:cNvPr id="21" name="矩形 20"/>
          <p:cNvSpPr/>
          <p:nvPr/>
        </p:nvSpPr>
        <p:spPr>
          <a:xfrm>
            <a:off x="2336506" y="1552620"/>
            <a:ext cx="3538390" cy="400110"/>
          </a:xfrm>
          <a:prstGeom prst="rect">
            <a:avLst/>
          </a:prstGeom>
        </p:spPr>
        <p:txBody>
          <a:bodyPr wrap="square">
            <a:spAutoFit/>
          </a:bodyPr>
          <a:lstStyle/>
          <a:p>
            <a:r>
              <a:rPr lang="zh-CN" altLang="en-US" sz="2000" b="1" dirty="0" smtClean="0">
                <a:solidFill>
                  <a:srgbClr val="C00000"/>
                </a:solidFill>
                <a:latin typeface="微软雅黑" pitchFamily="34" charset="-122"/>
                <a:ea typeface="微软雅黑" pitchFamily="34" charset="-122"/>
              </a:rPr>
              <a:t>全国一流的职业教育专家</a:t>
            </a:r>
            <a:endParaRPr lang="zh-CN" altLang="en-US" sz="2000" b="1" dirty="0">
              <a:solidFill>
                <a:srgbClr val="C00000"/>
              </a:solidFill>
              <a:latin typeface="微软雅黑" pitchFamily="34" charset="-122"/>
              <a:ea typeface="微软雅黑"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2582403490"/>
              </p:ext>
            </p:extLst>
          </p:nvPr>
        </p:nvGraphicFramePr>
        <p:xfrm>
          <a:off x="669876" y="2090820"/>
          <a:ext cx="7172373" cy="3642360"/>
        </p:xfrm>
        <a:graphic>
          <a:graphicData uri="http://schemas.openxmlformats.org/drawingml/2006/table">
            <a:tbl>
              <a:tblPr firstRow="1" bandRow="1">
                <a:tableStyleId>{5C22544A-7EE6-4342-B048-85BDC9FD1C3A}</a:tableStyleId>
              </a:tblPr>
              <a:tblGrid>
                <a:gridCol w="608340"/>
                <a:gridCol w="852931"/>
                <a:gridCol w="5711102"/>
              </a:tblGrid>
              <a:tr h="0">
                <a:tc>
                  <a:txBody>
                    <a:bodyPr/>
                    <a:lstStyle/>
                    <a:p>
                      <a:r>
                        <a:rPr lang="zh-CN" altLang="en-US" sz="1400" dirty="0" smtClean="0">
                          <a:latin typeface="微软雅黑" pitchFamily="34" charset="-122"/>
                          <a:ea typeface="微软雅黑" pitchFamily="34" charset="-122"/>
                        </a:rPr>
                        <a:t>序号</a:t>
                      </a:r>
                      <a:endParaRPr lang="zh-CN" altLang="en-US" sz="1400" dirty="0">
                        <a:latin typeface="微软雅黑" pitchFamily="34" charset="-122"/>
                        <a:ea typeface="微软雅黑" pitchFamily="34" charset="-122"/>
                      </a:endParaRPr>
                    </a:p>
                  </a:txBody>
                  <a:tcPr/>
                </a:tc>
                <a:tc>
                  <a:txBody>
                    <a:bodyPr/>
                    <a:lstStyle/>
                    <a:p>
                      <a:r>
                        <a:rPr lang="zh-CN" altLang="en-US" sz="1400" dirty="0" smtClean="0">
                          <a:latin typeface="微软雅黑" pitchFamily="34" charset="-122"/>
                          <a:ea typeface="微软雅黑" pitchFamily="34" charset="-122"/>
                        </a:rPr>
                        <a:t> 姓 名</a:t>
                      </a:r>
                      <a:endParaRPr lang="zh-CN" altLang="en-US" sz="1400" dirty="0">
                        <a:latin typeface="微软雅黑" pitchFamily="34" charset="-122"/>
                        <a:ea typeface="微软雅黑" pitchFamily="34" charset="-122"/>
                      </a:endParaRPr>
                    </a:p>
                  </a:txBody>
                  <a:tcPr/>
                </a:tc>
                <a:tc>
                  <a:txBody>
                    <a:bodyPr/>
                    <a:lstStyle/>
                    <a:p>
                      <a:pPr algn="ctr"/>
                      <a:r>
                        <a:rPr lang="zh-CN" altLang="en-US" sz="1400" dirty="0" smtClean="0">
                          <a:latin typeface="微软雅黑" pitchFamily="34" charset="-122"/>
                          <a:ea typeface="微软雅黑" pitchFamily="34" charset="-122"/>
                        </a:rPr>
                        <a:t>职务职称</a:t>
                      </a:r>
                      <a:endParaRPr lang="zh-CN" altLang="en-US" sz="1400" dirty="0">
                        <a:latin typeface="微软雅黑" pitchFamily="34" charset="-122"/>
                        <a:ea typeface="微软雅黑" pitchFamily="34" charset="-122"/>
                      </a:endParaRPr>
                    </a:p>
                  </a:txBody>
                  <a:tcPr/>
                </a:tc>
              </a:tr>
              <a:tr h="370840">
                <a:tc>
                  <a:txBody>
                    <a:bodyPr/>
                    <a:lstStyle/>
                    <a:p>
                      <a:r>
                        <a:rPr lang="en-US" altLang="zh-CN" sz="1600" dirty="0" smtClean="0">
                          <a:latin typeface="微软雅黑" pitchFamily="34" charset="-122"/>
                          <a:ea typeface="微软雅黑" pitchFamily="34" charset="-122"/>
                        </a:rPr>
                        <a:t>1</a:t>
                      </a:r>
                      <a:endParaRPr lang="zh-CN" altLang="en-US" sz="1600" dirty="0">
                        <a:latin typeface="微软雅黑" pitchFamily="34" charset="-122"/>
                        <a:ea typeface="微软雅黑" pitchFamily="34" charset="-122"/>
                      </a:endParaRPr>
                    </a:p>
                  </a:txBody>
                  <a:tcPr/>
                </a:tc>
                <a:tc>
                  <a:txBody>
                    <a:bodyPr/>
                    <a:lstStyle/>
                    <a:p>
                      <a:r>
                        <a:rPr lang="zh-CN" altLang="en-US" sz="1600" b="1" dirty="0" smtClean="0">
                          <a:latin typeface="微软雅黑" pitchFamily="34" charset="-122"/>
                          <a:ea typeface="微软雅黑" pitchFamily="34" charset="-122"/>
                        </a:rPr>
                        <a:t>俞仲文</a:t>
                      </a:r>
                      <a:endParaRPr lang="zh-CN" altLang="en-US" sz="1600" b="1" dirty="0">
                        <a:latin typeface="微软雅黑" pitchFamily="34" charset="-122"/>
                        <a:ea typeface="微软雅黑" pitchFamily="34" charset="-122"/>
                      </a:endParaRPr>
                    </a:p>
                  </a:txBody>
                  <a:tcPr/>
                </a:tc>
                <a:tc>
                  <a:txBody>
                    <a:bodyPr/>
                    <a:lstStyle/>
                    <a:p>
                      <a:r>
                        <a:rPr lang="zh-CN" altLang="en-US" sz="1600" dirty="0" smtClean="0">
                          <a:latin typeface="微软雅黑" pitchFamily="34" charset="-122"/>
                          <a:ea typeface="微软雅黑" pitchFamily="34" charset="-122"/>
                        </a:rPr>
                        <a:t>教育部职业教育学会副会长、深圳职院创校院长</a:t>
                      </a:r>
                      <a:endParaRPr lang="zh-CN" altLang="en-US" sz="1600" dirty="0">
                        <a:latin typeface="微软雅黑" pitchFamily="34" charset="-122"/>
                        <a:ea typeface="微软雅黑" pitchFamily="34" charset="-122"/>
                      </a:endParaRPr>
                    </a:p>
                  </a:txBody>
                  <a:tcPr/>
                </a:tc>
              </a:tr>
              <a:tr h="370840">
                <a:tc>
                  <a:txBody>
                    <a:bodyPr/>
                    <a:lstStyle/>
                    <a:p>
                      <a:pPr marL="0" algn="l" defTabSz="914400" rtl="0" eaLnBrk="1" latinLnBrk="0" hangingPunct="1"/>
                      <a:r>
                        <a:rPr lang="en-US" altLang="zh-CN" sz="1600" kern="1200" dirty="0" smtClean="0">
                          <a:solidFill>
                            <a:schemeClr val="dk1"/>
                          </a:solidFill>
                          <a:latin typeface="微软雅黑" pitchFamily="34" charset="-122"/>
                          <a:ea typeface="微软雅黑" pitchFamily="34" charset="-122"/>
                          <a:cs typeface="+mn-cs"/>
                        </a:rPr>
                        <a:t>2</a:t>
                      </a:r>
                      <a:endParaRPr lang="zh-CN" altLang="en-US" sz="1600" kern="1200" dirty="0">
                        <a:solidFill>
                          <a:schemeClr val="dk1"/>
                        </a:solidFill>
                        <a:latin typeface="微软雅黑" pitchFamily="34" charset="-122"/>
                        <a:ea typeface="微软雅黑" pitchFamily="34" charset="-122"/>
                        <a:cs typeface="+mn-cs"/>
                      </a:endParaRPr>
                    </a:p>
                  </a:txBody>
                  <a:tcPr/>
                </a:tc>
                <a:tc>
                  <a:txBody>
                    <a:bodyPr/>
                    <a:lstStyle/>
                    <a:p>
                      <a:pPr marL="0" algn="l" defTabSz="914400" rtl="0" eaLnBrk="1" latinLnBrk="0" hangingPunct="1"/>
                      <a:r>
                        <a:rPr lang="zh-CN" altLang="en-US" sz="1600" b="1" kern="1200" dirty="0" smtClean="0">
                          <a:solidFill>
                            <a:schemeClr val="dk1"/>
                          </a:solidFill>
                          <a:latin typeface="微软雅黑" pitchFamily="34" charset="-122"/>
                          <a:ea typeface="微软雅黑" pitchFamily="34" charset="-122"/>
                          <a:cs typeface="+mn-cs"/>
                        </a:rPr>
                        <a:t>王  毅</a:t>
                      </a:r>
                      <a:endParaRPr lang="zh-CN" altLang="en-US" sz="1600" b="1" kern="1200" dirty="0">
                        <a:solidFill>
                          <a:schemeClr val="dk1"/>
                        </a:solidFill>
                        <a:latin typeface="微软雅黑" pitchFamily="34" charset="-122"/>
                        <a:ea typeface="微软雅黑" pitchFamily="34" charset="-122"/>
                        <a:cs typeface="+mn-cs"/>
                      </a:endParaRPr>
                    </a:p>
                  </a:txBody>
                  <a:tcPr/>
                </a:tc>
                <a:tc>
                  <a:txBody>
                    <a:bodyPr/>
                    <a:lstStyle/>
                    <a:p>
                      <a:r>
                        <a:rPr lang="zh-CN" altLang="en-US" sz="1600" dirty="0" smtClean="0">
                          <a:latin typeface="微软雅黑" pitchFamily="34" charset="-122"/>
                          <a:ea typeface="微软雅黑" pitchFamily="34" charset="-122"/>
                        </a:rPr>
                        <a:t>教育部教学诊改委副主任委员、国家第一批高职示范校院长</a:t>
                      </a:r>
                      <a:endParaRPr lang="zh-CN" altLang="en-US" sz="1600" dirty="0">
                        <a:latin typeface="微软雅黑" pitchFamily="34" charset="-122"/>
                        <a:ea typeface="微软雅黑" pitchFamily="34" charset="-122"/>
                      </a:endParaRPr>
                    </a:p>
                  </a:txBody>
                  <a:tcPr/>
                </a:tc>
              </a:tr>
              <a:tr h="370840">
                <a:tc>
                  <a:txBody>
                    <a:bodyPr/>
                    <a:lstStyle/>
                    <a:p>
                      <a:r>
                        <a:rPr lang="en-US" altLang="zh-CN" sz="1600" dirty="0" smtClean="0">
                          <a:latin typeface="微软雅黑" pitchFamily="34" charset="-122"/>
                          <a:ea typeface="微软雅黑" pitchFamily="34" charset="-122"/>
                        </a:rPr>
                        <a:t>3</a:t>
                      </a:r>
                      <a:endParaRPr lang="zh-CN" altLang="en-US" sz="1600" dirty="0">
                        <a:latin typeface="微软雅黑" pitchFamily="34" charset="-122"/>
                        <a:ea typeface="微软雅黑" pitchFamily="34" charset="-122"/>
                      </a:endParaRPr>
                    </a:p>
                  </a:txBody>
                  <a:tcPr/>
                </a:tc>
                <a:tc>
                  <a:txBody>
                    <a:bodyPr/>
                    <a:lstStyle/>
                    <a:p>
                      <a:r>
                        <a:rPr lang="zh-CN" altLang="en-US" sz="1600" b="1" dirty="0" smtClean="0">
                          <a:latin typeface="微软雅黑" pitchFamily="34" charset="-122"/>
                          <a:ea typeface="微软雅黑" pitchFamily="34" charset="-122"/>
                        </a:rPr>
                        <a:t>张  玲</a:t>
                      </a:r>
                      <a:endParaRPr lang="zh-CN" altLang="en-US" sz="1600" b="1" dirty="0">
                        <a:latin typeface="微软雅黑" pitchFamily="34" charset="-122"/>
                        <a:ea typeface="微软雅黑"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latin typeface="微软雅黑" pitchFamily="34" charset="-122"/>
                          <a:ea typeface="微软雅黑" pitchFamily="34" charset="-122"/>
                        </a:rPr>
                        <a:t>教育部专家库专家、原武汉职业技术学院党委书记</a:t>
                      </a:r>
                      <a:endParaRPr lang="zh-CN" altLang="en-US" sz="1600" dirty="0">
                        <a:latin typeface="微软雅黑" pitchFamily="34" charset="-122"/>
                        <a:ea typeface="微软雅黑" pitchFamily="34" charset="-122"/>
                      </a:endParaRPr>
                    </a:p>
                  </a:txBody>
                  <a:tcPr/>
                </a:tc>
              </a:tr>
              <a:tr h="370840">
                <a:tc>
                  <a:txBody>
                    <a:bodyPr/>
                    <a:lstStyle/>
                    <a:p>
                      <a:r>
                        <a:rPr lang="en-US" altLang="zh-CN" sz="1600" dirty="0" smtClean="0">
                          <a:latin typeface="微软雅黑" pitchFamily="34" charset="-122"/>
                          <a:ea typeface="微软雅黑" pitchFamily="34" charset="-122"/>
                        </a:rPr>
                        <a:t>4</a:t>
                      </a:r>
                      <a:endParaRPr lang="zh-CN" altLang="en-US" sz="1600" dirty="0">
                        <a:latin typeface="微软雅黑" pitchFamily="34" charset="-122"/>
                        <a:ea typeface="微软雅黑" pitchFamily="34" charset="-122"/>
                      </a:endParaRPr>
                    </a:p>
                  </a:txBody>
                  <a:tcPr/>
                </a:tc>
                <a:tc>
                  <a:txBody>
                    <a:bodyPr/>
                    <a:lstStyle/>
                    <a:p>
                      <a:pPr marL="0" algn="l" defTabSz="914400" rtl="0" eaLnBrk="1" latinLnBrk="0" hangingPunct="1"/>
                      <a:r>
                        <a:rPr lang="zh-CN" altLang="en-US" sz="1600" b="1" kern="1200" dirty="0" smtClean="0">
                          <a:solidFill>
                            <a:schemeClr val="dk1"/>
                          </a:solidFill>
                          <a:latin typeface="微软雅黑" pitchFamily="34" charset="-122"/>
                          <a:ea typeface="微软雅黑" pitchFamily="34" charset="-122"/>
                          <a:cs typeface="+mn-cs"/>
                        </a:rPr>
                        <a:t>金志涛</a:t>
                      </a:r>
                      <a:endParaRPr lang="zh-CN" altLang="en-US" sz="1600" b="1" kern="1200" dirty="0">
                        <a:solidFill>
                          <a:schemeClr val="dk1"/>
                        </a:solidFill>
                        <a:latin typeface="微软雅黑" pitchFamily="34" charset="-122"/>
                        <a:ea typeface="微软雅黑"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微软雅黑" pitchFamily="34" charset="-122"/>
                          <a:ea typeface="微软雅黑" pitchFamily="34" charset="-122"/>
                          <a:cs typeface="+mn-cs"/>
                        </a:rPr>
                        <a:t>教育部专家库专家、原山东威海职业技术学院院长</a:t>
                      </a:r>
                      <a:endParaRPr lang="zh-CN" altLang="en-US" sz="1600" dirty="0">
                        <a:latin typeface="微软雅黑" pitchFamily="34" charset="-122"/>
                        <a:ea typeface="微软雅黑" pitchFamily="34" charset="-122"/>
                      </a:endParaRPr>
                    </a:p>
                  </a:txBody>
                  <a:tcPr/>
                </a:tc>
              </a:tr>
              <a:tr h="370840">
                <a:tc>
                  <a:txBody>
                    <a:bodyPr/>
                    <a:lstStyle/>
                    <a:p>
                      <a:r>
                        <a:rPr lang="en-US" altLang="zh-CN" sz="1600" kern="1200" dirty="0" smtClean="0">
                          <a:solidFill>
                            <a:schemeClr val="dk1"/>
                          </a:solidFill>
                          <a:latin typeface="微软雅黑" pitchFamily="34" charset="-122"/>
                          <a:ea typeface="微软雅黑" pitchFamily="34" charset="-122"/>
                          <a:cs typeface="+mn-cs"/>
                        </a:rPr>
                        <a:t>5</a:t>
                      </a:r>
                      <a:endParaRPr lang="zh-CN" altLang="en-US" sz="1600" kern="1200" dirty="0">
                        <a:solidFill>
                          <a:schemeClr val="dk1"/>
                        </a:solidFill>
                        <a:latin typeface="微软雅黑" pitchFamily="34" charset="-122"/>
                        <a:ea typeface="微软雅黑"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1" kern="1200" dirty="0" smtClean="0">
                          <a:solidFill>
                            <a:schemeClr val="dk1"/>
                          </a:solidFill>
                          <a:latin typeface="微软雅黑" pitchFamily="34" charset="-122"/>
                          <a:ea typeface="微软雅黑" pitchFamily="34" charset="-122"/>
                          <a:cs typeface="+mn-cs"/>
                        </a:rPr>
                        <a:t>周   忠</a:t>
                      </a:r>
                    </a:p>
                  </a:txBody>
                  <a:tcPr/>
                </a:tc>
                <a:tc>
                  <a:txBody>
                    <a:bodyPr/>
                    <a:lstStyle/>
                    <a:p>
                      <a:r>
                        <a:rPr lang="zh-CN" altLang="en-US" sz="1600" kern="1200" dirty="0" smtClean="0">
                          <a:solidFill>
                            <a:schemeClr val="dk1"/>
                          </a:solidFill>
                          <a:latin typeface="微软雅黑" pitchFamily="34" charset="-122"/>
                          <a:ea typeface="微软雅黑" pitchFamily="34" charset="-122"/>
                          <a:cs typeface="+mn-cs"/>
                        </a:rPr>
                        <a:t>教育部专家库专家、原湖南信息科技职业学院院长</a:t>
                      </a:r>
                      <a:endParaRPr lang="zh-CN" altLang="en-US" sz="1600" kern="1200" dirty="0">
                        <a:solidFill>
                          <a:schemeClr val="dk1"/>
                        </a:solidFill>
                        <a:latin typeface="微软雅黑" pitchFamily="34" charset="-122"/>
                        <a:ea typeface="微软雅黑" pitchFamily="34" charset="-122"/>
                        <a:cs typeface="+mn-cs"/>
                      </a:endParaRPr>
                    </a:p>
                  </a:txBody>
                  <a:tcPr/>
                </a:tc>
              </a:tr>
              <a:tr h="370840">
                <a:tc>
                  <a:txBody>
                    <a:bodyPr/>
                    <a:lstStyle/>
                    <a:p>
                      <a:r>
                        <a:rPr lang="en-US" altLang="zh-CN" sz="1600" kern="1200" dirty="0" smtClean="0">
                          <a:solidFill>
                            <a:schemeClr val="dk1"/>
                          </a:solidFill>
                          <a:latin typeface="微软雅黑" pitchFamily="34" charset="-122"/>
                          <a:ea typeface="微软雅黑" pitchFamily="34" charset="-122"/>
                          <a:cs typeface="+mn-cs"/>
                        </a:rPr>
                        <a:t>6</a:t>
                      </a:r>
                      <a:endParaRPr lang="zh-CN" altLang="en-US" sz="1600" kern="1200" dirty="0">
                        <a:solidFill>
                          <a:schemeClr val="dk1"/>
                        </a:solidFill>
                        <a:latin typeface="微软雅黑" pitchFamily="34" charset="-122"/>
                        <a:ea typeface="微软雅黑"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1" kern="1200" dirty="0" smtClean="0">
                          <a:solidFill>
                            <a:schemeClr val="dk1"/>
                          </a:solidFill>
                          <a:latin typeface="微软雅黑" pitchFamily="34" charset="-122"/>
                          <a:ea typeface="微软雅黑" pitchFamily="34" charset="-122"/>
                          <a:cs typeface="+mn-cs"/>
                        </a:rPr>
                        <a:t>李建月</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微软雅黑" pitchFamily="34" charset="-122"/>
                          <a:ea typeface="微软雅黑" pitchFamily="34" charset="-122"/>
                          <a:cs typeface="+mn-cs"/>
                        </a:rPr>
                        <a:t>湖南省高教学会教育技术分会原副理事长、南华大学教授</a:t>
                      </a:r>
                      <a:endParaRPr lang="zh-CN" altLang="en-US" sz="1600" dirty="0">
                        <a:latin typeface="微软雅黑" pitchFamily="34" charset="-122"/>
                        <a:ea typeface="微软雅黑" pitchFamily="34" charset="-122"/>
                      </a:endParaRPr>
                    </a:p>
                  </a:txBody>
                  <a:tcPr/>
                </a:tc>
              </a:tr>
              <a:tr h="370840">
                <a:tc>
                  <a:txBody>
                    <a:bodyPr/>
                    <a:lstStyle/>
                    <a:p>
                      <a:r>
                        <a:rPr lang="en-US" altLang="zh-CN" sz="1600" kern="1200" dirty="0" smtClean="0">
                          <a:solidFill>
                            <a:schemeClr val="dk1"/>
                          </a:solidFill>
                          <a:latin typeface="微软雅黑" pitchFamily="34" charset="-122"/>
                          <a:ea typeface="微软雅黑" pitchFamily="34" charset="-122"/>
                          <a:cs typeface="+mn-cs"/>
                        </a:rPr>
                        <a:t>7</a:t>
                      </a:r>
                      <a:endParaRPr lang="zh-CN" altLang="en-US" sz="1600" kern="1200" dirty="0">
                        <a:solidFill>
                          <a:schemeClr val="dk1"/>
                        </a:solidFill>
                        <a:latin typeface="微软雅黑" pitchFamily="34" charset="-122"/>
                        <a:ea typeface="微软雅黑" pitchFamily="34" charset="-122"/>
                        <a:cs typeface="+mn-cs"/>
                      </a:endParaRPr>
                    </a:p>
                  </a:txBody>
                  <a:tcPr/>
                </a:tc>
                <a:tc>
                  <a:txBody>
                    <a:bodyPr/>
                    <a:lstStyle/>
                    <a:p>
                      <a:r>
                        <a:rPr lang="zh-CN" altLang="en-US" sz="1600" b="1" kern="1200" dirty="0" smtClean="0">
                          <a:solidFill>
                            <a:schemeClr val="dk1"/>
                          </a:solidFill>
                          <a:latin typeface="微软雅黑" pitchFamily="34" charset="-122"/>
                          <a:ea typeface="微软雅黑" pitchFamily="34" charset="-122"/>
                          <a:cs typeface="+mn-cs"/>
                        </a:rPr>
                        <a:t>房巧红</a:t>
                      </a:r>
                      <a:endParaRPr lang="zh-CN" altLang="en-US" sz="1600" b="1" kern="1200" dirty="0">
                        <a:solidFill>
                          <a:schemeClr val="dk1"/>
                        </a:solidFill>
                        <a:latin typeface="微软雅黑" pitchFamily="34" charset="-122"/>
                        <a:ea typeface="微软雅黑"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微软雅黑" pitchFamily="34" charset="-122"/>
                          <a:ea typeface="微软雅黑" pitchFamily="34" charset="-122"/>
                          <a:cs typeface="+mn-cs"/>
                        </a:rPr>
                        <a:t>广东省教指委物流分会副会长、深圳市南山科创局评审专家</a:t>
                      </a:r>
                      <a:endParaRPr lang="zh-CN" altLang="en-US" sz="1600" kern="1200" dirty="0">
                        <a:solidFill>
                          <a:schemeClr val="dk1"/>
                        </a:solidFill>
                        <a:latin typeface="微软雅黑" pitchFamily="34" charset="-122"/>
                        <a:ea typeface="微软雅黑" pitchFamily="34" charset="-122"/>
                        <a:cs typeface="+mn-cs"/>
                      </a:endParaRPr>
                    </a:p>
                  </a:txBody>
                  <a:tcPr/>
                </a:tc>
              </a:tr>
              <a:tr h="370840">
                <a:tc>
                  <a:txBody>
                    <a:bodyPr/>
                    <a:lstStyle/>
                    <a:p>
                      <a:r>
                        <a:rPr lang="en-US" altLang="zh-CN" sz="1600" kern="1200" dirty="0" smtClean="0">
                          <a:solidFill>
                            <a:schemeClr val="dk1"/>
                          </a:solidFill>
                          <a:latin typeface="微软雅黑" pitchFamily="34" charset="-122"/>
                          <a:ea typeface="微软雅黑" pitchFamily="34" charset="-122"/>
                          <a:cs typeface="+mn-cs"/>
                        </a:rPr>
                        <a:t>8</a:t>
                      </a:r>
                      <a:endParaRPr lang="zh-CN" altLang="en-US" sz="1600" kern="1200" dirty="0">
                        <a:solidFill>
                          <a:schemeClr val="dk1"/>
                        </a:solidFill>
                        <a:latin typeface="微软雅黑" pitchFamily="34" charset="-122"/>
                        <a:ea typeface="微软雅黑" pitchFamily="34" charset="-122"/>
                        <a:cs typeface="+mn-cs"/>
                      </a:endParaRPr>
                    </a:p>
                  </a:txBody>
                  <a:tcPr/>
                </a:tc>
                <a:tc>
                  <a:txBody>
                    <a:bodyPr/>
                    <a:lstStyle/>
                    <a:p>
                      <a:r>
                        <a:rPr lang="zh-CN" altLang="en-US" sz="1600" b="1" kern="1200" dirty="0" smtClean="0">
                          <a:solidFill>
                            <a:schemeClr val="dk1"/>
                          </a:solidFill>
                          <a:latin typeface="微软雅黑" pitchFamily="34" charset="-122"/>
                          <a:ea typeface="微软雅黑" pitchFamily="34" charset="-122"/>
                          <a:cs typeface="+mn-cs"/>
                        </a:rPr>
                        <a:t>毕晓峰</a:t>
                      </a:r>
                      <a:endParaRPr lang="zh-CN" altLang="en-US" sz="1600" b="1" kern="1200" dirty="0">
                        <a:solidFill>
                          <a:schemeClr val="dk1"/>
                        </a:solidFill>
                        <a:latin typeface="微软雅黑" pitchFamily="34" charset="-122"/>
                        <a:ea typeface="微软雅黑"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微软雅黑" pitchFamily="34" charset="-122"/>
                          <a:ea typeface="微软雅黑" pitchFamily="34" charset="-122"/>
                          <a:cs typeface="+mn-cs"/>
                        </a:rPr>
                        <a:t>中职示范校建设评审专家、原河南洛阳一拖职业学校校长</a:t>
                      </a:r>
                      <a:endParaRPr lang="zh-CN" altLang="en-US" sz="1600" kern="1200" dirty="0">
                        <a:solidFill>
                          <a:schemeClr val="dk1"/>
                        </a:solidFill>
                        <a:latin typeface="微软雅黑" pitchFamily="34" charset="-122"/>
                        <a:ea typeface="微软雅黑" pitchFamily="34" charset="-122"/>
                        <a:cs typeface="+mn-cs"/>
                      </a:endParaRPr>
                    </a:p>
                  </a:txBody>
                  <a:tcPr/>
                </a:tc>
              </a:tr>
              <a:tr h="370840">
                <a:tc>
                  <a:txBody>
                    <a:bodyPr/>
                    <a:lstStyle/>
                    <a:p>
                      <a:endParaRPr lang="zh-CN" altLang="en-US" sz="1600" kern="1200" dirty="0">
                        <a:solidFill>
                          <a:schemeClr val="dk1"/>
                        </a:solidFill>
                        <a:latin typeface="微软雅黑" pitchFamily="34" charset="-122"/>
                        <a:ea typeface="微软雅黑" pitchFamily="34" charset="-122"/>
                        <a:cs typeface="+mn-cs"/>
                      </a:endParaRPr>
                    </a:p>
                  </a:txBody>
                  <a:tcPr/>
                </a:tc>
                <a:tc>
                  <a:txBody>
                    <a:bodyPr/>
                    <a:lstStyle/>
                    <a:p>
                      <a:endParaRPr lang="zh-CN" altLang="en-US" sz="1600" kern="1200" dirty="0">
                        <a:solidFill>
                          <a:schemeClr val="dk1"/>
                        </a:solidFill>
                        <a:latin typeface="微软雅黑" pitchFamily="34" charset="-122"/>
                        <a:ea typeface="微软雅黑"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微软雅黑" pitchFamily="34" charset="-122"/>
                          <a:ea typeface="微软雅黑" pitchFamily="34" charset="-122"/>
                          <a:cs typeface="+mn-cs"/>
                        </a:rPr>
                        <a:t>.</a:t>
                      </a:r>
                      <a:r>
                        <a:rPr lang="en-US" altLang="zh-CN" sz="1600" kern="1200" dirty="0" smtClean="0">
                          <a:solidFill>
                            <a:schemeClr val="dk1"/>
                          </a:solidFill>
                          <a:latin typeface="微软雅黑" pitchFamily="34" charset="-122"/>
                          <a:ea typeface="微软雅黑" pitchFamily="34" charset="-122"/>
                          <a:cs typeface="+mn-cs"/>
                        </a:rPr>
                        <a:t>.</a:t>
                      </a:r>
                      <a:r>
                        <a:rPr lang="zh-CN" altLang="en-US" sz="1600" kern="1200" dirty="0" smtClean="0">
                          <a:solidFill>
                            <a:schemeClr val="dk1"/>
                          </a:solidFill>
                          <a:latin typeface="微软雅黑" pitchFamily="34" charset="-122"/>
                          <a:ea typeface="微软雅黑" pitchFamily="34" charset="-122"/>
                          <a:cs typeface="+mn-cs"/>
                        </a:rPr>
                        <a:t> .</a:t>
                      </a:r>
                      <a:r>
                        <a:rPr lang="en-US" altLang="zh-CN" sz="1600" kern="1200" dirty="0" smtClean="0">
                          <a:solidFill>
                            <a:schemeClr val="dk1"/>
                          </a:solidFill>
                          <a:latin typeface="微软雅黑" pitchFamily="34" charset="-122"/>
                          <a:ea typeface="微软雅黑" pitchFamily="34" charset="-122"/>
                          <a:cs typeface="+mn-cs"/>
                        </a:rPr>
                        <a:t>.</a:t>
                      </a:r>
                      <a:r>
                        <a:rPr lang="zh-CN" altLang="en-US" sz="1600" kern="1200" dirty="0" smtClean="0">
                          <a:solidFill>
                            <a:schemeClr val="dk1"/>
                          </a:solidFill>
                          <a:latin typeface="微软雅黑" pitchFamily="34" charset="-122"/>
                          <a:ea typeface="微软雅黑" pitchFamily="34" charset="-122"/>
                          <a:cs typeface="+mn-cs"/>
                        </a:rPr>
                        <a:t> .</a:t>
                      </a:r>
                      <a:r>
                        <a:rPr lang="en-US" altLang="zh-CN" sz="1600" kern="1200" dirty="0" smtClean="0">
                          <a:solidFill>
                            <a:schemeClr val="dk1"/>
                          </a:solidFill>
                          <a:latin typeface="微软雅黑" pitchFamily="34" charset="-122"/>
                          <a:ea typeface="微软雅黑" pitchFamily="34" charset="-122"/>
                          <a:cs typeface="+mn-cs"/>
                        </a:rPr>
                        <a:t>.</a:t>
                      </a:r>
                      <a:r>
                        <a:rPr lang="zh-CN" altLang="en-US" sz="1600" kern="1200" dirty="0" smtClean="0">
                          <a:solidFill>
                            <a:schemeClr val="dk1"/>
                          </a:solidFill>
                          <a:latin typeface="微软雅黑" pitchFamily="34" charset="-122"/>
                          <a:ea typeface="微软雅黑" pitchFamily="34" charset="-122"/>
                          <a:cs typeface="+mn-cs"/>
                        </a:rPr>
                        <a:t> .</a:t>
                      </a:r>
                      <a:r>
                        <a:rPr lang="en-US" altLang="zh-CN" sz="1600" kern="1200" dirty="0" smtClean="0">
                          <a:solidFill>
                            <a:schemeClr val="dk1"/>
                          </a:solidFill>
                          <a:latin typeface="微软雅黑" pitchFamily="34" charset="-122"/>
                          <a:ea typeface="微软雅黑" pitchFamily="34" charset="-122"/>
                          <a:cs typeface="+mn-cs"/>
                        </a:rPr>
                        <a:t>.</a:t>
                      </a:r>
                      <a:endParaRPr lang="zh-CN" altLang="en-US" sz="1600" kern="1200" dirty="0">
                        <a:solidFill>
                          <a:schemeClr val="dk1"/>
                        </a:solidFill>
                        <a:latin typeface="微软雅黑" pitchFamily="34" charset="-122"/>
                        <a:ea typeface="微软雅黑" pitchFamily="34" charset="-122"/>
                        <a:cs typeface="+mn-cs"/>
                      </a:endParaRPr>
                    </a:p>
                  </a:txBody>
                  <a:tcPr/>
                </a:tc>
              </a:tr>
            </a:tbl>
          </a:graphicData>
        </a:graphic>
      </p:graphicFrame>
      <p:sp>
        <p:nvSpPr>
          <p:cNvPr id="3" name="矩形 2"/>
          <p:cNvSpPr/>
          <p:nvPr/>
        </p:nvSpPr>
        <p:spPr>
          <a:xfrm>
            <a:off x="8293100" y="2303086"/>
            <a:ext cx="3048000" cy="2964914"/>
          </a:xfrm>
          <a:prstGeom prst="rect">
            <a:avLst/>
          </a:prstGeom>
          <a:ln cmpd="sng">
            <a:solidFill>
              <a:schemeClr val="accent2"/>
            </a:solidFill>
          </a:ln>
        </p:spPr>
        <p:txBody>
          <a:bodyPr>
            <a:spAutoFit/>
          </a:bodyPr>
          <a:lstStyle/>
          <a:p>
            <a:pPr algn="just" defTabSz="1172352">
              <a:lnSpc>
                <a:spcPct val="150000"/>
              </a:lnSpc>
              <a:defRPr/>
            </a:pPr>
            <a:r>
              <a:rPr lang="en-US" altLang="zh-CN" b="1" dirty="0" smtClean="0">
                <a:solidFill>
                  <a:srgbClr val="C00000"/>
                </a:solidFill>
                <a:latin typeface="微软雅黑" pitchFamily="34" charset="-122"/>
                <a:ea typeface="微软雅黑" pitchFamily="34" charset="-122"/>
              </a:rPr>
              <a:t>     12</a:t>
            </a:r>
            <a:r>
              <a:rPr lang="zh-CN" altLang="zh-CN" b="1" dirty="0" smtClean="0">
                <a:solidFill>
                  <a:srgbClr val="C00000"/>
                </a:solidFill>
                <a:latin typeface="微软雅黑" pitchFamily="34" charset="-122"/>
                <a:ea typeface="微软雅黑" pitchFamily="34" charset="-122"/>
              </a:rPr>
              <a:t>个</a:t>
            </a:r>
            <a:r>
              <a:rPr lang="zh-CN" altLang="zh-CN" b="1" dirty="0">
                <a:solidFill>
                  <a:srgbClr val="C00000"/>
                </a:solidFill>
                <a:latin typeface="微软雅黑" pitchFamily="34" charset="-122"/>
                <a:ea typeface="微软雅黑" pitchFamily="34" charset="-122"/>
              </a:rPr>
              <a:t>事业</a:t>
            </a:r>
            <a:r>
              <a:rPr lang="zh-CN" altLang="zh-CN" b="1" dirty="0" smtClean="0">
                <a:solidFill>
                  <a:srgbClr val="C00000"/>
                </a:solidFill>
                <a:latin typeface="微软雅黑" pitchFamily="34" charset="-122"/>
                <a:ea typeface="微软雅黑" pitchFamily="34" charset="-122"/>
              </a:rPr>
              <a:t>部</a:t>
            </a:r>
            <a:r>
              <a:rPr lang="zh-CN" altLang="en-US" b="1" dirty="0" smtClean="0">
                <a:solidFill>
                  <a:srgbClr val="C00000"/>
                </a:solidFill>
                <a:latin typeface="微软雅黑" pitchFamily="34" charset="-122"/>
                <a:ea typeface="微软雅黑" pitchFamily="34" charset="-122"/>
              </a:rPr>
              <a:t>、</a:t>
            </a:r>
            <a:r>
              <a:rPr lang="en-US" altLang="zh-CN" b="1" dirty="0" smtClean="0">
                <a:solidFill>
                  <a:srgbClr val="C00000"/>
                </a:solidFill>
                <a:latin typeface="微软雅黑" pitchFamily="34" charset="-122"/>
                <a:ea typeface="微软雅黑" pitchFamily="34" charset="-122"/>
              </a:rPr>
              <a:t>70</a:t>
            </a:r>
            <a:r>
              <a:rPr lang="zh-CN" altLang="zh-CN" b="1" dirty="0">
                <a:solidFill>
                  <a:srgbClr val="C00000"/>
                </a:solidFill>
                <a:latin typeface="微软雅黑" pitchFamily="34" charset="-122"/>
                <a:ea typeface="微软雅黑" pitchFamily="34" charset="-122"/>
              </a:rPr>
              <a:t>余个学科专业的丰富产品</a:t>
            </a:r>
            <a:r>
              <a:rPr lang="zh-CN" altLang="zh-CN" b="1" dirty="0" smtClean="0">
                <a:solidFill>
                  <a:srgbClr val="C00000"/>
                </a:solidFill>
                <a:latin typeface="微软雅黑" pitchFamily="34" charset="-122"/>
                <a:ea typeface="微软雅黑" pitchFamily="34" charset="-122"/>
              </a:rPr>
              <a:t>线</a:t>
            </a:r>
            <a:r>
              <a:rPr lang="zh-CN" altLang="en-US" b="1" dirty="0" smtClean="0">
                <a:solidFill>
                  <a:srgbClr val="C00000"/>
                </a:solidFill>
                <a:latin typeface="微软雅黑" pitchFamily="34" charset="-122"/>
                <a:ea typeface="微软雅黑" pitchFamily="34" charset="-122"/>
              </a:rPr>
              <a:t>：</a:t>
            </a:r>
            <a:r>
              <a:rPr lang="zh-CN" altLang="en-US" kern="100" dirty="0" smtClean="0">
                <a:solidFill>
                  <a:sysClr val="windowText" lastClr="000000"/>
                </a:solidFill>
                <a:latin typeface="微软雅黑" panose="020B0503020204020204" pitchFamily="34" charset="-122"/>
                <a:ea typeface="微软雅黑" panose="020B0503020204020204" pitchFamily="34" charset="-122"/>
                <a:cs typeface="Times New Roman"/>
              </a:rPr>
              <a:t>财税</a:t>
            </a:r>
            <a:r>
              <a:rPr lang="zh-CN" altLang="en-US" kern="100" dirty="0">
                <a:solidFill>
                  <a:sysClr val="windowText" lastClr="000000"/>
                </a:solidFill>
                <a:latin typeface="微软雅黑" panose="020B0503020204020204" pitchFamily="34" charset="-122"/>
                <a:ea typeface="微软雅黑" panose="020B0503020204020204" pitchFamily="34" charset="-122"/>
                <a:cs typeface="Times New Roman"/>
              </a:rPr>
              <a:t>审事业部群、计算机教育事业部群、机电与自动化事业部群、校园文化事业</a:t>
            </a:r>
            <a:r>
              <a:rPr lang="zh-CN" altLang="en-US" kern="100" dirty="0" smtClean="0">
                <a:solidFill>
                  <a:sysClr val="windowText" lastClr="000000"/>
                </a:solidFill>
                <a:latin typeface="微软雅黑" panose="020B0503020204020204" pitchFamily="34" charset="-122"/>
                <a:ea typeface="微软雅黑" panose="020B0503020204020204" pitchFamily="34" charset="-122"/>
                <a:cs typeface="Times New Roman"/>
              </a:rPr>
              <a:t>部。</a:t>
            </a:r>
            <a:endParaRPr lang="en-US" altLang="zh-CN" kern="100" dirty="0">
              <a:solidFill>
                <a:sysClr val="windowText" lastClr="000000"/>
              </a:solidFill>
              <a:latin typeface="微软雅黑" panose="020B0503020204020204" pitchFamily="34" charset="-122"/>
              <a:ea typeface="微软雅黑" panose="020B0503020204020204" pitchFamily="34" charset="-122"/>
              <a:cs typeface="Times New Roman"/>
            </a:endParaRPr>
          </a:p>
          <a:p>
            <a:pPr algn="ctr" defTabSz="1172352">
              <a:lnSpc>
                <a:spcPts val="2564"/>
              </a:lnSpc>
              <a:defRPr/>
            </a:pPr>
            <a:r>
              <a:rPr lang="en-US" altLang="zh-CN" sz="3600" kern="0" dirty="0">
                <a:solidFill>
                  <a:sysClr val="windowText" lastClr="000000">
                    <a:lumMod val="65000"/>
                    <a:lumOff val="35000"/>
                  </a:sysClr>
                </a:solidFill>
                <a:latin typeface="Berlin Sans FB Demi" panose="020E0802020502020306" pitchFamily="34" charset="0"/>
                <a:ea typeface="微软雅黑" panose="020B0503020204020204" pitchFamily="34" charset="-122"/>
              </a:rPr>
              <a:t>……</a:t>
            </a:r>
            <a:endParaRPr lang="zh-CN" altLang="zh-CN" sz="3600" kern="100" dirty="0">
              <a:solidFill>
                <a:sysClr val="windowText" lastClr="000000"/>
              </a:solidFill>
              <a:latin typeface="Berlin Sans FB Demi" panose="020E0802020502020306" pitchFamily="34" charset="0"/>
              <a:ea typeface="微软雅黑" panose="020B0503020204020204" pitchFamily="34" charset="-122"/>
              <a:cs typeface="Times New Roman"/>
            </a:endParaRPr>
          </a:p>
          <a:p>
            <a:pPr lvl="0" algn="just" defTabSz="1172352">
              <a:lnSpc>
                <a:spcPts val="3590"/>
              </a:lnSpc>
              <a:defRPr/>
            </a:pPr>
            <a:endParaRPr lang="zh-CN" altLang="zh-CN" b="1" dirty="0">
              <a:solidFill>
                <a:srgbClr val="FF0000"/>
              </a:solidFill>
              <a:latin typeface="微软雅黑" pitchFamily="34" charset="-122"/>
              <a:ea typeface="微软雅黑" pitchFamily="34" charset="-122"/>
            </a:endParaRPr>
          </a:p>
        </p:txBody>
      </p:sp>
      <p:sp>
        <p:nvSpPr>
          <p:cNvPr id="11"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49</a:t>
            </a:r>
            <a:endParaRPr lang="zh-CN" altLang="en-US" sz="1600" b="1" dirty="0">
              <a:solidFill>
                <a:prstClr val="white"/>
              </a:solidFill>
            </a:endParaRPr>
          </a:p>
        </p:txBody>
      </p:sp>
    </p:spTree>
    <p:extLst>
      <p:ext uri="{BB962C8B-B14F-4D97-AF65-F5344CB8AC3E}">
        <p14:creationId xmlns:p14="http://schemas.microsoft.com/office/powerpoint/2010/main" val="2891759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a:endCxn id="19" idx="1"/>
          </p:cNvCxnSpPr>
          <p:nvPr/>
        </p:nvCxnSpPr>
        <p:spPr>
          <a:xfrm>
            <a:off x="1768416" y="404813"/>
            <a:ext cx="6966009" cy="115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400348" y="1390663"/>
            <a:ext cx="11499220" cy="5029674"/>
            <a:chOff x="400348" y="1285888"/>
            <a:chExt cx="11499220" cy="5029674"/>
          </a:xfrm>
        </p:grpSpPr>
        <p:sp>
          <p:nvSpPr>
            <p:cNvPr id="13" name="Text Box 11"/>
            <p:cNvSpPr txBox="1">
              <a:spLocks noChangeArrowheads="1"/>
            </p:cNvSpPr>
            <p:nvPr/>
          </p:nvSpPr>
          <p:spPr bwMode="auto">
            <a:xfrm>
              <a:off x="400348" y="1285888"/>
              <a:ext cx="11499220" cy="962527"/>
            </a:xfrm>
            <a:prstGeom prst="rect">
              <a:avLst/>
            </a:prstGeom>
            <a:noFill/>
            <a:ln w="9525">
              <a:solidFill>
                <a:schemeClr val="tx1"/>
              </a:solidFill>
              <a:prstDash val="dash"/>
              <a:miter lim="800000"/>
              <a:headEnd/>
              <a:tailEnd/>
            </a:ln>
            <a:extLst/>
          </p:spPr>
          <p:txBody>
            <a:bodyPr wrap="square" lIns="130260" tIns="65129" rIns="130260" bIns="65129">
              <a:spAutoFit/>
            </a:bodyPr>
            <a:lstStyle>
              <a:lvl1pPr indent="457200" eaLnBrk="0" hangingPunct="0">
                <a:defRPr sz="1200">
                  <a:solidFill>
                    <a:schemeClr val="tx1"/>
                  </a:solidFill>
                  <a:latin typeface="黑体" pitchFamily="49" charset="-122"/>
                  <a:ea typeface="宋体" pitchFamily="2" charset="-122"/>
                </a:defRPr>
              </a:lvl1pPr>
              <a:lvl2pPr marL="742950" indent="-285750" eaLnBrk="0" hangingPunct="0">
                <a:defRPr sz="1200">
                  <a:solidFill>
                    <a:schemeClr val="tx1"/>
                  </a:solidFill>
                  <a:latin typeface="黑体" pitchFamily="49" charset="-122"/>
                  <a:ea typeface="宋体" pitchFamily="2" charset="-122"/>
                </a:defRPr>
              </a:lvl2pPr>
              <a:lvl3pPr marL="1143000" indent="-228600" eaLnBrk="0" hangingPunct="0">
                <a:defRPr sz="1200">
                  <a:solidFill>
                    <a:schemeClr val="tx1"/>
                  </a:solidFill>
                  <a:latin typeface="黑体" pitchFamily="49" charset="-122"/>
                  <a:ea typeface="宋体" pitchFamily="2" charset="-122"/>
                </a:defRPr>
              </a:lvl3pPr>
              <a:lvl4pPr marL="1600200" indent="-228600" eaLnBrk="0" hangingPunct="0">
                <a:defRPr sz="1200">
                  <a:solidFill>
                    <a:schemeClr val="tx1"/>
                  </a:solidFill>
                  <a:latin typeface="黑体" pitchFamily="49" charset="-122"/>
                  <a:ea typeface="宋体" pitchFamily="2" charset="-122"/>
                </a:defRPr>
              </a:lvl4pPr>
              <a:lvl5pPr marL="2057400" indent="-228600" eaLnBrk="0" hangingPunct="0">
                <a:defRPr sz="1200">
                  <a:solidFill>
                    <a:schemeClr val="tx1"/>
                  </a:solidFill>
                  <a:latin typeface="黑体" pitchFamily="49" charset="-122"/>
                  <a:ea typeface="宋体" pitchFamily="2" charset="-122"/>
                </a:defRPr>
              </a:lvl5pPr>
              <a:lvl6pPr marL="2514600" indent="-228600" eaLnBrk="0" fontAlgn="base" hangingPunct="0">
                <a:spcBef>
                  <a:spcPct val="0"/>
                </a:spcBef>
                <a:spcAft>
                  <a:spcPct val="0"/>
                </a:spcAft>
                <a:defRPr sz="1200">
                  <a:solidFill>
                    <a:schemeClr val="tx1"/>
                  </a:solidFill>
                  <a:latin typeface="黑体" pitchFamily="49" charset="-122"/>
                  <a:ea typeface="宋体" pitchFamily="2" charset="-122"/>
                </a:defRPr>
              </a:lvl6pPr>
              <a:lvl7pPr marL="2971800" indent="-228600" eaLnBrk="0" fontAlgn="base" hangingPunct="0">
                <a:spcBef>
                  <a:spcPct val="0"/>
                </a:spcBef>
                <a:spcAft>
                  <a:spcPct val="0"/>
                </a:spcAft>
                <a:defRPr sz="1200">
                  <a:solidFill>
                    <a:schemeClr val="tx1"/>
                  </a:solidFill>
                  <a:latin typeface="黑体" pitchFamily="49" charset="-122"/>
                  <a:ea typeface="宋体" pitchFamily="2" charset="-122"/>
                </a:defRPr>
              </a:lvl7pPr>
              <a:lvl8pPr marL="3429000" indent="-228600" eaLnBrk="0" fontAlgn="base" hangingPunct="0">
                <a:spcBef>
                  <a:spcPct val="0"/>
                </a:spcBef>
                <a:spcAft>
                  <a:spcPct val="0"/>
                </a:spcAft>
                <a:defRPr sz="1200">
                  <a:solidFill>
                    <a:schemeClr val="tx1"/>
                  </a:solidFill>
                  <a:latin typeface="黑体" pitchFamily="49" charset="-122"/>
                  <a:ea typeface="宋体" pitchFamily="2" charset="-122"/>
                </a:defRPr>
              </a:lvl8pPr>
              <a:lvl9pPr marL="3886200" indent="-228600" eaLnBrk="0" fontAlgn="base" hangingPunct="0">
                <a:spcBef>
                  <a:spcPct val="0"/>
                </a:spcBef>
                <a:spcAft>
                  <a:spcPct val="0"/>
                </a:spcAft>
                <a:defRPr sz="1200">
                  <a:solidFill>
                    <a:schemeClr val="tx1"/>
                  </a:solidFill>
                  <a:latin typeface="黑体" pitchFamily="49" charset="-122"/>
                  <a:ea typeface="宋体" pitchFamily="2" charset="-122"/>
                </a:defRPr>
              </a:lvl9pPr>
            </a:lstStyle>
            <a:p>
              <a:pPr eaLnBrk="1" hangingPunct="1">
                <a:lnSpc>
                  <a:spcPct val="150000"/>
                </a:lnSpc>
                <a:defRPr/>
              </a:pPr>
              <a:r>
                <a:rPr lang="zh-CN" altLang="en-US" sz="1800" dirty="0">
                  <a:solidFill>
                    <a:srgbClr val="000000"/>
                  </a:solidFill>
                  <a:latin typeface="微软雅黑" pitchFamily="34" charset="-122"/>
                  <a:ea typeface="微软雅黑" pitchFamily="34" charset="-122"/>
                </a:rPr>
                <a:t>国泰安与</a:t>
              </a:r>
              <a:r>
                <a:rPr lang="zh-CN" altLang="en-US" sz="1800" dirty="0">
                  <a:solidFill>
                    <a:srgbClr val="FF0000"/>
                  </a:solidFill>
                  <a:latin typeface="微软雅黑" pitchFamily="34" charset="-122"/>
                  <a:ea typeface="微软雅黑" pitchFamily="34" charset="-122"/>
                </a:rPr>
                <a:t>六安高技</a:t>
              </a:r>
              <a:r>
                <a:rPr lang="zh-CN" altLang="en-US" sz="1800" dirty="0">
                  <a:solidFill>
                    <a:srgbClr val="000000"/>
                  </a:solidFill>
                  <a:latin typeface="微软雅黑" pitchFamily="34" charset="-122"/>
                  <a:ea typeface="微软雅黑" pitchFamily="34" charset="-122"/>
                </a:rPr>
                <a:t>的合作，双方就六安高技示范校建设内容，由国泰安帮助学校完成</a:t>
              </a:r>
              <a:r>
                <a:rPr lang="zh-CN" altLang="en-US" sz="1800" b="1" dirty="0">
                  <a:solidFill>
                    <a:srgbClr val="C00000"/>
                  </a:solidFill>
                  <a:latin typeface="微软雅黑" pitchFamily="34" charset="-122"/>
                  <a:ea typeface="微软雅黑" pitchFamily="34" charset="-122"/>
                </a:rPr>
                <a:t>数控加工</a:t>
              </a:r>
              <a:r>
                <a:rPr lang="zh-CN" altLang="en-US" sz="1800" b="1" dirty="0" smtClean="0">
                  <a:solidFill>
                    <a:srgbClr val="C00000"/>
                  </a:solidFill>
                  <a:latin typeface="微软雅黑" pitchFamily="34" charset="-122"/>
                  <a:ea typeface="微软雅黑" pitchFamily="34" charset="-122"/>
                </a:rPr>
                <a:t>、</a:t>
              </a:r>
              <a:endParaRPr lang="en-US" altLang="zh-CN" sz="1800" b="1" dirty="0" smtClean="0">
                <a:solidFill>
                  <a:srgbClr val="C00000"/>
                </a:solidFill>
                <a:latin typeface="微软雅黑" pitchFamily="34" charset="-122"/>
                <a:ea typeface="微软雅黑" pitchFamily="34" charset="-122"/>
              </a:endParaRPr>
            </a:p>
            <a:p>
              <a:pPr eaLnBrk="1" hangingPunct="1">
                <a:lnSpc>
                  <a:spcPct val="150000"/>
                </a:lnSpc>
                <a:defRPr/>
              </a:pPr>
              <a:r>
                <a:rPr lang="zh-CN" altLang="en-US" sz="1800" b="1" dirty="0" smtClean="0">
                  <a:solidFill>
                    <a:srgbClr val="C00000"/>
                  </a:solidFill>
                  <a:latin typeface="微软雅黑" pitchFamily="34" charset="-122"/>
                  <a:ea typeface="微软雅黑" pitchFamily="34" charset="-122"/>
                </a:rPr>
                <a:t>机床切削、模具制造、汽车维修、电器维修</a:t>
              </a:r>
              <a:r>
                <a:rPr lang="en-US" altLang="zh-CN" sz="1800" dirty="0" smtClean="0">
                  <a:solidFill>
                    <a:srgbClr val="000000"/>
                  </a:solidFill>
                  <a:latin typeface="微软雅黑" pitchFamily="34" charset="-122"/>
                  <a:ea typeface="微软雅黑" pitchFamily="34" charset="-122"/>
                </a:rPr>
                <a:t>5</a:t>
              </a:r>
              <a:r>
                <a:rPr lang="zh-CN" altLang="en-US" sz="1800" dirty="0" smtClean="0">
                  <a:solidFill>
                    <a:srgbClr val="000000"/>
                  </a:solidFill>
                  <a:latin typeface="微软雅黑" pitchFamily="34" charset="-122"/>
                  <a:ea typeface="微软雅黑" pitchFamily="34" charset="-122"/>
                </a:rPr>
                <a:t>个重点专业示范校建设项目，建设达到以下成果：</a:t>
              </a:r>
              <a:endParaRPr lang="en-US" altLang="zh-CN" sz="1800" dirty="0">
                <a:solidFill>
                  <a:srgbClr val="000000"/>
                </a:solidFill>
                <a:latin typeface="微软雅黑" pitchFamily="34" charset="-122"/>
                <a:ea typeface="微软雅黑" pitchFamily="34" charset="-122"/>
              </a:endParaRPr>
            </a:p>
          </p:txBody>
        </p:sp>
        <p:sp>
          <p:nvSpPr>
            <p:cNvPr id="14" name="矩形 6"/>
            <p:cNvSpPr>
              <a:spLocks noChangeArrowheads="1"/>
            </p:cNvSpPr>
            <p:nvPr/>
          </p:nvSpPr>
          <p:spPr bwMode="auto">
            <a:xfrm>
              <a:off x="677337" y="2216548"/>
              <a:ext cx="11222231" cy="2334372"/>
            </a:xfrm>
            <a:prstGeom prst="rect">
              <a:avLst/>
            </a:prstGeom>
            <a:noFill/>
            <a:ln>
              <a:noFill/>
            </a:ln>
            <a:extLst/>
          </p:spPr>
          <p:txBody>
            <a:bodyPr lIns="117235" tIns="58618" rIns="117235" bIns="58618">
              <a:spAutoFit/>
            </a:bodyPr>
            <a:lstStyle/>
            <a:p>
              <a:pPr indent="586176">
                <a:lnSpc>
                  <a:spcPct val="150000"/>
                </a:lnSpc>
                <a:buFont typeface="Wingdings" pitchFamily="2" charset="2"/>
                <a:buChar char="p"/>
                <a:defRPr/>
              </a:pPr>
              <a:r>
                <a:rPr lang="zh-CN" altLang="en-US" sz="1600" dirty="0">
                  <a:solidFill>
                    <a:srgbClr val="000000"/>
                  </a:solidFill>
                  <a:latin typeface="微软雅黑" pitchFamily="34" charset="-122"/>
                  <a:ea typeface="微软雅黑" pitchFamily="34" charset="-122"/>
                </a:rPr>
                <a:t>工学结合的人才培养模式改革创新取得明显成效</a:t>
              </a:r>
              <a:endParaRPr lang="en-US" altLang="zh-CN" sz="1600" dirty="0">
                <a:solidFill>
                  <a:srgbClr val="000000"/>
                </a:solidFill>
                <a:latin typeface="微软雅黑" pitchFamily="34" charset="-122"/>
                <a:ea typeface="微软雅黑" pitchFamily="34" charset="-122"/>
              </a:endParaRPr>
            </a:p>
            <a:p>
              <a:pPr indent="586176">
                <a:lnSpc>
                  <a:spcPct val="150000"/>
                </a:lnSpc>
                <a:buFont typeface="Wingdings" pitchFamily="2" charset="2"/>
                <a:buChar char="p"/>
                <a:defRPr/>
              </a:pPr>
              <a:r>
                <a:rPr lang="zh-CN" altLang="en-US" sz="1600" dirty="0">
                  <a:solidFill>
                    <a:srgbClr val="000000"/>
                  </a:solidFill>
                  <a:latin typeface="微软雅黑" pitchFamily="34" charset="-122"/>
                  <a:ea typeface="微软雅黑" pitchFamily="34" charset="-122"/>
                </a:rPr>
                <a:t>以岗位需求为导向的课程体系改革有明显突破</a:t>
              </a:r>
            </a:p>
            <a:p>
              <a:pPr indent="586176">
                <a:lnSpc>
                  <a:spcPct val="150000"/>
                </a:lnSpc>
                <a:buFont typeface="Wingdings" pitchFamily="2" charset="2"/>
                <a:buChar char="p"/>
                <a:defRPr/>
              </a:pPr>
              <a:r>
                <a:rPr lang="zh-CN" altLang="en-US" sz="1600" dirty="0">
                  <a:solidFill>
                    <a:srgbClr val="000000"/>
                  </a:solidFill>
                  <a:latin typeface="微软雅黑" pitchFamily="34" charset="-122"/>
                  <a:ea typeface="微软雅黑" pitchFamily="34" charset="-122"/>
                </a:rPr>
                <a:t>培养出专业带头人</a:t>
              </a:r>
              <a:r>
                <a:rPr lang="en-US" altLang="en-US" sz="1600" dirty="0">
                  <a:solidFill>
                    <a:srgbClr val="000000"/>
                  </a:solidFill>
                  <a:latin typeface="微软雅黑" pitchFamily="34" charset="-122"/>
                  <a:ea typeface="微软雅黑" pitchFamily="34" charset="-122"/>
                </a:rPr>
                <a:t>10</a:t>
              </a:r>
              <a:r>
                <a:rPr lang="zh-CN" altLang="en-US" sz="1600" dirty="0">
                  <a:solidFill>
                    <a:srgbClr val="000000"/>
                  </a:solidFill>
                  <a:latin typeface="微软雅黑" pitchFamily="34" charset="-122"/>
                  <a:ea typeface="微软雅黑" pitchFamily="34" charset="-122"/>
                </a:rPr>
                <a:t>名、骨干教师</a:t>
              </a:r>
              <a:r>
                <a:rPr lang="en-US" altLang="en-US" sz="1600" dirty="0">
                  <a:solidFill>
                    <a:srgbClr val="000000"/>
                  </a:solidFill>
                  <a:latin typeface="微软雅黑" pitchFamily="34" charset="-122"/>
                  <a:ea typeface="微软雅黑" pitchFamily="34" charset="-122"/>
                </a:rPr>
                <a:t>26</a:t>
              </a:r>
              <a:r>
                <a:rPr lang="zh-CN" altLang="en-US" sz="1600" dirty="0">
                  <a:solidFill>
                    <a:srgbClr val="000000"/>
                  </a:solidFill>
                  <a:latin typeface="微软雅黑" pitchFamily="34" charset="-122"/>
                  <a:ea typeface="微软雅黑" pitchFamily="34" charset="-122"/>
                </a:rPr>
                <a:t>名，双师型教师比例达到</a:t>
              </a:r>
              <a:r>
                <a:rPr lang="en-US" altLang="en-US" sz="1600" dirty="0">
                  <a:solidFill>
                    <a:srgbClr val="000000"/>
                  </a:solidFill>
                  <a:latin typeface="微软雅黑" pitchFamily="34" charset="-122"/>
                  <a:ea typeface="微软雅黑" pitchFamily="34" charset="-122"/>
                </a:rPr>
                <a:t>88%</a:t>
              </a:r>
              <a:r>
                <a:rPr lang="zh-CN" altLang="en-US" sz="1600" dirty="0">
                  <a:solidFill>
                    <a:srgbClr val="000000"/>
                  </a:solidFill>
                  <a:latin typeface="微软雅黑" pitchFamily="34" charset="-122"/>
                  <a:ea typeface="微软雅黑" pitchFamily="34" charset="-122"/>
                </a:rPr>
                <a:t>以上</a:t>
              </a:r>
              <a:endParaRPr lang="en-US" altLang="zh-CN" sz="1600" dirty="0">
                <a:solidFill>
                  <a:srgbClr val="000000"/>
                </a:solidFill>
                <a:latin typeface="微软雅黑" pitchFamily="34" charset="-122"/>
                <a:ea typeface="微软雅黑" pitchFamily="34" charset="-122"/>
              </a:endParaRPr>
            </a:p>
            <a:p>
              <a:pPr indent="586176">
                <a:lnSpc>
                  <a:spcPct val="150000"/>
                </a:lnSpc>
                <a:buFont typeface="Wingdings" pitchFamily="2" charset="2"/>
                <a:buChar char="p"/>
                <a:defRPr/>
              </a:pPr>
              <a:r>
                <a:rPr lang="zh-CN" altLang="en-US" sz="1600" dirty="0">
                  <a:solidFill>
                    <a:srgbClr val="000000"/>
                  </a:solidFill>
                  <a:latin typeface="微软雅黑" pitchFamily="34" charset="-122"/>
                  <a:ea typeface="微软雅黑" pitchFamily="34" charset="-122"/>
                </a:rPr>
                <a:t>引进</a:t>
              </a:r>
              <a:r>
                <a:rPr lang="en-US" altLang="en-US" sz="1600" dirty="0">
                  <a:solidFill>
                    <a:srgbClr val="000000"/>
                  </a:solidFill>
                  <a:latin typeface="微软雅黑" pitchFamily="34" charset="-122"/>
                  <a:ea typeface="微软雅黑" pitchFamily="34" charset="-122"/>
                </a:rPr>
                <a:t>3</a:t>
              </a:r>
              <a:r>
                <a:rPr lang="zh-CN" altLang="en-US" sz="1600" dirty="0">
                  <a:solidFill>
                    <a:srgbClr val="000000"/>
                  </a:solidFill>
                  <a:latin typeface="微软雅黑" pitchFamily="34" charset="-122"/>
                  <a:ea typeface="微软雅黑" pitchFamily="34" charset="-122"/>
                </a:rPr>
                <a:t>家与学校重点建设专业相关的企业入驻学校实训中心</a:t>
              </a:r>
              <a:endParaRPr lang="en-US" altLang="zh-CN" sz="1600" dirty="0">
                <a:solidFill>
                  <a:srgbClr val="000000"/>
                </a:solidFill>
                <a:latin typeface="微软雅黑" pitchFamily="34" charset="-122"/>
                <a:ea typeface="微软雅黑" pitchFamily="34" charset="-122"/>
              </a:endParaRPr>
            </a:p>
            <a:p>
              <a:pPr indent="586176">
                <a:lnSpc>
                  <a:spcPct val="150000"/>
                </a:lnSpc>
                <a:buFont typeface="Wingdings" pitchFamily="2" charset="2"/>
                <a:buChar char="p"/>
                <a:defRPr/>
              </a:pPr>
              <a:r>
                <a:rPr lang="zh-CN" altLang="en-US" sz="1600" dirty="0">
                  <a:solidFill>
                    <a:srgbClr val="000000"/>
                  </a:solidFill>
                  <a:latin typeface="微软雅黑" pitchFamily="34" charset="-122"/>
                  <a:ea typeface="微软雅黑" pitchFamily="34" charset="-122"/>
                </a:rPr>
                <a:t>新建校外实训基地</a:t>
              </a:r>
              <a:r>
                <a:rPr lang="en-US" altLang="en-US" sz="1600" dirty="0">
                  <a:solidFill>
                    <a:srgbClr val="000000"/>
                  </a:solidFill>
                  <a:latin typeface="微软雅黑" pitchFamily="34" charset="-122"/>
                  <a:ea typeface="微软雅黑" pitchFamily="34" charset="-122"/>
                </a:rPr>
                <a:t>16</a:t>
              </a:r>
              <a:r>
                <a:rPr lang="zh-CN" altLang="en-US" sz="1600" dirty="0">
                  <a:solidFill>
                    <a:srgbClr val="000000"/>
                  </a:solidFill>
                  <a:latin typeface="微软雅黑" pitchFamily="34" charset="-122"/>
                  <a:ea typeface="微软雅黑" pitchFamily="34" charset="-122"/>
                </a:rPr>
                <a:t>个</a:t>
              </a:r>
              <a:endParaRPr lang="en-US" altLang="zh-CN" sz="1600" dirty="0">
                <a:solidFill>
                  <a:srgbClr val="000000"/>
                </a:solidFill>
                <a:latin typeface="微软雅黑" pitchFamily="34" charset="-122"/>
                <a:ea typeface="微软雅黑" pitchFamily="34" charset="-122"/>
              </a:endParaRPr>
            </a:p>
            <a:p>
              <a:pPr indent="586176">
                <a:lnSpc>
                  <a:spcPct val="150000"/>
                </a:lnSpc>
                <a:buFont typeface="Wingdings" pitchFamily="2" charset="2"/>
                <a:buChar char="p"/>
                <a:defRPr/>
              </a:pPr>
              <a:r>
                <a:rPr lang="zh-CN" altLang="en-US" sz="1600" dirty="0">
                  <a:solidFill>
                    <a:srgbClr val="000000"/>
                  </a:solidFill>
                  <a:latin typeface="微软雅黑" pitchFamily="34" charset="-122"/>
                  <a:ea typeface="微软雅黑" pitchFamily="34" charset="-122"/>
                </a:rPr>
                <a:t>服务经济社会和示范辐射能力进一步增强，年培训达</a:t>
              </a:r>
              <a:r>
                <a:rPr lang="en-US" altLang="zh-CN" sz="1600" dirty="0">
                  <a:solidFill>
                    <a:srgbClr val="000000"/>
                  </a:solidFill>
                  <a:latin typeface="微软雅黑" pitchFamily="34" charset="-122"/>
                  <a:ea typeface="微软雅黑" pitchFamily="34" charset="-122"/>
                </a:rPr>
                <a:t>600</a:t>
              </a:r>
              <a:r>
                <a:rPr lang="zh-CN" altLang="en-US" sz="1600" dirty="0">
                  <a:solidFill>
                    <a:srgbClr val="000000"/>
                  </a:solidFill>
                  <a:latin typeface="微软雅黑" pitchFamily="34" charset="-122"/>
                  <a:ea typeface="微软雅黑" pitchFamily="34" charset="-122"/>
                </a:rPr>
                <a:t>人次</a:t>
              </a:r>
            </a:p>
          </p:txBody>
        </p:sp>
        <p:pic>
          <p:nvPicPr>
            <p:cNvPr id="15" name="Picture 1" descr="C:\Documents and Settings\Administrator\Application Data\Tencent\Users\348831616\QQ\WinTemp\RichOle\CQCSEW(XTVD`~6J2EM(ER58.jpg"/>
            <p:cNvPicPr>
              <a:picLocks noChangeAspect="1" noChangeArrowheads="1"/>
            </p:cNvPicPr>
            <p:nvPr/>
          </p:nvPicPr>
          <p:blipFill>
            <a:blip r:embed="rId3" cstate="screen"/>
            <a:srcRect/>
            <a:stretch>
              <a:fillRect/>
            </a:stretch>
          </p:blipFill>
          <p:spPr bwMode="auto">
            <a:xfrm>
              <a:off x="1122047" y="4606728"/>
              <a:ext cx="2937261" cy="1708833"/>
            </a:xfrm>
            <a:prstGeom prst="rect">
              <a:avLst/>
            </a:prstGeom>
            <a:noFill/>
            <a:effectLst>
              <a:outerShdw blurRad="50800" dist="38100" algn="l" rotWithShape="0">
                <a:prstClr val="black">
                  <a:alpha val="40000"/>
                </a:prstClr>
              </a:outerShdw>
            </a:effectLst>
          </p:spPr>
        </p:pic>
        <p:pic>
          <p:nvPicPr>
            <p:cNvPr id="16" name="Picture 1" descr="C:\Documents and Settings\Administrator\Application Data\Tencent\Users\348831616\QQ\WinTemp\RichOle\{RI88Z%~T@2N9O@Z(T8CT`G.jpg"/>
            <p:cNvPicPr>
              <a:picLocks noChangeAspect="1" noChangeArrowheads="1"/>
            </p:cNvPicPr>
            <p:nvPr/>
          </p:nvPicPr>
          <p:blipFill>
            <a:blip r:embed="rId4" cstate="screen"/>
            <a:srcRect/>
            <a:stretch>
              <a:fillRect/>
            </a:stretch>
          </p:blipFill>
          <p:spPr bwMode="auto">
            <a:xfrm>
              <a:off x="4626978" y="4593498"/>
              <a:ext cx="3165189" cy="1722064"/>
            </a:xfrm>
            <a:prstGeom prst="rect">
              <a:avLst/>
            </a:prstGeom>
            <a:noFill/>
            <a:effectLst>
              <a:outerShdw blurRad="50800" dist="38100" algn="l" rotWithShape="0">
                <a:prstClr val="black">
                  <a:alpha val="40000"/>
                </a:prstClr>
              </a:outerShdw>
            </a:effectLst>
          </p:spPr>
        </p:pic>
        <p:pic>
          <p:nvPicPr>
            <p:cNvPr id="17" name="Picture 1" descr="C:\Documents and Settings\Administrator\Application Data\Tencent\Users\348831616\QQ\WinTemp\RichOle\`7G(0D`8IQ2A32K((VW78}S.jpg"/>
            <p:cNvPicPr>
              <a:picLocks noChangeAspect="1" noChangeArrowheads="1"/>
            </p:cNvPicPr>
            <p:nvPr/>
          </p:nvPicPr>
          <p:blipFill>
            <a:blip r:embed="rId5" cstate="screen"/>
            <a:srcRect/>
            <a:stretch>
              <a:fillRect/>
            </a:stretch>
          </p:blipFill>
          <p:spPr bwMode="auto">
            <a:xfrm>
              <a:off x="8497454" y="4572705"/>
              <a:ext cx="2610421" cy="1722065"/>
            </a:xfrm>
            <a:prstGeom prst="rect">
              <a:avLst/>
            </a:prstGeom>
            <a:noFill/>
            <a:effectLst>
              <a:outerShdw blurRad="50800" dist="38100" algn="l" rotWithShape="0">
                <a:prstClr val="black">
                  <a:alpha val="40000"/>
                </a:prstClr>
              </a:outerShdw>
            </a:effectLst>
          </p:spPr>
        </p:pic>
      </p:grpSp>
      <p:sp>
        <p:nvSpPr>
          <p:cNvPr id="18" name="MH_Other_5"/>
          <p:cNvSpPr>
            <a:spLocks noChangeArrowheads="1"/>
          </p:cNvSpPr>
          <p:nvPr>
            <p:custDataLst>
              <p:tags r:id="rId1"/>
            </p:custDataLst>
          </p:nvPr>
        </p:nvSpPr>
        <p:spPr bwMode="auto">
          <a:xfrm>
            <a:off x="228924" y="724611"/>
            <a:ext cx="3138911" cy="531944"/>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（一）合作院校建设案例</a:t>
            </a:r>
            <a:endParaRPr lang="zh-CN" altLang="en-US" sz="2000" b="1" dirty="0">
              <a:solidFill>
                <a:srgbClr val="FFFFFF"/>
              </a:solidFill>
              <a:ea typeface="微软雅黑" pitchFamily="34" charset="-122"/>
            </a:endParaRPr>
          </a:p>
        </p:txBody>
      </p:sp>
      <p:sp>
        <p:nvSpPr>
          <p:cNvPr id="19" name="文本占位符 20"/>
          <p:cNvSpPr txBox="1">
            <a:spLocks/>
          </p:cNvSpPr>
          <p:nvPr/>
        </p:nvSpPr>
        <p:spPr>
          <a:xfrm>
            <a:off x="8734425" y="186624"/>
            <a:ext cx="3230576" cy="459419"/>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smtClean="0">
                <a:solidFill>
                  <a:prstClr val="black"/>
                </a:solidFill>
              </a:rPr>
              <a:t>六、示范校建设案例</a:t>
            </a:r>
            <a:endParaRPr lang="zh-CN" altLang="en-US" b="1" dirty="0">
              <a:solidFill>
                <a:prstClr val="black"/>
              </a:solidFill>
            </a:endParaRPr>
          </a:p>
        </p:txBody>
      </p:sp>
      <p:sp>
        <p:nvSpPr>
          <p:cNvPr id="20"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50</a:t>
            </a:r>
            <a:endParaRPr lang="zh-CN" altLang="en-US" sz="1600" b="1" dirty="0">
              <a:solidFill>
                <a:prstClr val="white"/>
              </a:solidFill>
            </a:endParaRPr>
          </a:p>
        </p:txBody>
      </p:sp>
    </p:spTree>
    <p:extLst>
      <p:ext uri="{BB962C8B-B14F-4D97-AF65-F5344CB8AC3E}">
        <p14:creationId xmlns:p14="http://schemas.microsoft.com/office/powerpoint/2010/main" val="3213949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852084" cy="302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61467" y="1322444"/>
            <a:ext cx="11682778" cy="5581429"/>
            <a:chOff x="161467" y="1322444"/>
            <a:chExt cx="11682778" cy="5581429"/>
          </a:xfrm>
        </p:grpSpPr>
        <p:sp>
          <p:nvSpPr>
            <p:cNvPr id="13" name="矩形 40"/>
            <p:cNvSpPr>
              <a:spLocks noChangeArrowheads="1"/>
            </p:cNvSpPr>
            <p:nvPr/>
          </p:nvSpPr>
          <p:spPr bwMode="auto">
            <a:xfrm>
              <a:off x="161467" y="3358286"/>
              <a:ext cx="7755416" cy="3545587"/>
            </a:xfrm>
            <a:prstGeom prst="rect">
              <a:avLst/>
            </a:prstGeom>
            <a:noFill/>
            <a:ln>
              <a:noFill/>
            </a:ln>
            <a:extLst/>
          </p:spPr>
          <p:txBody>
            <a:bodyPr wrap="square" lIns="117235" tIns="58618" rIns="117235" bIns="58618">
              <a:spAutoFit/>
            </a:bodyPr>
            <a:lstStyle/>
            <a:p>
              <a:pPr defTabSz="1080763">
                <a:lnSpc>
                  <a:spcPct val="150000"/>
                </a:lnSpc>
                <a:defRPr/>
              </a:pPr>
              <a:r>
                <a:rPr lang="zh-CN" altLang="en-US" b="1" dirty="0">
                  <a:solidFill>
                    <a:srgbClr val="404040"/>
                  </a:solidFill>
                  <a:latin typeface="微软雅黑" pitchFamily="34" charset="-122"/>
                  <a:ea typeface="微软雅黑" pitchFamily="34" charset="-122"/>
                </a:rPr>
                <a:t>      </a:t>
              </a:r>
              <a:endParaRPr lang="en-US" altLang="zh-CN" b="1" dirty="0">
                <a:solidFill>
                  <a:srgbClr val="404040"/>
                </a:solidFill>
                <a:latin typeface="微软雅黑" pitchFamily="34" charset="-122"/>
                <a:ea typeface="微软雅黑" pitchFamily="34" charset="-122"/>
              </a:endParaRPr>
            </a:p>
            <a:p>
              <a:pPr defTabSz="1080763">
                <a:lnSpc>
                  <a:spcPct val="150000"/>
                </a:lnSpc>
                <a:defRPr/>
              </a:pPr>
              <a:r>
                <a:rPr lang="en-US" altLang="zh-CN" b="1" dirty="0">
                  <a:solidFill>
                    <a:srgbClr val="000000"/>
                  </a:solidFill>
                  <a:latin typeface="微软雅黑" pitchFamily="34" charset="-122"/>
                  <a:ea typeface="微软雅黑" pitchFamily="34" charset="-122"/>
                </a:rPr>
                <a:t>       </a:t>
              </a:r>
              <a:r>
                <a:rPr lang="zh-CN" altLang="en-US" dirty="0">
                  <a:solidFill>
                    <a:srgbClr val="000000"/>
                  </a:solidFill>
                  <a:latin typeface="微软雅黑" pitchFamily="34" charset="-122"/>
                  <a:ea typeface="微软雅黑" pitchFamily="34" charset="-122"/>
                </a:rPr>
                <a:t>国泰安承</a:t>
              </a:r>
              <a:r>
                <a:rPr lang="zh-CN" altLang="en-US" dirty="0">
                  <a:solidFill>
                    <a:srgbClr val="C00000"/>
                  </a:solidFill>
                  <a:latin typeface="微软雅黑" pitchFamily="34" charset="-122"/>
                  <a:ea typeface="微软雅黑" pitchFamily="34" charset="-122"/>
                </a:rPr>
                <a:t>接海南省财税学校</a:t>
              </a:r>
              <a:r>
                <a:rPr lang="zh-CN" altLang="en-US" dirty="0">
                  <a:solidFill>
                    <a:srgbClr val="000000"/>
                  </a:solidFill>
                  <a:latin typeface="微软雅黑" pitchFamily="34" charset="-122"/>
                  <a:ea typeface="微软雅黑" pitchFamily="34" charset="-122"/>
                </a:rPr>
                <a:t>国家级示范校会计电算化、税务事务、计算机应用和酒店服务与管理等四个重点建设专业项目。通过校企合作，国泰安协助学校完成了</a:t>
              </a:r>
              <a:r>
                <a:rPr lang="zh-CN" altLang="en-US" b="1" dirty="0">
                  <a:solidFill>
                    <a:srgbClr val="C00000"/>
                  </a:solidFill>
                  <a:latin typeface="微软雅黑" pitchFamily="34" charset="-122"/>
                  <a:ea typeface="微软雅黑" pitchFamily="34" charset="-122"/>
                </a:rPr>
                <a:t>会计电算化、税务事务、计算机应用和酒店服务与管理专业</a:t>
              </a:r>
              <a:r>
                <a:rPr lang="zh-CN" altLang="en-US" dirty="0">
                  <a:solidFill>
                    <a:srgbClr val="000000"/>
                  </a:solidFill>
                  <a:latin typeface="微软雅黑" pitchFamily="34" charset="-122"/>
                  <a:ea typeface="微软雅黑" pitchFamily="34" charset="-122"/>
                </a:rPr>
                <a:t>的人才培养定位，借助海南省独特的地理位置和国家战略，制定了具有校企合作、工学结合特点又具有各专业特色的人才培养模式。</a:t>
              </a:r>
              <a:endParaRPr lang="en-US" altLang="zh-CN" dirty="0">
                <a:solidFill>
                  <a:srgbClr val="000000"/>
                </a:solidFill>
                <a:latin typeface="微软雅黑" pitchFamily="34" charset="-122"/>
                <a:ea typeface="微软雅黑" pitchFamily="34" charset="-122"/>
              </a:endParaRPr>
            </a:p>
            <a:p>
              <a:pPr defTabSz="1080763">
                <a:lnSpc>
                  <a:spcPct val="150000"/>
                </a:lnSpc>
                <a:defRPr/>
              </a:pPr>
              <a:endParaRPr lang="en-US" altLang="zh-CN" b="1" dirty="0">
                <a:solidFill>
                  <a:srgbClr val="404040"/>
                </a:solidFill>
                <a:latin typeface="微软雅黑" pitchFamily="34" charset="-122"/>
                <a:ea typeface="微软雅黑" pitchFamily="34" charset="-122"/>
              </a:endParaRPr>
            </a:p>
            <a:p>
              <a:pPr defTabSz="1080763">
                <a:lnSpc>
                  <a:spcPct val="150000"/>
                </a:lnSpc>
                <a:defRPr/>
              </a:pPr>
              <a:endParaRPr lang="en-US" altLang="zh-CN" b="1" dirty="0">
                <a:solidFill>
                  <a:srgbClr val="404040"/>
                </a:solidFill>
                <a:latin typeface="微软雅黑" pitchFamily="34" charset="-122"/>
                <a:ea typeface="微软雅黑" pitchFamily="34" charset="-122"/>
              </a:endParaRPr>
            </a:p>
          </p:txBody>
        </p:sp>
        <p:pic>
          <p:nvPicPr>
            <p:cNvPr id="14" name="图片 8" descr="DSCN3840"/>
            <p:cNvPicPr>
              <a:picLocks noChangeAspect="1" noChangeArrowheads="1"/>
            </p:cNvPicPr>
            <p:nvPr/>
          </p:nvPicPr>
          <p:blipFill>
            <a:blip r:embed="rId3" cstate="screen"/>
            <a:srcRect/>
            <a:stretch>
              <a:fillRect/>
            </a:stretch>
          </p:blipFill>
          <p:spPr bwMode="auto">
            <a:xfrm>
              <a:off x="8257800" y="4041415"/>
              <a:ext cx="3469483" cy="2287522"/>
            </a:xfrm>
            <a:prstGeom prst="rect">
              <a:avLst/>
            </a:prstGeom>
            <a:noFill/>
            <a:ln w="9525">
              <a:noFill/>
              <a:miter lim="800000"/>
              <a:headEnd/>
              <a:tailEnd/>
            </a:ln>
          </p:spPr>
        </p:pic>
        <p:grpSp>
          <p:nvGrpSpPr>
            <p:cNvPr id="15" name="组合 14"/>
            <p:cNvGrpSpPr/>
            <p:nvPr/>
          </p:nvGrpSpPr>
          <p:grpSpPr>
            <a:xfrm>
              <a:off x="331525" y="1322444"/>
              <a:ext cx="11512720" cy="2434708"/>
              <a:chOff x="46769" y="1220481"/>
              <a:chExt cx="9026272" cy="2217338"/>
            </a:xfrm>
          </p:grpSpPr>
          <p:pic>
            <p:nvPicPr>
              <p:cNvPr id="16" name="图片 6" descr="DSCN3752"/>
              <p:cNvPicPr>
                <a:picLocks noChangeAspect="1" noChangeArrowheads="1"/>
              </p:cNvPicPr>
              <p:nvPr/>
            </p:nvPicPr>
            <p:blipFill>
              <a:blip r:embed="rId4" cstate="screen"/>
              <a:srcRect/>
              <a:stretch>
                <a:fillRect/>
              </a:stretch>
            </p:blipFill>
            <p:spPr bwMode="auto">
              <a:xfrm>
                <a:off x="3065740" y="1220481"/>
                <a:ext cx="3023809" cy="2217338"/>
              </a:xfrm>
              <a:prstGeom prst="rect">
                <a:avLst/>
              </a:prstGeom>
              <a:noFill/>
              <a:ln w="9525">
                <a:noFill/>
                <a:miter lim="800000"/>
                <a:headEnd/>
                <a:tailEnd/>
              </a:ln>
            </p:spPr>
          </p:pic>
          <p:pic>
            <p:nvPicPr>
              <p:cNvPr id="17" name="图片 7" descr="DSCN3915"/>
              <p:cNvPicPr>
                <a:picLocks noChangeAspect="1" noChangeArrowheads="1"/>
              </p:cNvPicPr>
              <p:nvPr/>
            </p:nvPicPr>
            <p:blipFill>
              <a:blip r:embed="rId5" cstate="screen"/>
              <a:srcRect/>
              <a:stretch>
                <a:fillRect/>
              </a:stretch>
            </p:blipFill>
            <p:spPr bwMode="auto">
              <a:xfrm>
                <a:off x="6131479" y="1244103"/>
                <a:ext cx="2941562" cy="2193716"/>
              </a:xfrm>
              <a:prstGeom prst="rect">
                <a:avLst/>
              </a:prstGeom>
              <a:noFill/>
              <a:ln w="9525">
                <a:noFill/>
                <a:miter lim="800000"/>
                <a:headEnd/>
                <a:tailEnd/>
              </a:ln>
            </p:spPr>
          </p:pic>
          <p:pic>
            <p:nvPicPr>
              <p:cNvPr id="18" name="图片 10" descr="IMG_0471"/>
              <p:cNvPicPr>
                <a:picLocks noChangeAspect="1" noChangeArrowheads="1"/>
              </p:cNvPicPr>
              <p:nvPr/>
            </p:nvPicPr>
            <p:blipFill>
              <a:blip r:embed="rId6" cstate="screen"/>
              <a:srcRect/>
              <a:stretch>
                <a:fillRect/>
              </a:stretch>
            </p:blipFill>
            <p:spPr bwMode="auto">
              <a:xfrm>
                <a:off x="46769" y="1220481"/>
                <a:ext cx="2996394" cy="2195291"/>
              </a:xfrm>
              <a:prstGeom prst="rect">
                <a:avLst/>
              </a:prstGeom>
              <a:noFill/>
              <a:ln w="9525">
                <a:noFill/>
                <a:miter lim="800000"/>
                <a:headEnd/>
                <a:tailEnd/>
              </a:ln>
            </p:spPr>
          </p:pic>
        </p:grpSp>
      </p:grpSp>
      <p:sp>
        <p:nvSpPr>
          <p:cNvPr id="19" name="MH_Other_5"/>
          <p:cNvSpPr>
            <a:spLocks noChangeArrowheads="1"/>
          </p:cNvSpPr>
          <p:nvPr>
            <p:custDataLst>
              <p:tags r:id="rId1"/>
            </p:custDataLst>
          </p:nvPr>
        </p:nvSpPr>
        <p:spPr bwMode="auto">
          <a:xfrm>
            <a:off x="189095" y="715694"/>
            <a:ext cx="3307867" cy="531944"/>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（二）海南省财税学校</a:t>
            </a:r>
            <a:endParaRPr lang="zh-CN" altLang="en-US" sz="2000" b="1" dirty="0">
              <a:solidFill>
                <a:srgbClr val="FFFFFF"/>
              </a:solidFill>
              <a:ea typeface="微软雅黑" pitchFamily="34" charset="-122"/>
            </a:endParaRPr>
          </a:p>
        </p:txBody>
      </p:sp>
      <p:sp>
        <p:nvSpPr>
          <p:cNvPr id="20"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51</a:t>
            </a:r>
            <a:endParaRPr lang="zh-CN" altLang="en-US" sz="1600" b="1" dirty="0">
              <a:solidFill>
                <a:prstClr val="white"/>
              </a:solidFill>
            </a:endParaRPr>
          </a:p>
        </p:txBody>
      </p:sp>
    </p:spTree>
    <p:extLst>
      <p:ext uri="{BB962C8B-B14F-4D97-AF65-F5344CB8AC3E}">
        <p14:creationId xmlns:p14="http://schemas.microsoft.com/office/powerpoint/2010/main" val="3213949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8234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454609" y="1353930"/>
            <a:ext cx="11137237" cy="5039620"/>
            <a:chOff x="454609" y="1353930"/>
            <a:chExt cx="11137237" cy="5039620"/>
          </a:xfrm>
        </p:grpSpPr>
        <p:sp>
          <p:nvSpPr>
            <p:cNvPr id="13" name="矩形 40"/>
            <p:cNvSpPr>
              <a:spLocks noChangeArrowheads="1"/>
            </p:cNvSpPr>
            <p:nvPr/>
          </p:nvSpPr>
          <p:spPr bwMode="auto">
            <a:xfrm>
              <a:off x="454609" y="1353930"/>
              <a:ext cx="11137237" cy="2334372"/>
            </a:xfrm>
            <a:prstGeom prst="rect">
              <a:avLst/>
            </a:prstGeom>
            <a:noFill/>
            <a:ln>
              <a:noFill/>
            </a:ln>
            <a:extLst/>
          </p:spPr>
          <p:txBody>
            <a:bodyPr wrap="square" lIns="117235" tIns="58618" rIns="117235" bIns="58618">
              <a:spAutoFit/>
            </a:bodyPr>
            <a:lstStyle/>
            <a:p>
              <a:pPr defTabSz="1080763">
                <a:lnSpc>
                  <a:spcPct val="150000"/>
                </a:lnSpc>
                <a:defRPr/>
              </a:pPr>
              <a:r>
                <a:rPr lang="zh-CN" altLang="en-US" sz="1600" dirty="0">
                  <a:solidFill>
                    <a:srgbClr val="404040"/>
                  </a:solidFill>
                  <a:latin typeface="微软雅黑" pitchFamily="34" charset="-122"/>
                  <a:ea typeface="微软雅黑" pitchFamily="34" charset="-122"/>
                </a:rPr>
                <a:t>      </a:t>
              </a:r>
              <a:r>
                <a:rPr lang="zh-CN" altLang="en-US" sz="1600" dirty="0">
                  <a:solidFill>
                    <a:srgbClr val="000000"/>
                  </a:solidFill>
                  <a:latin typeface="微软雅黑" pitchFamily="34" charset="-122"/>
                  <a:ea typeface="微软雅黑" pitchFamily="34" charset="-122"/>
                </a:rPr>
                <a:t>南靖一职校是国家级重点中等职业学校，市级文明学校，此次福建省第一批现代示范校之一，我司为南靖第一职业技术学校</a:t>
              </a:r>
              <a:r>
                <a:rPr lang="zh-CN" altLang="en-US" sz="1600" b="1" dirty="0">
                  <a:solidFill>
                    <a:srgbClr val="C00000"/>
                  </a:solidFill>
                  <a:latin typeface="微软雅黑" pitchFamily="34" charset="-122"/>
                  <a:ea typeface="微软雅黑" pitchFamily="34" charset="-122"/>
                </a:rPr>
                <a:t>电子技术应用、旅游服务与管理、机械加工技术</a:t>
              </a:r>
              <a:r>
                <a:rPr lang="zh-CN" altLang="en-US" sz="1600" dirty="0">
                  <a:solidFill>
                    <a:srgbClr val="000000"/>
                  </a:solidFill>
                  <a:latin typeface="微软雅黑" pitchFamily="34" charset="-122"/>
                  <a:ea typeface="微软雅黑" pitchFamily="34" charset="-122"/>
                </a:rPr>
                <a:t>三个专业全体教师开展了为期两周的福建省示范性现代职业院校师资培训。帮助学校进行数字校园建设</a:t>
              </a:r>
              <a:r>
                <a:rPr lang="en-US" altLang="zh-CN" sz="1600" dirty="0">
                  <a:solidFill>
                    <a:srgbClr val="000000"/>
                  </a:solidFill>
                  <a:latin typeface="微软雅黑" pitchFamily="34" charset="-122"/>
                  <a:ea typeface="微软雅黑" pitchFamily="34" charset="-122"/>
                </a:rPr>
                <a:t>:</a:t>
              </a:r>
              <a:r>
                <a:rPr lang="zh-CN" altLang="en-US" sz="1600" dirty="0">
                  <a:solidFill>
                    <a:srgbClr val="000000"/>
                  </a:solidFill>
                  <a:latin typeface="微软雅黑" pitchFamily="34" charset="-122"/>
                  <a:ea typeface="微软雅黑" pitchFamily="34" charset="-122"/>
                </a:rPr>
                <a:t>搭建校园无线网络；完善学校有线网络</a:t>
              </a:r>
              <a:r>
                <a:rPr lang="en-US" altLang="zh-CN" sz="1600" dirty="0">
                  <a:solidFill>
                    <a:srgbClr val="000000"/>
                  </a:solidFill>
                  <a:latin typeface="微软雅黑" pitchFamily="34" charset="-122"/>
                  <a:ea typeface="微软雅黑" pitchFamily="34" charset="-122"/>
                </a:rPr>
                <a:t>;</a:t>
              </a:r>
              <a:r>
                <a:rPr lang="zh-CN" altLang="en-US" sz="1600" dirty="0">
                  <a:solidFill>
                    <a:srgbClr val="000000"/>
                  </a:solidFill>
                  <a:latin typeface="微软雅黑" pitchFamily="34" charset="-122"/>
                  <a:ea typeface="微软雅黑" pitchFamily="34" charset="-122"/>
                </a:rPr>
                <a:t>完善与提升校园信息化设备</a:t>
              </a:r>
              <a:r>
                <a:rPr lang="en-US" altLang="zh-CN" sz="1600" dirty="0">
                  <a:solidFill>
                    <a:srgbClr val="000000"/>
                  </a:solidFill>
                  <a:latin typeface="微软雅黑" pitchFamily="34" charset="-122"/>
                  <a:ea typeface="微软雅黑" pitchFamily="34" charset="-122"/>
                </a:rPr>
                <a:t>;</a:t>
              </a:r>
              <a:r>
                <a:rPr lang="zh-CN" altLang="en-US" sz="1600" dirty="0">
                  <a:solidFill>
                    <a:srgbClr val="000000"/>
                  </a:solidFill>
                  <a:latin typeface="微软雅黑" pitchFamily="34" charset="-122"/>
                  <a:ea typeface="微软雅黑" pitchFamily="34" charset="-122"/>
                </a:rPr>
                <a:t>完善与提升校园多媒体及数字化设备；对校园网站重新构建，使功能更加优化。帮助学校进行重点专业校内实训室建设，目前已开展电子技术应用专业电工电路安装实训室及电子仿真软件实训室建设。</a:t>
              </a:r>
              <a:endParaRPr lang="en-US" altLang="zh-CN" sz="1600" dirty="0">
                <a:solidFill>
                  <a:srgbClr val="404040"/>
                </a:solidFill>
                <a:latin typeface="微软雅黑" pitchFamily="34" charset="-122"/>
                <a:ea typeface="微软雅黑" pitchFamily="34" charset="-122"/>
              </a:endParaRPr>
            </a:p>
            <a:p>
              <a:pPr defTabSz="1080763">
                <a:lnSpc>
                  <a:spcPct val="150000"/>
                </a:lnSpc>
                <a:defRPr/>
              </a:pPr>
              <a:endParaRPr lang="en-US" altLang="zh-CN" sz="1600" b="1" dirty="0">
                <a:solidFill>
                  <a:srgbClr val="404040"/>
                </a:solidFill>
                <a:latin typeface="微软雅黑" pitchFamily="34" charset="-122"/>
                <a:ea typeface="微软雅黑" pitchFamily="34" charset="-122"/>
              </a:endParaRPr>
            </a:p>
          </p:txBody>
        </p:sp>
        <p:grpSp>
          <p:nvGrpSpPr>
            <p:cNvPr id="14" name="组合 13"/>
            <p:cNvGrpSpPr/>
            <p:nvPr/>
          </p:nvGrpSpPr>
          <p:grpSpPr>
            <a:xfrm>
              <a:off x="1001839" y="3576060"/>
              <a:ext cx="9727272" cy="2817490"/>
              <a:chOff x="1001839" y="3576060"/>
              <a:chExt cx="9727272" cy="2817490"/>
            </a:xfrm>
          </p:grpSpPr>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839" y="3576060"/>
                <a:ext cx="4710121" cy="2791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6794" y="3688302"/>
                <a:ext cx="4492317" cy="2705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17" name="MH_Other_5"/>
          <p:cNvSpPr>
            <a:spLocks noChangeArrowheads="1"/>
          </p:cNvSpPr>
          <p:nvPr>
            <p:custDataLst>
              <p:tags r:id="rId1"/>
            </p:custDataLst>
          </p:nvPr>
        </p:nvSpPr>
        <p:spPr bwMode="auto">
          <a:xfrm>
            <a:off x="228924" y="729749"/>
            <a:ext cx="3984730" cy="624181"/>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（三）</a:t>
            </a:r>
            <a:r>
              <a:rPr lang="zh-CN" altLang="en-US" sz="2000" b="1" dirty="0">
                <a:solidFill>
                  <a:srgbClr val="FFFFFF"/>
                </a:solidFill>
                <a:ea typeface="微软雅黑" pitchFamily="34" charset="-122"/>
              </a:rPr>
              <a:t>南靖第一职业</a:t>
            </a:r>
            <a:r>
              <a:rPr lang="zh-CN" altLang="en-US" sz="2000" b="1" dirty="0" smtClean="0">
                <a:solidFill>
                  <a:srgbClr val="FFFFFF"/>
                </a:solidFill>
                <a:ea typeface="微软雅黑" pitchFamily="34" charset="-122"/>
              </a:rPr>
              <a:t>技术学校</a:t>
            </a:r>
            <a:endParaRPr lang="zh-CN" altLang="en-US" sz="2000" b="1" dirty="0">
              <a:solidFill>
                <a:srgbClr val="FFFFFF"/>
              </a:solidFill>
              <a:ea typeface="微软雅黑" pitchFamily="34" charset="-122"/>
            </a:endParaRPr>
          </a:p>
        </p:txBody>
      </p:sp>
      <p:sp>
        <p:nvSpPr>
          <p:cNvPr id="18"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52</a:t>
            </a:r>
            <a:endParaRPr lang="zh-CN" altLang="en-US" sz="1600" b="1" dirty="0">
              <a:solidFill>
                <a:prstClr val="white"/>
              </a:solidFill>
            </a:endParaRPr>
          </a:p>
        </p:txBody>
      </p:sp>
    </p:spTree>
    <p:extLst>
      <p:ext uri="{BB962C8B-B14F-4D97-AF65-F5344CB8AC3E}">
        <p14:creationId xmlns:p14="http://schemas.microsoft.com/office/powerpoint/2010/main" val="3213949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61" name="矩形 60"/>
          <p:cNvSpPr/>
          <p:nvPr/>
        </p:nvSpPr>
        <p:spPr>
          <a:xfrm>
            <a:off x="4433532" y="950516"/>
            <a:ext cx="184731" cy="417358"/>
          </a:xfrm>
          <a:prstGeom prst="rect">
            <a:avLst/>
          </a:prstGeom>
        </p:spPr>
        <p:txBody>
          <a:bodyPr wrap="none">
            <a:spAutoFit/>
          </a:bodyPr>
          <a:lstStyle/>
          <a:p>
            <a:pPr>
              <a:lnSpc>
                <a:spcPct val="130000"/>
              </a:lnSpc>
            </a:pPr>
            <a:endParaRPr lang="zh-CN" altLang="en-US" b="1" kern="0" dirty="0">
              <a:solidFill>
                <a:prstClr val="white"/>
              </a:solidFill>
              <a:latin typeface="微软雅黑" panose="020B0503020204020204" pitchFamily="34" charset="-122"/>
              <a:ea typeface="微软雅黑" panose="020B0503020204020204" pitchFamily="34" charset="-122"/>
            </a:endParaRPr>
          </a:p>
        </p:txBody>
      </p:sp>
      <p:sp>
        <p:nvSpPr>
          <p:cNvPr id="3" name="矩形 2"/>
          <p:cNvSpPr/>
          <p:nvPr/>
        </p:nvSpPr>
        <p:spPr>
          <a:xfrm>
            <a:off x="6355314" y="1373876"/>
            <a:ext cx="4754478" cy="369332"/>
          </a:xfrm>
          <a:prstGeom prst="rect">
            <a:avLst/>
          </a:prstGeom>
          <a:solidFill>
            <a:schemeClr val="accent1">
              <a:lumMod val="20000"/>
              <a:lumOff val="80000"/>
            </a:schemeClr>
          </a:solidFill>
        </p:spPr>
        <p:txBody>
          <a:bodyPr wrap="square">
            <a:spAutoFit/>
          </a:bodyPr>
          <a:lstStyle/>
          <a:p>
            <a:r>
              <a:rPr lang="zh-CN" altLang="en-US" b="1" dirty="0" smtClean="0">
                <a:solidFill>
                  <a:srgbClr val="C00000"/>
                </a:solidFill>
                <a:latin typeface="微软雅黑" pitchFamily="34" charset="-122"/>
                <a:ea typeface="微软雅黑" pitchFamily="34" charset="-122"/>
              </a:rPr>
              <a:t>与</a:t>
            </a:r>
            <a:r>
              <a:rPr lang="zh-CN" altLang="en-US" b="1" dirty="0">
                <a:solidFill>
                  <a:srgbClr val="C00000"/>
                </a:solidFill>
                <a:latin typeface="微软雅黑" pitchFamily="34" charset="-122"/>
                <a:ea typeface="微软雅黑" pitchFamily="34" charset="-122"/>
              </a:rPr>
              <a:t>国泰安共建虚拟现实产学研协同创新中心</a:t>
            </a:r>
          </a:p>
        </p:txBody>
      </p:sp>
      <p:pic>
        <p:nvPicPr>
          <p:cNvPr id="29" name="Picture 2" descr="http://www.gtafe.com/Resource/Common/eWebEditor/uploadfile/20170425160259265001.jpg"/>
          <p:cNvPicPr>
            <a:picLocks noChangeAspect="1" noChangeArrowheads="1"/>
          </p:cNvPicPr>
          <p:nvPr/>
        </p:nvPicPr>
        <p:blipFill>
          <a:blip r:embed="rId4"/>
          <a:srcRect/>
          <a:stretch>
            <a:fillRect/>
          </a:stretch>
        </p:blipFill>
        <p:spPr bwMode="auto">
          <a:xfrm>
            <a:off x="886001" y="2275676"/>
            <a:ext cx="4839496" cy="3223648"/>
          </a:xfrm>
          <a:prstGeom prst="rect">
            <a:avLst/>
          </a:prstGeom>
          <a:noFill/>
          <a:ln w="9525">
            <a:noFill/>
            <a:miter lim="800000"/>
            <a:headEnd/>
            <a:tailEnd/>
          </a:ln>
        </p:spPr>
      </p:pic>
      <p:sp>
        <p:nvSpPr>
          <p:cNvPr id="37" name="矩形 25"/>
          <p:cNvSpPr>
            <a:spLocks noChangeArrowheads="1"/>
          </p:cNvSpPr>
          <p:nvPr/>
        </p:nvSpPr>
        <p:spPr bwMode="auto">
          <a:xfrm>
            <a:off x="6143786" y="1717675"/>
            <a:ext cx="4966006" cy="2169825"/>
          </a:xfrm>
          <a:prstGeom prst="rect">
            <a:avLst/>
          </a:prstGeom>
          <a:noFill/>
          <a:ln w="9525">
            <a:noFill/>
            <a:miter lim="800000"/>
            <a:headEnd/>
            <a:tailEnd/>
          </a:ln>
        </p:spPr>
        <p:txBody>
          <a:bodyPr wrap="square">
            <a:spAutoFit/>
          </a:bodyPr>
          <a:lstStyle/>
          <a:p>
            <a:pPr>
              <a:lnSpc>
                <a:spcPct val="150000"/>
              </a:lnSpc>
            </a:pPr>
            <a:r>
              <a:rPr lang="zh-CN" altLang="en-US" dirty="0" smtClean="0">
                <a:latin typeface="微软雅黑" pitchFamily="34" charset="-122"/>
                <a:ea typeface="微软雅黑" pitchFamily="34" charset="-122"/>
              </a:rPr>
              <a:t>      在</a:t>
            </a:r>
            <a:r>
              <a:rPr lang="zh-CN" altLang="en-US" dirty="0">
                <a:latin typeface="微软雅黑" pitchFamily="34" charset="-122"/>
                <a:ea typeface="微软雅黑" pitchFamily="34" charset="-122"/>
              </a:rPr>
              <a:t>江苏省教育厅举办的“</a:t>
            </a:r>
            <a:r>
              <a:rPr lang="en-US" altLang="zh-CN" dirty="0">
                <a:latin typeface="微软雅黑" pitchFamily="34" charset="-122"/>
                <a:ea typeface="微软雅黑" pitchFamily="34" charset="-122"/>
              </a:rPr>
              <a:t>2017</a:t>
            </a:r>
            <a:r>
              <a:rPr lang="zh-CN" altLang="en-US" dirty="0">
                <a:latin typeface="微软雅黑" pitchFamily="34" charset="-122"/>
                <a:ea typeface="微软雅黑" pitchFamily="34" charset="-122"/>
              </a:rPr>
              <a:t>年江苏省高等职业院校信息化教学大赛”上，来自南铁的刘睿勍老师结合南铁与国泰安共建虚拟现实协同创新中心开发项目所做的信息化教学设计荣获一等奖。</a:t>
            </a:r>
          </a:p>
        </p:txBody>
      </p:sp>
      <p:graphicFrame>
        <p:nvGraphicFramePr>
          <p:cNvPr id="38" name="Object 20"/>
          <p:cNvGraphicFramePr>
            <a:graphicFrameLocks noChangeAspect="1"/>
          </p:cNvGraphicFramePr>
          <p:nvPr>
            <p:extLst>
              <p:ext uri="{D42A27DB-BD31-4B8C-83A1-F6EECF244321}">
                <p14:modId xmlns:p14="http://schemas.microsoft.com/office/powerpoint/2010/main" val="1370499348"/>
              </p:ext>
            </p:extLst>
          </p:nvPr>
        </p:nvGraphicFramePr>
        <p:xfrm>
          <a:off x="6616531" y="3925600"/>
          <a:ext cx="4204343" cy="2014333"/>
        </p:xfrm>
        <a:graphic>
          <a:graphicData uri="http://schemas.openxmlformats.org/presentationml/2006/ole">
            <mc:AlternateContent xmlns:mc="http://schemas.openxmlformats.org/markup-compatibility/2006">
              <mc:Choice xmlns:v="urn:schemas-microsoft-com:vml" Requires="v">
                <p:oleObj spid="_x0000_s4182" name="PicObj Class" r:id="rId5" imgW="0" imgH="0" progId="Picture.PicObj.1">
                  <p:embed/>
                </p:oleObj>
              </mc:Choice>
              <mc:Fallback>
                <p:oleObj name="PicObj Class" r:id="rId5" imgW="0" imgH="0" progId="Picture.PicObj.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6531" y="3925600"/>
                        <a:ext cx="4204343" cy="2014333"/>
                      </a:xfrm>
                      <a:prstGeom prst="rect">
                        <a:avLst/>
                      </a:prstGeom>
                      <a:noFill/>
                      <a:extLst/>
                    </p:spPr>
                  </p:pic>
                </p:oleObj>
              </mc:Fallback>
            </mc:AlternateContent>
          </a:graphicData>
        </a:graphic>
      </p:graphicFrame>
      <p:cxnSp>
        <p:nvCxnSpPr>
          <p:cNvPr id="22" name="直接连接符 21"/>
          <p:cNvCxnSpPr/>
          <p:nvPr/>
        </p:nvCxnSpPr>
        <p:spPr>
          <a:xfrm>
            <a:off x="1768416" y="404813"/>
            <a:ext cx="98044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MH_Other_5"/>
          <p:cNvSpPr>
            <a:spLocks noChangeArrowheads="1"/>
          </p:cNvSpPr>
          <p:nvPr>
            <p:custDataLst>
              <p:tags r:id="rId2"/>
            </p:custDataLst>
          </p:nvPr>
        </p:nvSpPr>
        <p:spPr bwMode="auto">
          <a:xfrm>
            <a:off x="228925" y="710929"/>
            <a:ext cx="3898232" cy="531944"/>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（四）南京铁道职业技术学院</a:t>
            </a:r>
            <a:endParaRPr lang="zh-CN" altLang="en-US" sz="2000" b="1" dirty="0">
              <a:solidFill>
                <a:srgbClr val="FFFFFF"/>
              </a:solidFill>
              <a:ea typeface="微软雅黑" pitchFamily="34" charset="-122"/>
            </a:endParaRPr>
          </a:p>
        </p:txBody>
      </p:sp>
      <p:sp>
        <p:nvSpPr>
          <p:cNvPr id="13"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53</a:t>
            </a:r>
            <a:endParaRPr lang="zh-CN" altLang="en-US" sz="1600" b="1" dirty="0">
              <a:solidFill>
                <a:prstClr val="white"/>
              </a:solidFill>
            </a:endParaRPr>
          </a:p>
        </p:txBody>
      </p:sp>
    </p:spTree>
    <p:extLst>
      <p:ext uri="{BB962C8B-B14F-4D97-AF65-F5344CB8AC3E}">
        <p14:creationId xmlns:p14="http://schemas.microsoft.com/office/powerpoint/2010/main" val="2288400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61" name="矩形 60"/>
          <p:cNvSpPr/>
          <p:nvPr/>
        </p:nvSpPr>
        <p:spPr>
          <a:xfrm>
            <a:off x="4433532" y="950516"/>
            <a:ext cx="184731" cy="417358"/>
          </a:xfrm>
          <a:prstGeom prst="rect">
            <a:avLst/>
          </a:prstGeom>
        </p:spPr>
        <p:txBody>
          <a:bodyPr wrap="none">
            <a:spAutoFit/>
          </a:bodyPr>
          <a:lstStyle/>
          <a:p>
            <a:pPr>
              <a:lnSpc>
                <a:spcPct val="130000"/>
              </a:lnSpc>
            </a:pPr>
            <a:endParaRPr lang="zh-CN" altLang="en-US" b="1" kern="0" dirty="0">
              <a:solidFill>
                <a:prstClr val="white"/>
              </a:solidFill>
              <a:latin typeface="微软雅黑" panose="020B0503020204020204" pitchFamily="34" charset="-122"/>
              <a:ea typeface="微软雅黑" panose="020B0503020204020204" pitchFamily="34" charset="-122"/>
            </a:endParaRPr>
          </a:p>
        </p:txBody>
      </p:sp>
      <p:pic>
        <p:nvPicPr>
          <p:cNvPr id="19" name="图片 102"/>
          <p:cNvPicPr>
            <a:picLocks noChangeAspect="1"/>
          </p:cNvPicPr>
          <p:nvPr/>
        </p:nvPicPr>
        <p:blipFill>
          <a:blip r:embed="rId3"/>
          <a:srcRect l="21651" t="27319" r="27950" b="30679"/>
          <a:stretch>
            <a:fillRect/>
          </a:stretch>
        </p:blipFill>
        <p:spPr bwMode="auto">
          <a:xfrm>
            <a:off x="3248025" y="1418894"/>
            <a:ext cx="4462620" cy="2214663"/>
          </a:xfrm>
          <a:prstGeom prst="rect">
            <a:avLst/>
          </a:prstGeom>
          <a:noFill/>
          <a:ln w="9525">
            <a:noFill/>
            <a:miter lim="800000"/>
            <a:headEnd/>
            <a:tailEnd/>
          </a:ln>
        </p:spPr>
      </p:pic>
      <p:pic>
        <p:nvPicPr>
          <p:cNvPr id="20" name="图片 103"/>
          <p:cNvPicPr>
            <a:picLocks noChangeAspect="1"/>
          </p:cNvPicPr>
          <p:nvPr/>
        </p:nvPicPr>
        <p:blipFill>
          <a:blip r:embed="rId4"/>
          <a:srcRect l="1176" t="7161" r="30212" b="12201"/>
          <a:stretch>
            <a:fillRect/>
          </a:stretch>
        </p:blipFill>
        <p:spPr bwMode="auto">
          <a:xfrm>
            <a:off x="2428874" y="3719166"/>
            <a:ext cx="3050461" cy="2078323"/>
          </a:xfrm>
          <a:prstGeom prst="rect">
            <a:avLst/>
          </a:prstGeom>
          <a:noFill/>
          <a:ln w="9525">
            <a:noFill/>
            <a:miter lim="800000"/>
            <a:headEnd/>
            <a:tailEnd/>
          </a:ln>
        </p:spPr>
      </p:pic>
      <p:pic>
        <p:nvPicPr>
          <p:cNvPr id="22" name="Picture 2"/>
          <p:cNvPicPr>
            <a:picLocks noChangeAspect="1" noChangeArrowheads="1"/>
          </p:cNvPicPr>
          <p:nvPr/>
        </p:nvPicPr>
        <p:blipFill>
          <a:blip r:embed="rId5"/>
          <a:srcRect l="18225" t="27676" r="43628" b="22559"/>
          <a:stretch>
            <a:fillRect/>
          </a:stretch>
        </p:blipFill>
        <p:spPr bwMode="auto">
          <a:xfrm>
            <a:off x="5788717" y="3633557"/>
            <a:ext cx="3055287" cy="2163932"/>
          </a:xfrm>
          <a:prstGeom prst="rect">
            <a:avLst/>
          </a:prstGeom>
          <a:noFill/>
          <a:ln w="9525">
            <a:noFill/>
            <a:miter lim="800000"/>
            <a:headEnd/>
            <a:tailEnd/>
          </a:ln>
        </p:spPr>
      </p:pic>
      <p:sp>
        <p:nvSpPr>
          <p:cNvPr id="159" name="TextBox 91"/>
          <p:cNvSpPr txBox="1">
            <a:spLocks noChangeArrowheads="1"/>
          </p:cNvSpPr>
          <p:nvPr/>
        </p:nvSpPr>
        <p:spPr bwMode="auto">
          <a:xfrm>
            <a:off x="10170555" y="4715523"/>
            <a:ext cx="1414049" cy="515653"/>
          </a:xfrm>
          <a:prstGeom prst="rect">
            <a:avLst/>
          </a:prstGeom>
          <a:noFill/>
          <a:ln w="9525">
            <a:noFill/>
            <a:miter lim="800000"/>
            <a:headEnd/>
            <a:tailEnd/>
          </a:ln>
        </p:spPr>
        <p:txBody>
          <a:bodyPr tIns="91440" bIns="91440">
            <a:spAutoFit/>
          </a:bodyPr>
          <a:lstStyle/>
          <a:p>
            <a:pPr>
              <a:lnSpc>
                <a:spcPct val="150000"/>
              </a:lnSpc>
              <a:spcBef>
                <a:spcPct val="20000"/>
              </a:spcBef>
              <a:buSzPct val="90000"/>
            </a:pPr>
            <a:r>
              <a:rPr lang="zh-CN" altLang="en-US" sz="1200" dirty="0">
                <a:solidFill>
                  <a:schemeClr val="bg1"/>
                </a:solidFill>
                <a:latin typeface="微软雅黑" pitchFamily="34" charset="-122"/>
                <a:ea typeface="微软雅黑" pitchFamily="34" charset="-122"/>
              </a:rPr>
              <a:t>文化馆、校史馆、实训基地展馆</a:t>
            </a:r>
            <a:r>
              <a:rPr lang="en-US" altLang="zh-CN" sz="1200" dirty="0">
                <a:solidFill>
                  <a:schemeClr val="bg1"/>
                </a:solidFill>
                <a:latin typeface="微软雅黑" pitchFamily="34" charset="-122"/>
                <a:ea typeface="微软雅黑" pitchFamily="34" charset="-122"/>
              </a:rPr>
              <a:t>... …</a:t>
            </a:r>
            <a:endParaRPr lang="zh-CN" altLang="en-US" sz="1200" dirty="0">
              <a:solidFill>
                <a:schemeClr val="bg1"/>
              </a:solidFill>
              <a:latin typeface="微软雅黑" pitchFamily="34" charset="-122"/>
              <a:ea typeface="微软雅黑" pitchFamily="34" charset="-122"/>
            </a:endParaRPr>
          </a:p>
          <a:p>
            <a:pPr>
              <a:lnSpc>
                <a:spcPct val="150000"/>
              </a:lnSpc>
              <a:spcBef>
                <a:spcPct val="20000"/>
              </a:spcBef>
              <a:buSzPct val="90000"/>
            </a:pPr>
            <a:endParaRPr lang="zh-CN" altLang="en-US" sz="1200" dirty="0">
              <a:solidFill>
                <a:srgbClr val="FFFFFF"/>
              </a:solidFill>
              <a:latin typeface="微软雅黑" pitchFamily="34" charset="-122"/>
              <a:ea typeface="微软雅黑" pitchFamily="34" charset="-122"/>
            </a:endParaRPr>
          </a:p>
        </p:txBody>
      </p:sp>
      <p:cxnSp>
        <p:nvCxnSpPr>
          <p:cNvPr id="64" name="直接连接符 63"/>
          <p:cNvCxnSpPr/>
          <p:nvPr/>
        </p:nvCxnSpPr>
        <p:spPr>
          <a:xfrm>
            <a:off x="1768416" y="404813"/>
            <a:ext cx="98161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2362199" y="5915012"/>
            <a:ext cx="6789460" cy="369332"/>
          </a:xfrm>
          <a:prstGeom prst="rect">
            <a:avLst/>
          </a:prstGeom>
        </p:spPr>
        <p:txBody>
          <a:bodyPr wrap="square">
            <a:spAutoFit/>
          </a:bodyPr>
          <a:lstStyle/>
          <a:p>
            <a:r>
              <a:rPr lang="zh-CN" altLang="en-US" b="1" dirty="0" smtClean="0">
                <a:solidFill>
                  <a:srgbClr val="C00000"/>
                </a:solidFill>
                <a:latin typeface="微软雅黑" pitchFamily="34" charset="-122"/>
                <a:ea typeface="微软雅黑" pitchFamily="34" charset="-122"/>
              </a:rPr>
              <a:t>国泰安帮助一些合作职业院校凝练宣传专业人才培养的特色成果</a:t>
            </a:r>
            <a:endParaRPr lang="zh-CN" altLang="en-US" b="1" dirty="0">
              <a:solidFill>
                <a:srgbClr val="C00000"/>
              </a:solidFill>
              <a:latin typeface="微软雅黑" pitchFamily="34" charset="-122"/>
              <a:ea typeface="微软雅黑" pitchFamily="34" charset="-122"/>
            </a:endParaRPr>
          </a:p>
        </p:txBody>
      </p:sp>
      <p:sp>
        <p:nvSpPr>
          <p:cNvPr id="15" name="MH_Other_5"/>
          <p:cNvSpPr>
            <a:spLocks noChangeArrowheads="1"/>
          </p:cNvSpPr>
          <p:nvPr>
            <p:custDataLst>
              <p:tags r:id="rId1"/>
            </p:custDataLst>
          </p:nvPr>
        </p:nvSpPr>
        <p:spPr bwMode="auto">
          <a:xfrm>
            <a:off x="228924" y="710653"/>
            <a:ext cx="6567291" cy="620149"/>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（五）</a:t>
            </a:r>
            <a:r>
              <a:rPr lang="zh-CN" altLang="en-US" sz="2000" b="1" dirty="0">
                <a:solidFill>
                  <a:srgbClr val="FFFFFF"/>
                </a:solidFill>
                <a:ea typeface="微软雅黑" pitchFamily="34" charset="-122"/>
              </a:rPr>
              <a:t>与教育部教育电视台合作</a:t>
            </a:r>
            <a:r>
              <a:rPr lang="en-US" altLang="zh-CN" sz="2000" b="1" dirty="0">
                <a:solidFill>
                  <a:srgbClr val="FFFFFF"/>
                </a:solidFill>
                <a:ea typeface="微软雅黑" pitchFamily="34" charset="-122"/>
              </a:rPr>
              <a:t>《</a:t>
            </a:r>
            <a:r>
              <a:rPr lang="zh-CN" altLang="en-US" sz="2000" b="1" dirty="0">
                <a:solidFill>
                  <a:srgbClr val="FFFFFF"/>
                </a:solidFill>
                <a:ea typeface="微软雅黑" pitchFamily="34" charset="-122"/>
              </a:rPr>
              <a:t>少年工匠</a:t>
            </a:r>
            <a:r>
              <a:rPr lang="en-US" altLang="zh-CN" sz="2000" b="1" dirty="0">
                <a:solidFill>
                  <a:srgbClr val="FFFFFF"/>
                </a:solidFill>
                <a:ea typeface="微软雅黑" pitchFamily="34" charset="-122"/>
              </a:rPr>
              <a:t>》</a:t>
            </a:r>
            <a:r>
              <a:rPr lang="zh-CN" altLang="en-US" sz="2000" b="1" dirty="0">
                <a:solidFill>
                  <a:srgbClr val="FFFFFF"/>
                </a:solidFill>
                <a:ea typeface="微软雅黑" pitchFamily="34" charset="-122"/>
              </a:rPr>
              <a:t>栏目</a:t>
            </a:r>
            <a:r>
              <a:rPr lang="zh-CN" altLang="en-US" sz="2000" b="1" dirty="0" smtClean="0">
                <a:solidFill>
                  <a:srgbClr val="FFFFFF"/>
                </a:solidFill>
                <a:ea typeface="微软雅黑" pitchFamily="34" charset="-122"/>
              </a:rPr>
              <a:t>制作</a:t>
            </a:r>
            <a:endParaRPr lang="zh-CN" altLang="en-US" sz="2000" b="1" dirty="0">
              <a:solidFill>
                <a:srgbClr val="FFFFFF"/>
              </a:solidFill>
              <a:ea typeface="微软雅黑" pitchFamily="34" charset="-122"/>
            </a:endParaRPr>
          </a:p>
        </p:txBody>
      </p:sp>
      <p:sp>
        <p:nvSpPr>
          <p:cNvPr id="14"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54</a:t>
            </a:r>
            <a:endParaRPr lang="zh-CN" altLang="en-US" sz="1600" b="1" dirty="0">
              <a:solidFill>
                <a:prstClr val="white"/>
              </a:solidFill>
            </a:endParaRPr>
          </a:p>
        </p:txBody>
      </p:sp>
    </p:spTree>
    <p:extLst>
      <p:ext uri="{BB962C8B-B14F-4D97-AF65-F5344CB8AC3E}">
        <p14:creationId xmlns:p14="http://schemas.microsoft.com/office/powerpoint/2010/main" val="1002218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flipH="1">
            <a:off x="0" y="5721011"/>
            <a:ext cx="12192000" cy="1136992"/>
          </a:xfrm>
          <a:prstGeom prst="rect">
            <a:avLst/>
          </a:prstGeom>
          <a:solidFill>
            <a:srgbClr val="3D3D3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9" rIns="91436" bIns="45719" numCol="1" spcCol="0" rtlCol="0" fromWordArt="0" anchor="ctr" anchorCtr="0" forceAA="0" compatLnSpc="1">
            <a:prstTxWarp prst="textNoShape">
              <a:avLst/>
            </a:prstTxWarp>
            <a:noAutofit/>
          </a:bodyPr>
          <a:lstStyle/>
          <a:p>
            <a:pPr algn="ctr"/>
            <a:endParaRPr lang="zh-CN" altLang="en-US"/>
          </a:p>
        </p:txBody>
      </p:sp>
      <p:grpSp>
        <p:nvGrpSpPr>
          <p:cNvPr id="48" name="组合 47"/>
          <p:cNvGrpSpPr/>
          <p:nvPr/>
        </p:nvGrpSpPr>
        <p:grpSpPr>
          <a:xfrm>
            <a:off x="9613901" y="6190539"/>
            <a:ext cx="1882775" cy="226831"/>
            <a:chOff x="2045679" y="6310388"/>
            <a:chExt cx="2169905" cy="261424"/>
          </a:xfrm>
          <a:solidFill>
            <a:schemeClr val="bg1"/>
          </a:solidFill>
        </p:grpSpPr>
        <p:sp>
          <p:nvSpPr>
            <p:cNvPr id="51" name="文本框 50"/>
            <p:cNvSpPr txBox="1">
              <a:spLocks/>
            </p:cNvSpPr>
            <p:nvPr/>
          </p:nvSpPr>
          <p:spPr>
            <a:xfrm>
              <a:off x="2045679" y="6310388"/>
              <a:ext cx="2150454" cy="130745"/>
            </a:xfrm>
            <a:custGeom>
              <a:avLst/>
              <a:gdLst/>
              <a:ahLst/>
              <a:cxnLst/>
              <a:rect l="l" t="t" r="r" b="b"/>
              <a:pathLst>
                <a:path w="2150454" h="130745">
                  <a:moveTo>
                    <a:pt x="505067" y="94803"/>
                  </a:moveTo>
                  <a:cubicBezTo>
                    <a:pt x="520694" y="99578"/>
                    <a:pt x="535496" y="104483"/>
                    <a:pt x="549473" y="109519"/>
                  </a:cubicBezTo>
                  <a:lnTo>
                    <a:pt x="544785" y="119285"/>
                  </a:lnTo>
                  <a:cubicBezTo>
                    <a:pt x="530634" y="113295"/>
                    <a:pt x="516049" y="107782"/>
                    <a:pt x="501030" y="102747"/>
                  </a:cubicBezTo>
                  <a:close/>
                  <a:moveTo>
                    <a:pt x="483319" y="94803"/>
                  </a:moveTo>
                  <a:cubicBezTo>
                    <a:pt x="484014" y="98276"/>
                    <a:pt x="484752" y="101184"/>
                    <a:pt x="485533" y="103528"/>
                  </a:cubicBezTo>
                  <a:cubicBezTo>
                    <a:pt x="467649" y="108824"/>
                    <a:pt x="452673" y="113382"/>
                    <a:pt x="440605" y="117202"/>
                  </a:cubicBezTo>
                  <a:lnTo>
                    <a:pt x="437350" y="107826"/>
                  </a:lnTo>
                  <a:cubicBezTo>
                    <a:pt x="450546" y="104527"/>
                    <a:pt x="465869" y="100186"/>
                    <a:pt x="483319" y="94803"/>
                  </a:cubicBezTo>
                  <a:close/>
                  <a:moveTo>
                    <a:pt x="895164" y="86990"/>
                  </a:moveTo>
                  <a:lnTo>
                    <a:pt x="895164" y="98059"/>
                  </a:lnTo>
                  <a:lnTo>
                    <a:pt x="968090" y="98059"/>
                  </a:lnTo>
                  <a:lnTo>
                    <a:pt x="968090" y="86990"/>
                  </a:lnTo>
                  <a:close/>
                  <a:moveTo>
                    <a:pt x="1636793" y="75270"/>
                  </a:moveTo>
                  <a:lnTo>
                    <a:pt x="1636793" y="90897"/>
                  </a:lnTo>
                  <a:lnTo>
                    <a:pt x="1702426" y="90897"/>
                  </a:lnTo>
                  <a:lnTo>
                    <a:pt x="1702426" y="75270"/>
                  </a:lnTo>
                  <a:close/>
                  <a:moveTo>
                    <a:pt x="18361" y="73577"/>
                  </a:moveTo>
                  <a:cubicBezTo>
                    <a:pt x="22008" y="75226"/>
                    <a:pt x="25567" y="76745"/>
                    <a:pt x="29040" y="78135"/>
                  </a:cubicBezTo>
                  <a:cubicBezTo>
                    <a:pt x="24959" y="92286"/>
                    <a:pt x="19881" y="108954"/>
                    <a:pt x="13803" y="128141"/>
                  </a:cubicBezTo>
                  <a:lnTo>
                    <a:pt x="2734" y="123974"/>
                  </a:lnTo>
                  <a:cubicBezTo>
                    <a:pt x="8812" y="107739"/>
                    <a:pt x="14021" y="90940"/>
                    <a:pt x="18361" y="73577"/>
                  </a:cubicBezTo>
                  <a:close/>
                  <a:moveTo>
                    <a:pt x="1376679" y="71102"/>
                  </a:moveTo>
                  <a:cubicBezTo>
                    <a:pt x="1380195" y="81347"/>
                    <a:pt x="1385859" y="90093"/>
                    <a:pt x="1393673" y="97343"/>
                  </a:cubicBezTo>
                  <a:cubicBezTo>
                    <a:pt x="1401617" y="89616"/>
                    <a:pt x="1407368" y="80869"/>
                    <a:pt x="1410928" y="71102"/>
                  </a:cubicBezTo>
                  <a:close/>
                  <a:moveTo>
                    <a:pt x="369094" y="68237"/>
                  </a:moveTo>
                  <a:cubicBezTo>
                    <a:pt x="373868" y="73186"/>
                    <a:pt x="377949" y="77831"/>
                    <a:pt x="381335" y="82171"/>
                  </a:cubicBezTo>
                  <a:lnTo>
                    <a:pt x="373651" y="88032"/>
                  </a:lnTo>
                  <a:cubicBezTo>
                    <a:pt x="369484" y="82389"/>
                    <a:pt x="365534" y="77614"/>
                    <a:pt x="361801" y="73707"/>
                  </a:cubicBezTo>
                  <a:close/>
                  <a:moveTo>
                    <a:pt x="2053698" y="68107"/>
                  </a:moveTo>
                  <a:lnTo>
                    <a:pt x="2053698" y="95454"/>
                  </a:lnTo>
                  <a:lnTo>
                    <a:pt x="2101490" y="95454"/>
                  </a:lnTo>
                  <a:lnTo>
                    <a:pt x="2101490" y="68107"/>
                  </a:lnTo>
                  <a:close/>
                  <a:moveTo>
                    <a:pt x="489049" y="67847"/>
                  </a:moveTo>
                  <a:lnTo>
                    <a:pt x="499207" y="67847"/>
                  </a:lnTo>
                  <a:lnTo>
                    <a:pt x="499207" y="112514"/>
                  </a:lnTo>
                  <a:cubicBezTo>
                    <a:pt x="499207" y="122671"/>
                    <a:pt x="493911" y="127750"/>
                    <a:pt x="483319" y="127750"/>
                  </a:cubicBezTo>
                  <a:cubicBezTo>
                    <a:pt x="478891" y="127750"/>
                    <a:pt x="473596" y="127663"/>
                    <a:pt x="467432" y="127490"/>
                  </a:cubicBezTo>
                  <a:cubicBezTo>
                    <a:pt x="467084" y="124538"/>
                    <a:pt x="466564" y="120935"/>
                    <a:pt x="465869" y="116681"/>
                  </a:cubicBezTo>
                  <a:cubicBezTo>
                    <a:pt x="472380" y="117376"/>
                    <a:pt x="477633" y="117723"/>
                    <a:pt x="481626" y="117723"/>
                  </a:cubicBezTo>
                  <a:cubicBezTo>
                    <a:pt x="486575" y="117723"/>
                    <a:pt x="489049" y="115422"/>
                    <a:pt x="489049" y="110821"/>
                  </a:cubicBezTo>
                  <a:close/>
                  <a:moveTo>
                    <a:pt x="895164" y="67326"/>
                  </a:moveTo>
                  <a:lnTo>
                    <a:pt x="895164" y="78395"/>
                  </a:lnTo>
                  <a:lnTo>
                    <a:pt x="968090" y="78395"/>
                  </a:lnTo>
                  <a:lnTo>
                    <a:pt x="968090" y="67326"/>
                  </a:lnTo>
                  <a:close/>
                  <a:moveTo>
                    <a:pt x="627385" y="66545"/>
                  </a:moveTo>
                  <a:cubicBezTo>
                    <a:pt x="624259" y="71797"/>
                    <a:pt x="621177" y="76919"/>
                    <a:pt x="618139" y="81911"/>
                  </a:cubicBezTo>
                  <a:cubicBezTo>
                    <a:pt x="628557" y="86382"/>
                    <a:pt x="638931" y="90918"/>
                    <a:pt x="649262" y="95519"/>
                  </a:cubicBezTo>
                  <a:cubicBezTo>
                    <a:pt x="659637" y="87619"/>
                    <a:pt x="666908" y="77961"/>
                    <a:pt x="671075" y="66545"/>
                  </a:cubicBezTo>
                  <a:close/>
                  <a:moveTo>
                    <a:pt x="1357926" y="61856"/>
                  </a:moveTo>
                  <a:lnTo>
                    <a:pt x="1421997" y="61856"/>
                  </a:lnTo>
                  <a:lnTo>
                    <a:pt x="1421997" y="71102"/>
                  </a:lnTo>
                  <a:cubicBezTo>
                    <a:pt x="1416961" y="83474"/>
                    <a:pt x="1410038" y="94261"/>
                    <a:pt x="1401226" y="103463"/>
                  </a:cubicBezTo>
                  <a:cubicBezTo>
                    <a:pt x="1410125" y="109627"/>
                    <a:pt x="1421085" y="114424"/>
                    <a:pt x="1434108" y="117853"/>
                  </a:cubicBezTo>
                  <a:cubicBezTo>
                    <a:pt x="1431416" y="121326"/>
                    <a:pt x="1429202" y="124668"/>
                    <a:pt x="1427466" y="127880"/>
                  </a:cubicBezTo>
                  <a:cubicBezTo>
                    <a:pt x="1414096" y="123409"/>
                    <a:pt x="1402810" y="117636"/>
                    <a:pt x="1393608" y="110560"/>
                  </a:cubicBezTo>
                  <a:cubicBezTo>
                    <a:pt x="1384319" y="118461"/>
                    <a:pt x="1373293" y="124929"/>
                    <a:pt x="1360531" y="129964"/>
                  </a:cubicBezTo>
                  <a:cubicBezTo>
                    <a:pt x="1358013" y="125884"/>
                    <a:pt x="1355930" y="122888"/>
                    <a:pt x="1354280" y="120978"/>
                  </a:cubicBezTo>
                  <a:cubicBezTo>
                    <a:pt x="1366738" y="116160"/>
                    <a:pt x="1377308" y="110474"/>
                    <a:pt x="1385990" y="103919"/>
                  </a:cubicBezTo>
                  <a:cubicBezTo>
                    <a:pt x="1376787" y="94760"/>
                    <a:pt x="1370363" y="83821"/>
                    <a:pt x="1366716" y="71102"/>
                  </a:cubicBezTo>
                  <a:lnTo>
                    <a:pt x="1357926" y="71102"/>
                  </a:lnTo>
                  <a:close/>
                  <a:moveTo>
                    <a:pt x="1085655" y="60684"/>
                  </a:moveTo>
                  <a:cubicBezTo>
                    <a:pt x="1089561" y="74401"/>
                    <a:pt x="1096072" y="85991"/>
                    <a:pt x="1105188" y="95454"/>
                  </a:cubicBezTo>
                  <a:cubicBezTo>
                    <a:pt x="1115432" y="85731"/>
                    <a:pt x="1122790" y="74141"/>
                    <a:pt x="1127261" y="60684"/>
                  </a:cubicBezTo>
                  <a:close/>
                  <a:moveTo>
                    <a:pt x="2043410" y="58731"/>
                  </a:moveTo>
                  <a:lnTo>
                    <a:pt x="2111778" y="58731"/>
                  </a:lnTo>
                  <a:lnTo>
                    <a:pt x="2111778" y="104831"/>
                  </a:lnTo>
                  <a:lnTo>
                    <a:pt x="2053698" y="104831"/>
                  </a:lnTo>
                  <a:lnTo>
                    <a:pt x="2053698" y="114337"/>
                  </a:lnTo>
                  <a:lnTo>
                    <a:pt x="2043410" y="114337"/>
                  </a:lnTo>
                  <a:close/>
                  <a:moveTo>
                    <a:pt x="885267" y="58471"/>
                  </a:moveTo>
                  <a:lnTo>
                    <a:pt x="977987" y="58471"/>
                  </a:lnTo>
                  <a:lnTo>
                    <a:pt x="977987" y="112253"/>
                  </a:lnTo>
                  <a:cubicBezTo>
                    <a:pt x="977987" y="122498"/>
                    <a:pt x="971910" y="127620"/>
                    <a:pt x="959755" y="127620"/>
                  </a:cubicBezTo>
                  <a:cubicBezTo>
                    <a:pt x="955675" y="127620"/>
                    <a:pt x="950683" y="127576"/>
                    <a:pt x="944779" y="127490"/>
                  </a:cubicBezTo>
                  <a:cubicBezTo>
                    <a:pt x="944606" y="126621"/>
                    <a:pt x="943911" y="123062"/>
                    <a:pt x="942696" y="116811"/>
                  </a:cubicBezTo>
                  <a:cubicBezTo>
                    <a:pt x="948686" y="117679"/>
                    <a:pt x="954156" y="118113"/>
                    <a:pt x="959104" y="118113"/>
                  </a:cubicBezTo>
                  <a:cubicBezTo>
                    <a:pt x="964921" y="118113"/>
                    <a:pt x="967916" y="115639"/>
                    <a:pt x="968090" y="110691"/>
                  </a:cubicBezTo>
                  <a:lnTo>
                    <a:pt x="968090" y="106654"/>
                  </a:lnTo>
                  <a:lnTo>
                    <a:pt x="895164" y="106654"/>
                  </a:lnTo>
                  <a:lnTo>
                    <a:pt x="895164" y="128792"/>
                  </a:lnTo>
                  <a:lnTo>
                    <a:pt x="885267" y="128792"/>
                  </a:lnTo>
                  <a:close/>
                  <a:moveTo>
                    <a:pt x="1502513" y="56908"/>
                  </a:moveTo>
                  <a:lnTo>
                    <a:pt x="1567625" y="56908"/>
                  </a:lnTo>
                  <a:cubicBezTo>
                    <a:pt x="1567538" y="58123"/>
                    <a:pt x="1566887" y="74011"/>
                    <a:pt x="1565672" y="104570"/>
                  </a:cubicBezTo>
                  <a:cubicBezTo>
                    <a:pt x="1565324" y="119503"/>
                    <a:pt x="1558509" y="127056"/>
                    <a:pt x="1545226" y="127229"/>
                  </a:cubicBezTo>
                  <a:cubicBezTo>
                    <a:pt x="1538108" y="127229"/>
                    <a:pt x="1531900" y="127099"/>
                    <a:pt x="1526604" y="126839"/>
                  </a:cubicBezTo>
                  <a:cubicBezTo>
                    <a:pt x="1526170" y="122845"/>
                    <a:pt x="1525519" y="119242"/>
                    <a:pt x="1524651" y="116030"/>
                  </a:cubicBezTo>
                  <a:cubicBezTo>
                    <a:pt x="1530641" y="116811"/>
                    <a:pt x="1536675" y="117289"/>
                    <a:pt x="1542752" y="117462"/>
                  </a:cubicBezTo>
                  <a:cubicBezTo>
                    <a:pt x="1551173" y="118070"/>
                    <a:pt x="1555427" y="113382"/>
                    <a:pt x="1555514" y="103398"/>
                  </a:cubicBezTo>
                  <a:cubicBezTo>
                    <a:pt x="1556209" y="91765"/>
                    <a:pt x="1556730" y="79307"/>
                    <a:pt x="1557077" y="66024"/>
                  </a:cubicBezTo>
                  <a:lnTo>
                    <a:pt x="1527776" y="66024"/>
                  </a:lnTo>
                  <a:cubicBezTo>
                    <a:pt x="1527516" y="79827"/>
                    <a:pt x="1525432" y="91244"/>
                    <a:pt x="1521526" y="100273"/>
                  </a:cubicBezTo>
                  <a:cubicBezTo>
                    <a:pt x="1516837" y="110604"/>
                    <a:pt x="1508764" y="120284"/>
                    <a:pt x="1497304" y="129313"/>
                  </a:cubicBezTo>
                  <a:cubicBezTo>
                    <a:pt x="1495047" y="126535"/>
                    <a:pt x="1492529" y="123713"/>
                    <a:pt x="1489751" y="120848"/>
                  </a:cubicBezTo>
                  <a:cubicBezTo>
                    <a:pt x="1500776" y="112253"/>
                    <a:pt x="1508112" y="104006"/>
                    <a:pt x="1511759" y="96105"/>
                  </a:cubicBezTo>
                  <a:cubicBezTo>
                    <a:pt x="1515318" y="89117"/>
                    <a:pt x="1517293" y="79089"/>
                    <a:pt x="1517684" y="66024"/>
                  </a:cubicBezTo>
                  <a:lnTo>
                    <a:pt x="1502513" y="66024"/>
                  </a:lnTo>
                  <a:close/>
                  <a:moveTo>
                    <a:pt x="1940514" y="53652"/>
                  </a:moveTo>
                  <a:lnTo>
                    <a:pt x="1951713" y="58731"/>
                  </a:lnTo>
                  <a:cubicBezTo>
                    <a:pt x="1940948" y="77223"/>
                    <a:pt x="1929445" y="94499"/>
                    <a:pt x="1917204" y="110560"/>
                  </a:cubicBezTo>
                  <a:cubicBezTo>
                    <a:pt x="1935131" y="109996"/>
                    <a:pt x="1955425" y="109193"/>
                    <a:pt x="1978084" y="108151"/>
                  </a:cubicBezTo>
                  <a:cubicBezTo>
                    <a:pt x="1973135" y="100642"/>
                    <a:pt x="1967687" y="92720"/>
                    <a:pt x="1961741" y="84385"/>
                  </a:cubicBezTo>
                  <a:lnTo>
                    <a:pt x="1970205" y="79046"/>
                  </a:lnTo>
                  <a:cubicBezTo>
                    <a:pt x="1982707" y="95281"/>
                    <a:pt x="1993255" y="110040"/>
                    <a:pt x="2001850" y="123322"/>
                  </a:cubicBezTo>
                  <a:lnTo>
                    <a:pt x="1991953" y="129834"/>
                  </a:lnTo>
                  <a:cubicBezTo>
                    <a:pt x="1989522" y="125840"/>
                    <a:pt x="1986939" y="121695"/>
                    <a:pt x="1984204" y="117397"/>
                  </a:cubicBezTo>
                  <a:cubicBezTo>
                    <a:pt x="1955555" y="118786"/>
                    <a:pt x="1932266" y="120197"/>
                    <a:pt x="1914339" y="121630"/>
                  </a:cubicBezTo>
                  <a:cubicBezTo>
                    <a:pt x="1911040" y="121977"/>
                    <a:pt x="1907046" y="122715"/>
                    <a:pt x="1902358" y="123843"/>
                  </a:cubicBezTo>
                  <a:lnTo>
                    <a:pt x="1896628" y="112774"/>
                  </a:lnTo>
                  <a:cubicBezTo>
                    <a:pt x="1900535" y="111212"/>
                    <a:pt x="1904138" y="108824"/>
                    <a:pt x="1907437" y="105612"/>
                  </a:cubicBezTo>
                  <a:cubicBezTo>
                    <a:pt x="1917594" y="93892"/>
                    <a:pt x="1928620" y="76572"/>
                    <a:pt x="1940514" y="53652"/>
                  </a:cubicBezTo>
                  <a:close/>
                  <a:moveTo>
                    <a:pt x="1636793" y="50918"/>
                  </a:moveTo>
                  <a:lnTo>
                    <a:pt x="1636793" y="66414"/>
                  </a:lnTo>
                  <a:lnTo>
                    <a:pt x="1702426" y="66414"/>
                  </a:lnTo>
                  <a:lnTo>
                    <a:pt x="1702426" y="50918"/>
                  </a:lnTo>
                  <a:close/>
                  <a:moveTo>
                    <a:pt x="1324198" y="49485"/>
                  </a:moveTo>
                  <a:lnTo>
                    <a:pt x="1324198" y="74098"/>
                  </a:lnTo>
                  <a:lnTo>
                    <a:pt x="1343211" y="74098"/>
                  </a:lnTo>
                  <a:lnTo>
                    <a:pt x="1343211" y="49485"/>
                  </a:lnTo>
                  <a:close/>
                  <a:moveTo>
                    <a:pt x="76181" y="48313"/>
                  </a:moveTo>
                  <a:lnTo>
                    <a:pt x="86469" y="48313"/>
                  </a:lnTo>
                  <a:lnTo>
                    <a:pt x="86469" y="64591"/>
                  </a:lnTo>
                  <a:lnTo>
                    <a:pt x="126708" y="64591"/>
                  </a:lnTo>
                  <a:lnTo>
                    <a:pt x="126708" y="74098"/>
                  </a:lnTo>
                  <a:lnTo>
                    <a:pt x="88552" y="74098"/>
                  </a:lnTo>
                  <a:cubicBezTo>
                    <a:pt x="99665" y="89117"/>
                    <a:pt x="113339" y="100837"/>
                    <a:pt x="129573" y="109258"/>
                  </a:cubicBezTo>
                  <a:cubicBezTo>
                    <a:pt x="127056" y="112384"/>
                    <a:pt x="124581" y="115466"/>
                    <a:pt x="122150" y="118504"/>
                  </a:cubicBezTo>
                  <a:cubicBezTo>
                    <a:pt x="107478" y="108911"/>
                    <a:pt x="95585" y="96561"/>
                    <a:pt x="86469" y="81455"/>
                  </a:cubicBezTo>
                  <a:lnTo>
                    <a:pt x="86469" y="129183"/>
                  </a:lnTo>
                  <a:lnTo>
                    <a:pt x="76181" y="129183"/>
                  </a:lnTo>
                  <a:lnTo>
                    <a:pt x="76181" y="81065"/>
                  </a:lnTo>
                  <a:cubicBezTo>
                    <a:pt x="66371" y="96084"/>
                    <a:pt x="53522" y="109041"/>
                    <a:pt x="37635" y="119937"/>
                  </a:cubicBezTo>
                  <a:cubicBezTo>
                    <a:pt x="34509" y="116377"/>
                    <a:pt x="31905" y="113642"/>
                    <a:pt x="29821" y="111732"/>
                  </a:cubicBezTo>
                  <a:cubicBezTo>
                    <a:pt x="48617" y="100794"/>
                    <a:pt x="63159" y="88249"/>
                    <a:pt x="73446" y="74098"/>
                  </a:cubicBezTo>
                  <a:lnTo>
                    <a:pt x="36853" y="74098"/>
                  </a:lnTo>
                  <a:lnTo>
                    <a:pt x="36853" y="64591"/>
                  </a:lnTo>
                  <a:lnTo>
                    <a:pt x="76181" y="64591"/>
                  </a:lnTo>
                  <a:close/>
                  <a:moveTo>
                    <a:pt x="1806364" y="43234"/>
                  </a:moveTo>
                  <a:lnTo>
                    <a:pt x="1806364" y="60815"/>
                  </a:lnTo>
                  <a:lnTo>
                    <a:pt x="1848817" y="60815"/>
                  </a:lnTo>
                  <a:lnTo>
                    <a:pt x="1848817" y="43234"/>
                  </a:lnTo>
                  <a:close/>
                  <a:moveTo>
                    <a:pt x="807634" y="36463"/>
                  </a:moveTo>
                  <a:cubicBezTo>
                    <a:pt x="806766" y="38980"/>
                    <a:pt x="805811" y="41498"/>
                    <a:pt x="804769" y="44016"/>
                  </a:cubicBezTo>
                  <a:cubicBezTo>
                    <a:pt x="806506" y="59816"/>
                    <a:pt x="810456" y="73490"/>
                    <a:pt x="816620" y="85036"/>
                  </a:cubicBezTo>
                  <a:cubicBezTo>
                    <a:pt x="824520" y="71319"/>
                    <a:pt x="828731" y="55128"/>
                    <a:pt x="829251" y="36463"/>
                  </a:cubicBezTo>
                  <a:close/>
                  <a:moveTo>
                    <a:pt x="6381" y="36202"/>
                  </a:moveTo>
                  <a:cubicBezTo>
                    <a:pt x="15930" y="42279"/>
                    <a:pt x="24395" y="48139"/>
                    <a:pt x="31774" y="53783"/>
                  </a:cubicBezTo>
                  <a:cubicBezTo>
                    <a:pt x="30472" y="55085"/>
                    <a:pt x="28128" y="57950"/>
                    <a:pt x="24742" y="62377"/>
                  </a:cubicBezTo>
                  <a:cubicBezTo>
                    <a:pt x="17537" y="56387"/>
                    <a:pt x="9289" y="50136"/>
                    <a:pt x="0" y="43625"/>
                  </a:cubicBezTo>
                  <a:close/>
                  <a:moveTo>
                    <a:pt x="2030518" y="33728"/>
                  </a:moveTo>
                  <a:lnTo>
                    <a:pt x="2129749" y="33728"/>
                  </a:lnTo>
                  <a:lnTo>
                    <a:pt x="2129749" y="43365"/>
                  </a:lnTo>
                  <a:lnTo>
                    <a:pt x="2030518" y="43365"/>
                  </a:lnTo>
                  <a:close/>
                  <a:moveTo>
                    <a:pt x="634026" y="32947"/>
                  </a:moveTo>
                  <a:lnTo>
                    <a:pt x="644314" y="37244"/>
                  </a:lnTo>
                  <a:cubicBezTo>
                    <a:pt x="640494" y="43972"/>
                    <a:pt x="636739" y="50527"/>
                    <a:pt x="633049" y="56908"/>
                  </a:cubicBezTo>
                  <a:lnTo>
                    <a:pt x="710338" y="56908"/>
                  </a:lnTo>
                  <a:lnTo>
                    <a:pt x="710338" y="66545"/>
                  </a:lnTo>
                  <a:lnTo>
                    <a:pt x="682405" y="66545"/>
                  </a:lnTo>
                  <a:cubicBezTo>
                    <a:pt x="678064" y="79697"/>
                    <a:pt x="670576" y="90940"/>
                    <a:pt x="659941" y="100273"/>
                  </a:cubicBezTo>
                  <a:cubicBezTo>
                    <a:pt x="673614" y="106437"/>
                    <a:pt x="687245" y="112687"/>
                    <a:pt x="700831" y="119025"/>
                  </a:cubicBezTo>
                  <a:lnTo>
                    <a:pt x="694450" y="129443"/>
                  </a:lnTo>
                  <a:cubicBezTo>
                    <a:pt x="681211" y="122498"/>
                    <a:pt x="666561" y="115227"/>
                    <a:pt x="650500" y="107630"/>
                  </a:cubicBezTo>
                  <a:cubicBezTo>
                    <a:pt x="635394" y="117788"/>
                    <a:pt x="615621" y="125102"/>
                    <a:pt x="591182" y="129573"/>
                  </a:cubicBezTo>
                  <a:cubicBezTo>
                    <a:pt x="589620" y="126274"/>
                    <a:pt x="587796" y="122715"/>
                    <a:pt x="585713" y="118895"/>
                  </a:cubicBezTo>
                  <a:cubicBezTo>
                    <a:pt x="607504" y="115552"/>
                    <a:pt x="625301" y="109996"/>
                    <a:pt x="639105" y="102226"/>
                  </a:cubicBezTo>
                  <a:cubicBezTo>
                    <a:pt x="627775" y="96930"/>
                    <a:pt x="615795" y="91461"/>
                    <a:pt x="603163" y="85818"/>
                  </a:cubicBezTo>
                  <a:cubicBezTo>
                    <a:pt x="607287" y="79654"/>
                    <a:pt x="611345" y="73229"/>
                    <a:pt x="615339" y="66545"/>
                  </a:cubicBezTo>
                  <a:lnTo>
                    <a:pt x="581155" y="66545"/>
                  </a:lnTo>
                  <a:lnTo>
                    <a:pt x="581155" y="56908"/>
                  </a:lnTo>
                  <a:lnTo>
                    <a:pt x="621004" y="56908"/>
                  </a:lnTo>
                  <a:cubicBezTo>
                    <a:pt x="625388" y="49225"/>
                    <a:pt x="629729" y="41238"/>
                    <a:pt x="634026" y="32947"/>
                  </a:cubicBezTo>
                  <a:close/>
                  <a:moveTo>
                    <a:pt x="311534" y="30212"/>
                  </a:moveTo>
                  <a:lnTo>
                    <a:pt x="389148" y="30212"/>
                  </a:lnTo>
                  <a:lnTo>
                    <a:pt x="389148" y="39067"/>
                  </a:lnTo>
                  <a:lnTo>
                    <a:pt x="355029" y="39067"/>
                  </a:lnTo>
                  <a:lnTo>
                    <a:pt x="355029" y="56517"/>
                  </a:lnTo>
                  <a:lnTo>
                    <a:pt x="386544" y="56517"/>
                  </a:lnTo>
                  <a:lnTo>
                    <a:pt x="386544" y="65373"/>
                  </a:lnTo>
                  <a:lnTo>
                    <a:pt x="355029" y="65373"/>
                  </a:lnTo>
                  <a:lnTo>
                    <a:pt x="355029" y="91157"/>
                  </a:lnTo>
                  <a:lnTo>
                    <a:pt x="391232" y="91157"/>
                  </a:lnTo>
                  <a:lnTo>
                    <a:pt x="391232" y="100012"/>
                  </a:lnTo>
                  <a:lnTo>
                    <a:pt x="309451" y="100012"/>
                  </a:lnTo>
                  <a:lnTo>
                    <a:pt x="309451" y="91157"/>
                  </a:lnTo>
                  <a:lnTo>
                    <a:pt x="345393" y="91157"/>
                  </a:lnTo>
                  <a:lnTo>
                    <a:pt x="345393" y="65373"/>
                  </a:lnTo>
                  <a:lnTo>
                    <a:pt x="314008" y="65373"/>
                  </a:lnTo>
                  <a:lnTo>
                    <a:pt x="314008" y="56517"/>
                  </a:lnTo>
                  <a:lnTo>
                    <a:pt x="345393" y="56517"/>
                  </a:lnTo>
                  <a:lnTo>
                    <a:pt x="345393" y="39067"/>
                  </a:lnTo>
                  <a:lnTo>
                    <a:pt x="311534" y="39067"/>
                  </a:lnTo>
                  <a:close/>
                  <a:moveTo>
                    <a:pt x="93501" y="27868"/>
                  </a:moveTo>
                  <a:cubicBezTo>
                    <a:pt x="104527" y="35334"/>
                    <a:pt x="114901" y="42974"/>
                    <a:pt x="124625" y="50787"/>
                  </a:cubicBezTo>
                  <a:lnTo>
                    <a:pt x="117723" y="58861"/>
                  </a:lnTo>
                  <a:cubicBezTo>
                    <a:pt x="108173" y="50353"/>
                    <a:pt x="98015" y="42323"/>
                    <a:pt x="87250" y="34770"/>
                  </a:cubicBezTo>
                  <a:close/>
                  <a:moveTo>
                    <a:pt x="68889" y="27868"/>
                  </a:moveTo>
                  <a:lnTo>
                    <a:pt x="75790" y="34900"/>
                  </a:lnTo>
                  <a:cubicBezTo>
                    <a:pt x="65025" y="44363"/>
                    <a:pt x="54738" y="52437"/>
                    <a:pt x="44927" y="59122"/>
                  </a:cubicBezTo>
                  <a:cubicBezTo>
                    <a:pt x="43104" y="56344"/>
                    <a:pt x="40977" y="53565"/>
                    <a:pt x="38546" y="50787"/>
                  </a:cubicBezTo>
                  <a:cubicBezTo>
                    <a:pt x="50006" y="43668"/>
                    <a:pt x="60120" y="36029"/>
                    <a:pt x="68889" y="27868"/>
                  </a:cubicBezTo>
                  <a:close/>
                  <a:moveTo>
                    <a:pt x="303460" y="17320"/>
                  </a:moveTo>
                  <a:lnTo>
                    <a:pt x="303460" y="113816"/>
                  </a:lnTo>
                  <a:lnTo>
                    <a:pt x="397352" y="113816"/>
                  </a:lnTo>
                  <a:lnTo>
                    <a:pt x="397352" y="17320"/>
                  </a:lnTo>
                  <a:close/>
                  <a:moveTo>
                    <a:pt x="1806364" y="17189"/>
                  </a:moveTo>
                  <a:lnTo>
                    <a:pt x="1806364" y="34509"/>
                  </a:lnTo>
                  <a:lnTo>
                    <a:pt x="1848817" y="34509"/>
                  </a:lnTo>
                  <a:lnTo>
                    <a:pt x="1848817" y="17189"/>
                  </a:lnTo>
                  <a:close/>
                  <a:moveTo>
                    <a:pt x="1324198" y="16668"/>
                  </a:moveTo>
                  <a:lnTo>
                    <a:pt x="1324198" y="40890"/>
                  </a:lnTo>
                  <a:lnTo>
                    <a:pt x="1343211" y="40890"/>
                  </a:lnTo>
                  <a:lnTo>
                    <a:pt x="1343211" y="16668"/>
                  </a:lnTo>
                  <a:close/>
                  <a:moveTo>
                    <a:pt x="40369" y="10027"/>
                  </a:moveTo>
                  <a:lnTo>
                    <a:pt x="124234" y="10027"/>
                  </a:lnTo>
                  <a:lnTo>
                    <a:pt x="124234" y="31644"/>
                  </a:lnTo>
                  <a:lnTo>
                    <a:pt x="113816" y="31644"/>
                  </a:lnTo>
                  <a:lnTo>
                    <a:pt x="113816" y="19924"/>
                  </a:lnTo>
                  <a:lnTo>
                    <a:pt x="50787" y="19924"/>
                  </a:lnTo>
                  <a:lnTo>
                    <a:pt x="50787" y="32035"/>
                  </a:lnTo>
                  <a:lnTo>
                    <a:pt x="40369" y="32035"/>
                  </a:lnTo>
                  <a:close/>
                  <a:moveTo>
                    <a:pt x="224135" y="8855"/>
                  </a:moveTo>
                  <a:lnTo>
                    <a:pt x="234162" y="8855"/>
                  </a:lnTo>
                  <a:lnTo>
                    <a:pt x="234162" y="117853"/>
                  </a:lnTo>
                  <a:lnTo>
                    <a:pt x="224135" y="117853"/>
                  </a:lnTo>
                  <a:close/>
                  <a:moveTo>
                    <a:pt x="1796727" y="8334"/>
                  </a:moveTo>
                  <a:lnTo>
                    <a:pt x="1858454" y="8334"/>
                  </a:lnTo>
                  <a:lnTo>
                    <a:pt x="1858454" y="73186"/>
                  </a:lnTo>
                  <a:lnTo>
                    <a:pt x="1848817" y="73186"/>
                  </a:lnTo>
                  <a:lnTo>
                    <a:pt x="1848817" y="69670"/>
                  </a:lnTo>
                  <a:lnTo>
                    <a:pt x="1826809" y="69670"/>
                  </a:lnTo>
                  <a:cubicBezTo>
                    <a:pt x="1829501" y="77483"/>
                    <a:pt x="1833190" y="84516"/>
                    <a:pt x="1837878" y="90766"/>
                  </a:cubicBezTo>
                  <a:cubicBezTo>
                    <a:pt x="1845692" y="85818"/>
                    <a:pt x="1853939" y="79697"/>
                    <a:pt x="1862621" y="72405"/>
                  </a:cubicBezTo>
                  <a:lnTo>
                    <a:pt x="1869523" y="80609"/>
                  </a:lnTo>
                  <a:cubicBezTo>
                    <a:pt x="1859973" y="87294"/>
                    <a:pt x="1851465" y="93024"/>
                    <a:pt x="1843999" y="97798"/>
                  </a:cubicBezTo>
                  <a:cubicBezTo>
                    <a:pt x="1851552" y="105438"/>
                    <a:pt x="1861058" y="111559"/>
                    <a:pt x="1872518" y="116160"/>
                  </a:cubicBezTo>
                  <a:cubicBezTo>
                    <a:pt x="1869306" y="119285"/>
                    <a:pt x="1866528" y="122454"/>
                    <a:pt x="1864184" y="125666"/>
                  </a:cubicBezTo>
                  <a:cubicBezTo>
                    <a:pt x="1840049" y="112991"/>
                    <a:pt x="1824509" y="94326"/>
                    <a:pt x="1817563" y="69670"/>
                  </a:cubicBezTo>
                  <a:lnTo>
                    <a:pt x="1806364" y="69670"/>
                  </a:lnTo>
                  <a:lnTo>
                    <a:pt x="1806364" y="113946"/>
                  </a:lnTo>
                  <a:cubicBezTo>
                    <a:pt x="1812181" y="111342"/>
                    <a:pt x="1819777" y="107522"/>
                    <a:pt x="1829153" y="102487"/>
                  </a:cubicBezTo>
                  <a:cubicBezTo>
                    <a:pt x="1829240" y="106480"/>
                    <a:pt x="1829457" y="109909"/>
                    <a:pt x="1829804" y="112774"/>
                  </a:cubicBezTo>
                  <a:cubicBezTo>
                    <a:pt x="1822078" y="116507"/>
                    <a:pt x="1814568" y="120544"/>
                    <a:pt x="1807276" y="124885"/>
                  </a:cubicBezTo>
                  <a:cubicBezTo>
                    <a:pt x="1805539" y="125840"/>
                    <a:pt x="1803195" y="127663"/>
                    <a:pt x="1800243" y="130355"/>
                  </a:cubicBezTo>
                  <a:lnTo>
                    <a:pt x="1792821" y="120588"/>
                  </a:lnTo>
                  <a:cubicBezTo>
                    <a:pt x="1795425" y="118331"/>
                    <a:pt x="1796727" y="115466"/>
                    <a:pt x="1796727" y="111993"/>
                  </a:cubicBezTo>
                  <a:close/>
                  <a:moveTo>
                    <a:pt x="2037940" y="8204"/>
                  </a:moveTo>
                  <a:lnTo>
                    <a:pt x="2150454" y="8204"/>
                  </a:lnTo>
                  <a:lnTo>
                    <a:pt x="2150454" y="109519"/>
                  </a:lnTo>
                  <a:cubicBezTo>
                    <a:pt x="2150454" y="121847"/>
                    <a:pt x="2144898" y="128011"/>
                    <a:pt x="2133786" y="128011"/>
                  </a:cubicBezTo>
                  <a:cubicBezTo>
                    <a:pt x="2127535" y="128011"/>
                    <a:pt x="2118984" y="127967"/>
                    <a:pt x="2108132" y="127880"/>
                  </a:cubicBezTo>
                  <a:cubicBezTo>
                    <a:pt x="2107871" y="124929"/>
                    <a:pt x="2107133" y="121195"/>
                    <a:pt x="2105918" y="116681"/>
                  </a:cubicBezTo>
                  <a:cubicBezTo>
                    <a:pt x="2116509" y="117289"/>
                    <a:pt x="2124800" y="117593"/>
                    <a:pt x="2130791" y="117593"/>
                  </a:cubicBezTo>
                  <a:cubicBezTo>
                    <a:pt x="2136781" y="117593"/>
                    <a:pt x="2139776" y="114120"/>
                    <a:pt x="2139776" y="107175"/>
                  </a:cubicBezTo>
                  <a:lnTo>
                    <a:pt x="2139776" y="17841"/>
                  </a:lnTo>
                  <a:lnTo>
                    <a:pt x="2037940" y="17841"/>
                  </a:lnTo>
                  <a:close/>
                  <a:moveTo>
                    <a:pt x="1371600" y="8204"/>
                  </a:moveTo>
                  <a:lnTo>
                    <a:pt x="1415225" y="8204"/>
                  </a:lnTo>
                  <a:lnTo>
                    <a:pt x="1415225" y="39588"/>
                  </a:lnTo>
                  <a:cubicBezTo>
                    <a:pt x="1415225" y="43495"/>
                    <a:pt x="1417178" y="45448"/>
                    <a:pt x="1421085" y="45448"/>
                  </a:cubicBezTo>
                  <a:cubicBezTo>
                    <a:pt x="1425947" y="45535"/>
                    <a:pt x="1430461" y="45405"/>
                    <a:pt x="1434629" y="45057"/>
                  </a:cubicBezTo>
                  <a:lnTo>
                    <a:pt x="1432805" y="54824"/>
                  </a:lnTo>
                  <a:cubicBezTo>
                    <a:pt x="1427336" y="54998"/>
                    <a:pt x="1422605" y="55085"/>
                    <a:pt x="1418611" y="55085"/>
                  </a:cubicBezTo>
                  <a:cubicBezTo>
                    <a:pt x="1409843" y="55085"/>
                    <a:pt x="1405458" y="50049"/>
                    <a:pt x="1405458" y="39979"/>
                  </a:cubicBezTo>
                  <a:lnTo>
                    <a:pt x="1405458" y="17450"/>
                  </a:lnTo>
                  <a:lnTo>
                    <a:pt x="1381367" y="17450"/>
                  </a:lnTo>
                  <a:lnTo>
                    <a:pt x="1381367" y="25263"/>
                  </a:lnTo>
                  <a:cubicBezTo>
                    <a:pt x="1381367" y="40196"/>
                    <a:pt x="1375203" y="51699"/>
                    <a:pt x="1362875" y="59773"/>
                  </a:cubicBezTo>
                  <a:cubicBezTo>
                    <a:pt x="1360704" y="57168"/>
                    <a:pt x="1358360" y="54520"/>
                    <a:pt x="1355843" y="51829"/>
                  </a:cubicBezTo>
                  <a:cubicBezTo>
                    <a:pt x="1366348" y="46099"/>
                    <a:pt x="1371600" y="37157"/>
                    <a:pt x="1371600" y="25003"/>
                  </a:cubicBezTo>
                  <a:close/>
                  <a:moveTo>
                    <a:pt x="1314431" y="8074"/>
                  </a:moveTo>
                  <a:lnTo>
                    <a:pt x="1352978" y="8074"/>
                  </a:lnTo>
                  <a:lnTo>
                    <a:pt x="1352978" y="113425"/>
                  </a:lnTo>
                  <a:cubicBezTo>
                    <a:pt x="1352978" y="122628"/>
                    <a:pt x="1348767" y="127229"/>
                    <a:pt x="1340346" y="127229"/>
                  </a:cubicBezTo>
                  <a:cubicBezTo>
                    <a:pt x="1336439" y="127229"/>
                    <a:pt x="1332185" y="127142"/>
                    <a:pt x="1327584" y="126969"/>
                  </a:cubicBezTo>
                  <a:cubicBezTo>
                    <a:pt x="1327323" y="124538"/>
                    <a:pt x="1326803" y="121326"/>
                    <a:pt x="1326021" y="117332"/>
                  </a:cubicBezTo>
                  <a:cubicBezTo>
                    <a:pt x="1330622" y="117853"/>
                    <a:pt x="1334573" y="118113"/>
                    <a:pt x="1337872" y="118113"/>
                  </a:cubicBezTo>
                  <a:cubicBezTo>
                    <a:pt x="1341431" y="118113"/>
                    <a:pt x="1343211" y="116117"/>
                    <a:pt x="1343211" y="112123"/>
                  </a:cubicBezTo>
                  <a:lnTo>
                    <a:pt x="1343211" y="82692"/>
                  </a:lnTo>
                  <a:lnTo>
                    <a:pt x="1324198" y="82692"/>
                  </a:lnTo>
                  <a:cubicBezTo>
                    <a:pt x="1323981" y="103441"/>
                    <a:pt x="1320031" y="119155"/>
                    <a:pt x="1312348" y="129834"/>
                  </a:cubicBezTo>
                  <a:cubicBezTo>
                    <a:pt x="1310091" y="127316"/>
                    <a:pt x="1307399" y="124885"/>
                    <a:pt x="1304274" y="122541"/>
                  </a:cubicBezTo>
                  <a:cubicBezTo>
                    <a:pt x="1311045" y="113078"/>
                    <a:pt x="1314431" y="99187"/>
                    <a:pt x="1314431" y="80869"/>
                  </a:cubicBezTo>
                  <a:close/>
                  <a:moveTo>
                    <a:pt x="293433" y="8074"/>
                  </a:moveTo>
                  <a:lnTo>
                    <a:pt x="407380" y="8074"/>
                  </a:lnTo>
                  <a:lnTo>
                    <a:pt x="407380" y="129573"/>
                  </a:lnTo>
                  <a:lnTo>
                    <a:pt x="397352" y="129573"/>
                  </a:lnTo>
                  <a:lnTo>
                    <a:pt x="397352" y="123062"/>
                  </a:lnTo>
                  <a:lnTo>
                    <a:pt x="303460" y="123062"/>
                  </a:lnTo>
                  <a:lnTo>
                    <a:pt x="303460" y="129703"/>
                  </a:lnTo>
                  <a:lnTo>
                    <a:pt x="293433" y="129703"/>
                  </a:lnTo>
                  <a:close/>
                  <a:moveTo>
                    <a:pt x="1749326" y="7943"/>
                  </a:moveTo>
                  <a:lnTo>
                    <a:pt x="1788784" y="7943"/>
                  </a:lnTo>
                  <a:lnTo>
                    <a:pt x="1788784" y="17059"/>
                  </a:lnTo>
                  <a:cubicBezTo>
                    <a:pt x="1784530" y="29300"/>
                    <a:pt x="1780449" y="41368"/>
                    <a:pt x="1776543" y="53262"/>
                  </a:cubicBezTo>
                  <a:cubicBezTo>
                    <a:pt x="1783488" y="62725"/>
                    <a:pt x="1787438" y="71233"/>
                    <a:pt x="1788393" y="78786"/>
                  </a:cubicBezTo>
                  <a:cubicBezTo>
                    <a:pt x="1790911" y="95368"/>
                    <a:pt x="1786787" y="104657"/>
                    <a:pt x="1776022" y="106654"/>
                  </a:cubicBezTo>
                  <a:cubicBezTo>
                    <a:pt x="1772115" y="107435"/>
                    <a:pt x="1767731" y="107522"/>
                    <a:pt x="1762869" y="106914"/>
                  </a:cubicBezTo>
                  <a:cubicBezTo>
                    <a:pt x="1762174" y="103355"/>
                    <a:pt x="1761220" y="99708"/>
                    <a:pt x="1760004" y="95975"/>
                  </a:cubicBezTo>
                  <a:cubicBezTo>
                    <a:pt x="1764605" y="97104"/>
                    <a:pt x="1768599" y="97451"/>
                    <a:pt x="1771985" y="97017"/>
                  </a:cubicBezTo>
                  <a:cubicBezTo>
                    <a:pt x="1777888" y="95888"/>
                    <a:pt x="1779885" y="89681"/>
                    <a:pt x="1777975" y="78395"/>
                  </a:cubicBezTo>
                  <a:cubicBezTo>
                    <a:pt x="1776760" y="71450"/>
                    <a:pt x="1772810" y="63636"/>
                    <a:pt x="1766125" y="54955"/>
                  </a:cubicBezTo>
                  <a:cubicBezTo>
                    <a:pt x="1769250" y="45492"/>
                    <a:pt x="1773330" y="32860"/>
                    <a:pt x="1778366" y="17059"/>
                  </a:cubicBezTo>
                  <a:lnTo>
                    <a:pt x="1759092" y="17059"/>
                  </a:lnTo>
                  <a:lnTo>
                    <a:pt x="1759092" y="130745"/>
                  </a:lnTo>
                  <a:lnTo>
                    <a:pt x="1749326" y="130745"/>
                  </a:lnTo>
                  <a:close/>
                  <a:moveTo>
                    <a:pt x="1521135" y="7292"/>
                  </a:moveTo>
                  <a:lnTo>
                    <a:pt x="1530381" y="10808"/>
                  </a:lnTo>
                  <a:cubicBezTo>
                    <a:pt x="1522307" y="31037"/>
                    <a:pt x="1510891" y="48183"/>
                    <a:pt x="1496132" y="62247"/>
                  </a:cubicBezTo>
                  <a:cubicBezTo>
                    <a:pt x="1493006" y="59035"/>
                    <a:pt x="1490402" y="56647"/>
                    <a:pt x="1488318" y="55085"/>
                  </a:cubicBezTo>
                  <a:cubicBezTo>
                    <a:pt x="1501862" y="43191"/>
                    <a:pt x="1512801" y="27260"/>
                    <a:pt x="1521135" y="7292"/>
                  </a:cubicBezTo>
                  <a:close/>
                  <a:moveTo>
                    <a:pt x="1928794" y="7032"/>
                  </a:moveTo>
                  <a:lnTo>
                    <a:pt x="1939081" y="11329"/>
                  </a:lnTo>
                  <a:cubicBezTo>
                    <a:pt x="1927361" y="35725"/>
                    <a:pt x="1912255" y="55692"/>
                    <a:pt x="1893763" y="71233"/>
                  </a:cubicBezTo>
                  <a:cubicBezTo>
                    <a:pt x="1891506" y="68368"/>
                    <a:pt x="1888728" y="65590"/>
                    <a:pt x="1885429" y="62898"/>
                  </a:cubicBezTo>
                  <a:cubicBezTo>
                    <a:pt x="1904789" y="47098"/>
                    <a:pt x="1919244" y="28476"/>
                    <a:pt x="1928794" y="7032"/>
                  </a:cubicBezTo>
                  <a:close/>
                  <a:moveTo>
                    <a:pt x="1968642" y="5209"/>
                  </a:moveTo>
                  <a:cubicBezTo>
                    <a:pt x="1977064" y="27868"/>
                    <a:pt x="1992734" y="45839"/>
                    <a:pt x="2015653" y="59122"/>
                  </a:cubicBezTo>
                  <a:cubicBezTo>
                    <a:pt x="2013309" y="61553"/>
                    <a:pt x="2010618" y="64938"/>
                    <a:pt x="2007580" y="69279"/>
                  </a:cubicBezTo>
                  <a:cubicBezTo>
                    <a:pt x="1983618" y="52784"/>
                    <a:pt x="1967427" y="32686"/>
                    <a:pt x="1959006" y="8985"/>
                  </a:cubicBezTo>
                  <a:close/>
                  <a:moveTo>
                    <a:pt x="253696" y="4037"/>
                  </a:moveTo>
                  <a:lnTo>
                    <a:pt x="263853" y="4037"/>
                  </a:lnTo>
                  <a:lnTo>
                    <a:pt x="263853" y="128011"/>
                  </a:lnTo>
                  <a:lnTo>
                    <a:pt x="253696" y="128011"/>
                  </a:lnTo>
                  <a:close/>
                  <a:moveTo>
                    <a:pt x="194965" y="4037"/>
                  </a:moveTo>
                  <a:lnTo>
                    <a:pt x="205122" y="4037"/>
                  </a:lnTo>
                  <a:lnTo>
                    <a:pt x="205122" y="50657"/>
                  </a:lnTo>
                  <a:cubicBezTo>
                    <a:pt x="205122" y="73229"/>
                    <a:pt x="203646" y="89117"/>
                    <a:pt x="200695" y="98319"/>
                  </a:cubicBezTo>
                  <a:cubicBezTo>
                    <a:pt x="198177" y="108130"/>
                    <a:pt x="191101" y="118765"/>
                    <a:pt x="179468" y="130224"/>
                  </a:cubicBezTo>
                  <a:cubicBezTo>
                    <a:pt x="176950" y="127012"/>
                    <a:pt x="174476" y="124147"/>
                    <a:pt x="172045" y="121630"/>
                  </a:cubicBezTo>
                  <a:cubicBezTo>
                    <a:pt x="182724" y="111819"/>
                    <a:pt x="189148" y="102443"/>
                    <a:pt x="191318" y="93501"/>
                  </a:cubicBezTo>
                  <a:cubicBezTo>
                    <a:pt x="193749" y="85861"/>
                    <a:pt x="194965" y="71580"/>
                    <a:pt x="194965" y="50657"/>
                  </a:cubicBezTo>
                  <a:close/>
                  <a:moveTo>
                    <a:pt x="750596" y="3646"/>
                  </a:moveTo>
                  <a:lnTo>
                    <a:pt x="759972" y="3646"/>
                  </a:lnTo>
                  <a:lnTo>
                    <a:pt x="759972" y="21357"/>
                  </a:lnTo>
                  <a:lnTo>
                    <a:pt x="775990" y="21357"/>
                  </a:lnTo>
                  <a:lnTo>
                    <a:pt x="775990" y="29951"/>
                  </a:lnTo>
                  <a:lnTo>
                    <a:pt x="759972" y="29951"/>
                  </a:lnTo>
                  <a:lnTo>
                    <a:pt x="759972" y="43234"/>
                  </a:lnTo>
                  <a:lnTo>
                    <a:pt x="766353" y="43234"/>
                  </a:lnTo>
                  <a:cubicBezTo>
                    <a:pt x="774166" y="34466"/>
                    <a:pt x="781285" y="24959"/>
                    <a:pt x="787710" y="14715"/>
                  </a:cubicBezTo>
                  <a:lnTo>
                    <a:pt x="795523" y="19794"/>
                  </a:lnTo>
                  <a:cubicBezTo>
                    <a:pt x="790227" y="27694"/>
                    <a:pt x="784324" y="35508"/>
                    <a:pt x="777813" y="43234"/>
                  </a:cubicBezTo>
                  <a:lnTo>
                    <a:pt x="787449" y="43234"/>
                  </a:lnTo>
                  <a:lnTo>
                    <a:pt x="787449" y="51829"/>
                  </a:lnTo>
                  <a:lnTo>
                    <a:pt x="770390" y="51829"/>
                  </a:lnTo>
                  <a:cubicBezTo>
                    <a:pt x="766917" y="55736"/>
                    <a:pt x="763358" y="59512"/>
                    <a:pt x="759712" y="63159"/>
                  </a:cubicBezTo>
                  <a:lnTo>
                    <a:pt x="781068" y="63159"/>
                  </a:lnTo>
                  <a:lnTo>
                    <a:pt x="781068" y="70972"/>
                  </a:lnTo>
                  <a:lnTo>
                    <a:pt x="764269" y="87511"/>
                  </a:lnTo>
                  <a:lnTo>
                    <a:pt x="764269" y="89855"/>
                  </a:lnTo>
                  <a:cubicBezTo>
                    <a:pt x="771301" y="88639"/>
                    <a:pt x="779072" y="87250"/>
                    <a:pt x="787580" y="85688"/>
                  </a:cubicBezTo>
                  <a:cubicBezTo>
                    <a:pt x="787319" y="88987"/>
                    <a:pt x="787146" y="91982"/>
                    <a:pt x="787059" y="94673"/>
                  </a:cubicBezTo>
                  <a:cubicBezTo>
                    <a:pt x="779940" y="95888"/>
                    <a:pt x="772343" y="97234"/>
                    <a:pt x="764269" y="98710"/>
                  </a:cubicBezTo>
                  <a:lnTo>
                    <a:pt x="764269" y="112904"/>
                  </a:lnTo>
                  <a:cubicBezTo>
                    <a:pt x="764877" y="123670"/>
                    <a:pt x="759842" y="128835"/>
                    <a:pt x="749163" y="128401"/>
                  </a:cubicBezTo>
                  <a:cubicBezTo>
                    <a:pt x="745430" y="128401"/>
                    <a:pt x="740612" y="128314"/>
                    <a:pt x="734708" y="128141"/>
                  </a:cubicBezTo>
                  <a:cubicBezTo>
                    <a:pt x="734361" y="125363"/>
                    <a:pt x="733927" y="122107"/>
                    <a:pt x="733406" y="118374"/>
                  </a:cubicBezTo>
                  <a:cubicBezTo>
                    <a:pt x="737486" y="118808"/>
                    <a:pt x="742131" y="119068"/>
                    <a:pt x="747340" y="119155"/>
                  </a:cubicBezTo>
                  <a:cubicBezTo>
                    <a:pt x="752810" y="119676"/>
                    <a:pt x="755327" y="117245"/>
                    <a:pt x="754893" y="111863"/>
                  </a:cubicBezTo>
                  <a:lnTo>
                    <a:pt x="754893" y="100403"/>
                  </a:lnTo>
                  <a:cubicBezTo>
                    <a:pt x="746472" y="101966"/>
                    <a:pt x="737617" y="103659"/>
                    <a:pt x="728327" y="105482"/>
                  </a:cubicBezTo>
                  <a:lnTo>
                    <a:pt x="726765" y="95975"/>
                  </a:lnTo>
                  <a:cubicBezTo>
                    <a:pt x="733970" y="94933"/>
                    <a:pt x="743347" y="93458"/>
                    <a:pt x="754893" y="91548"/>
                  </a:cubicBezTo>
                  <a:lnTo>
                    <a:pt x="754893" y="85036"/>
                  </a:lnTo>
                  <a:lnTo>
                    <a:pt x="768567" y="71493"/>
                  </a:lnTo>
                  <a:lnTo>
                    <a:pt x="751117" y="71493"/>
                  </a:lnTo>
                  <a:cubicBezTo>
                    <a:pt x="743911" y="78091"/>
                    <a:pt x="736705" y="84168"/>
                    <a:pt x="729499" y="89724"/>
                  </a:cubicBezTo>
                  <a:cubicBezTo>
                    <a:pt x="727763" y="87294"/>
                    <a:pt x="725723" y="84819"/>
                    <a:pt x="723379" y="82302"/>
                  </a:cubicBezTo>
                  <a:cubicBezTo>
                    <a:pt x="728414" y="78742"/>
                    <a:pt x="733102" y="75139"/>
                    <a:pt x="737443" y="71493"/>
                  </a:cubicBezTo>
                  <a:lnTo>
                    <a:pt x="726635" y="71493"/>
                  </a:lnTo>
                  <a:lnTo>
                    <a:pt x="726635" y="63159"/>
                  </a:lnTo>
                  <a:lnTo>
                    <a:pt x="746819" y="63159"/>
                  </a:lnTo>
                  <a:cubicBezTo>
                    <a:pt x="750900" y="59512"/>
                    <a:pt x="754850" y="55736"/>
                    <a:pt x="758670" y="51829"/>
                  </a:cubicBezTo>
                  <a:lnTo>
                    <a:pt x="724942" y="51829"/>
                  </a:lnTo>
                  <a:lnTo>
                    <a:pt x="724942" y="43234"/>
                  </a:lnTo>
                  <a:lnTo>
                    <a:pt x="750596" y="43234"/>
                  </a:lnTo>
                  <a:lnTo>
                    <a:pt x="750596" y="29951"/>
                  </a:lnTo>
                  <a:lnTo>
                    <a:pt x="730151" y="29951"/>
                  </a:lnTo>
                  <a:lnTo>
                    <a:pt x="730151" y="21357"/>
                  </a:lnTo>
                  <a:lnTo>
                    <a:pt x="750596" y="21357"/>
                  </a:lnTo>
                  <a:close/>
                  <a:moveTo>
                    <a:pt x="11720" y="3646"/>
                  </a:moveTo>
                  <a:cubicBezTo>
                    <a:pt x="21357" y="10244"/>
                    <a:pt x="29908" y="16495"/>
                    <a:pt x="37374" y="22398"/>
                  </a:cubicBezTo>
                  <a:cubicBezTo>
                    <a:pt x="34596" y="25611"/>
                    <a:pt x="32165" y="28432"/>
                    <a:pt x="30082" y="30863"/>
                  </a:cubicBezTo>
                  <a:cubicBezTo>
                    <a:pt x="20445" y="22615"/>
                    <a:pt x="12197" y="16017"/>
                    <a:pt x="5339" y="11069"/>
                  </a:cubicBezTo>
                  <a:close/>
                  <a:moveTo>
                    <a:pt x="807374" y="3516"/>
                  </a:moveTo>
                  <a:lnTo>
                    <a:pt x="816880" y="5860"/>
                  </a:lnTo>
                  <a:cubicBezTo>
                    <a:pt x="815144" y="12979"/>
                    <a:pt x="813147" y="20054"/>
                    <a:pt x="810890" y="27086"/>
                  </a:cubicBezTo>
                  <a:lnTo>
                    <a:pt x="851520" y="27086"/>
                  </a:lnTo>
                  <a:lnTo>
                    <a:pt x="851520" y="36463"/>
                  </a:lnTo>
                  <a:lnTo>
                    <a:pt x="838758" y="36463"/>
                  </a:lnTo>
                  <a:cubicBezTo>
                    <a:pt x="838150" y="58861"/>
                    <a:pt x="832681" y="78135"/>
                    <a:pt x="822350" y="94282"/>
                  </a:cubicBezTo>
                  <a:cubicBezTo>
                    <a:pt x="830250" y="105134"/>
                    <a:pt x="840624" y="113599"/>
                    <a:pt x="853473" y="119676"/>
                  </a:cubicBezTo>
                  <a:cubicBezTo>
                    <a:pt x="851042" y="123236"/>
                    <a:pt x="849002" y="126448"/>
                    <a:pt x="847353" y="129313"/>
                  </a:cubicBezTo>
                  <a:cubicBezTo>
                    <a:pt x="834677" y="122020"/>
                    <a:pt x="824346" y="113122"/>
                    <a:pt x="816359" y="102617"/>
                  </a:cubicBezTo>
                  <a:cubicBezTo>
                    <a:pt x="807591" y="113556"/>
                    <a:pt x="796218" y="122888"/>
                    <a:pt x="782240" y="130615"/>
                  </a:cubicBezTo>
                  <a:cubicBezTo>
                    <a:pt x="780678" y="128358"/>
                    <a:pt x="778551" y="125493"/>
                    <a:pt x="775859" y="122020"/>
                  </a:cubicBezTo>
                  <a:cubicBezTo>
                    <a:pt x="790358" y="114641"/>
                    <a:pt x="801948" y="105308"/>
                    <a:pt x="810629" y="94022"/>
                  </a:cubicBezTo>
                  <a:cubicBezTo>
                    <a:pt x="804552" y="83864"/>
                    <a:pt x="800428" y="72405"/>
                    <a:pt x="798258" y="59643"/>
                  </a:cubicBezTo>
                  <a:cubicBezTo>
                    <a:pt x="796261" y="63897"/>
                    <a:pt x="794221" y="68107"/>
                    <a:pt x="792138" y="72274"/>
                  </a:cubicBezTo>
                  <a:cubicBezTo>
                    <a:pt x="789359" y="70451"/>
                    <a:pt x="786581" y="68802"/>
                    <a:pt x="783803" y="67326"/>
                  </a:cubicBezTo>
                  <a:cubicBezTo>
                    <a:pt x="793613" y="49268"/>
                    <a:pt x="801470" y="27998"/>
                    <a:pt x="807374" y="3516"/>
                  </a:cubicBezTo>
                  <a:close/>
                  <a:moveTo>
                    <a:pt x="1251384" y="3125"/>
                  </a:moveTo>
                  <a:cubicBezTo>
                    <a:pt x="1258937" y="8247"/>
                    <a:pt x="1266403" y="13934"/>
                    <a:pt x="1273783" y="20185"/>
                  </a:cubicBezTo>
                  <a:lnTo>
                    <a:pt x="1266490" y="28258"/>
                  </a:lnTo>
                  <a:cubicBezTo>
                    <a:pt x="1259284" y="21834"/>
                    <a:pt x="1252035" y="15887"/>
                    <a:pt x="1244742" y="10418"/>
                  </a:cubicBezTo>
                  <a:close/>
                  <a:moveTo>
                    <a:pt x="161106" y="2995"/>
                  </a:moveTo>
                  <a:lnTo>
                    <a:pt x="170873" y="2995"/>
                  </a:lnTo>
                  <a:lnTo>
                    <a:pt x="170873" y="34249"/>
                  </a:lnTo>
                  <a:lnTo>
                    <a:pt x="186891" y="34249"/>
                  </a:lnTo>
                  <a:lnTo>
                    <a:pt x="186891" y="43755"/>
                  </a:lnTo>
                  <a:lnTo>
                    <a:pt x="170873" y="43755"/>
                  </a:lnTo>
                  <a:lnTo>
                    <a:pt x="170873" y="83213"/>
                  </a:lnTo>
                  <a:cubicBezTo>
                    <a:pt x="176603" y="81564"/>
                    <a:pt x="182420" y="79871"/>
                    <a:pt x="188323" y="78135"/>
                  </a:cubicBezTo>
                  <a:cubicBezTo>
                    <a:pt x="188323" y="81694"/>
                    <a:pt x="188410" y="85080"/>
                    <a:pt x="188584" y="88292"/>
                  </a:cubicBezTo>
                  <a:cubicBezTo>
                    <a:pt x="172870" y="92893"/>
                    <a:pt x="158198" y="97451"/>
                    <a:pt x="144568" y="101966"/>
                  </a:cubicBezTo>
                  <a:lnTo>
                    <a:pt x="142745" y="90766"/>
                  </a:lnTo>
                  <a:cubicBezTo>
                    <a:pt x="148822" y="89204"/>
                    <a:pt x="154942" y="87597"/>
                    <a:pt x="161106" y="85948"/>
                  </a:cubicBezTo>
                  <a:lnTo>
                    <a:pt x="161106" y="43755"/>
                  </a:lnTo>
                  <a:lnTo>
                    <a:pt x="144568" y="43755"/>
                  </a:lnTo>
                  <a:lnTo>
                    <a:pt x="144568" y="34249"/>
                  </a:lnTo>
                  <a:lnTo>
                    <a:pt x="161106" y="34249"/>
                  </a:lnTo>
                  <a:close/>
                  <a:moveTo>
                    <a:pt x="1037667" y="2474"/>
                  </a:moveTo>
                  <a:lnTo>
                    <a:pt x="1047694" y="2474"/>
                  </a:lnTo>
                  <a:lnTo>
                    <a:pt x="1047694" y="27738"/>
                  </a:lnTo>
                  <a:lnTo>
                    <a:pt x="1062930" y="27738"/>
                  </a:lnTo>
                  <a:lnTo>
                    <a:pt x="1062930" y="36723"/>
                  </a:lnTo>
                  <a:lnTo>
                    <a:pt x="1047694" y="36723"/>
                  </a:lnTo>
                  <a:lnTo>
                    <a:pt x="1047694" y="61661"/>
                  </a:lnTo>
                  <a:cubicBezTo>
                    <a:pt x="1052686" y="60055"/>
                    <a:pt x="1057548" y="58471"/>
                    <a:pt x="1062279" y="56908"/>
                  </a:cubicBezTo>
                  <a:cubicBezTo>
                    <a:pt x="1062279" y="61075"/>
                    <a:pt x="1062366" y="64461"/>
                    <a:pt x="1062540" y="67065"/>
                  </a:cubicBezTo>
                  <a:cubicBezTo>
                    <a:pt x="1057634" y="68628"/>
                    <a:pt x="1052686" y="70213"/>
                    <a:pt x="1047694" y="71819"/>
                  </a:cubicBezTo>
                  <a:lnTo>
                    <a:pt x="1047694" y="113816"/>
                  </a:lnTo>
                  <a:cubicBezTo>
                    <a:pt x="1047694" y="123019"/>
                    <a:pt x="1043353" y="127663"/>
                    <a:pt x="1034671" y="127750"/>
                  </a:cubicBezTo>
                  <a:cubicBezTo>
                    <a:pt x="1031199" y="127837"/>
                    <a:pt x="1027032" y="127837"/>
                    <a:pt x="1022170" y="127750"/>
                  </a:cubicBezTo>
                  <a:cubicBezTo>
                    <a:pt x="1021649" y="124104"/>
                    <a:pt x="1021085" y="120414"/>
                    <a:pt x="1020477" y="116681"/>
                  </a:cubicBezTo>
                  <a:cubicBezTo>
                    <a:pt x="1025599" y="117202"/>
                    <a:pt x="1029463" y="117462"/>
                    <a:pt x="1032067" y="117462"/>
                  </a:cubicBezTo>
                  <a:cubicBezTo>
                    <a:pt x="1035800" y="117462"/>
                    <a:pt x="1037667" y="115509"/>
                    <a:pt x="1037667" y="111602"/>
                  </a:cubicBezTo>
                  <a:lnTo>
                    <a:pt x="1037667" y="75139"/>
                  </a:lnTo>
                  <a:cubicBezTo>
                    <a:pt x="1031807" y="77093"/>
                    <a:pt x="1025903" y="79089"/>
                    <a:pt x="1019956" y="81130"/>
                  </a:cubicBezTo>
                  <a:lnTo>
                    <a:pt x="1018654" y="70321"/>
                  </a:lnTo>
                  <a:cubicBezTo>
                    <a:pt x="1025209" y="68454"/>
                    <a:pt x="1031546" y="66610"/>
                    <a:pt x="1037667" y="64786"/>
                  </a:cubicBezTo>
                  <a:lnTo>
                    <a:pt x="1037667" y="36723"/>
                  </a:lnTo>
                  <a:lnTo>
                    <a:pt x="1020347" y="36723"/>
                  </a:lnTo>
                  <a:lnTo>
                    <a:pt x="1020347" y="27738"/>
                  </a:lnTo>
                  <a:lnTo>
                    <a:pt x="1037667" y="27738"/>
                  </a:lnTo>
                  <a:close/>
                  <a:moveTo>
                    <a:pt x="1487016" y="2083"/>
                  </a:moveTo>
                  <a:lnTo>
                    <a:pt x="1497174" y="5599"/>
                  </a:lnTo>
                  <a:cubicBezTo>
                    <a:pt x="1492963" y="17146"/>
                    <a:pt x="1488362" y="27955"/>
                    <a:pt x="1483370" y="38025"/>
                  </a:cubicBezTo>
                  <a:lnTo>
                    <a:pt x="1483370" y="129052"/>
                  </a:lnTo>
                  <a:lnTo>
                    <a:pt x="1473473" y="129052"/>
                  </a:lnTo>
                  <a:lnTo>
                    <a:pt x="1473473" y="56127"/>
                  </a:lnTo>
                  <a:cubicBezTo>
                    <a:pt x="1469479" y="62725"/>
                    <a:pt x="1465312" y="68932"/>
                    <a:pt x="1460971" y="74749"/>
                  </a:cubicBezTo>
                  <a:cubicBezTo>
                    <a:pt x="1459669" y="71016"/>
                    <a:pt x="1458280" y="67152"/>
                    <a:pt x="1456804" y="63159"/>
                  </a:cubicBezTo>
                  <a:cubicBezTo>
                    <a:pt x="1469219" y="46750"/>
                    <a:pt x="1479289" y="26392"/>
                    <a:pt x="1487016" y="2083"/>
                  </a:cubicBezTo>
                  <a:close/>
                  <a:moveTo>
                    <a:pt x="1547310" y="1953"/>
                  </a:moveTo>
                  <a:cubicBezTo>
                    <a:pt x="1555905" y="24004"/>
                    <a:pt x="1569144" y="40109"/>
                    <a:pt x="1587029" y="50266"/>
                  </a:cubicBezTo>
                  <a:cubicBezTo>
                    <a:pt x="1583729" y="54086"/>
                    <a:pt x="1581255" y="57255"/>
                    <a:pt x="1579606" y="59773"/>
                  </a:cubicBezTo>
                  <a:cubicBezTo>
                    <a:pt x="1560246" y="46490"/>
                    <a:pt x="1546615" y="28432"/>
                    <a:pt x="1538715" y="5599"/>
                  </a:cubicBezTo>
                  <a:close/>
                  <a:moveTo>
                    <a:pt x="1100435" y="1693"/>
                  </a:moveTo>
                  <a:lnTo>
                    <a:pt x="1110853" y="1693"/>
                  </a:lnTo>
                  <a:lnTo>
                    <a:pt x="1110853" y="22659"/>
                  </a:lnTo>
                  <a:lnTo>
                    <a:pt x="1146274" y="22659"/>
                  </a:lnTo>
                  <a:lnTo>
                    <a:pt x="1146274" y="32165"/>
                  </a:lnTo>
                  <a:lnTo>
                    <a:pt x="1110853" y="32165"/>
                  </a:lnTo>
                  <a:lnTo>
                    <a:pt x="1110853" y="52090"/>
                  </a:lnTo>
                  <a:lnTo>
                    <a:pt x="1138591" y="52090"/>
                  </a:lnTo>
                  <a:lnTo>
                    <a:pt x="1138591" y="59903"/>
                  </a:lnTo>
                  <a:cubicBezTo>
                    <a:pt x="1132470" y="77266"/>
                    <a:pt x="1123767" y="91331"/>
                    <a:pt x="1112481" y="102096"/>
                  </a:cubicBezTo>
                  <a:cubicBezTo>
                    <a:pt x="1122248" y="109779"/>
                    <a:pt x="1134337" y="115639"/>
                    <a:pt x="1148748" y="119676"/>
                  </a:cubicBezTo>
                  <a:cubicBezTo>
                    <a:pt x="1145449" y="123496"/>
                    <a:pt x="1142671" y="126839"/>
                    <a:pt x="1140414" y="129703"/>
                  </a:cubicBezTo>
                  <a:cubicBezTo>
                    <a:pt x="1126306" y="123974"/>
                    <a:pt x="1114347" y="117007"/>
                    <a:pt x="1104537" y="108802"/>
                  </a:cubicBezTo>
                  <a:cubicBezTo>
                    <a:pt x="1093121" y="117397"/>
                    <a:pt x="1079773" y="124712"/>
                    <a:pt x="1064493" y="130745"/>
                  </a:cubicBezTo>
                  <a:cubicBezTo>
                    <a:pt x="1062670" y="127967"/>
                    <a:pt x="1060369" y="124885"/>
                    <a:pt x="1057591" y="121499"/>
                  </a:cubicBezTo>
                  <a:cubicBezTo>
                    <a:pt x="1073088" y="116464"/>
                    <a:pt x="1086327" y="109953"/>
                    <a:pt x="1097310" y="101966"/>
                  </a:cubicBezTo>
                  <a:cubicBezTo>
                    <a:pt x="1087673" y="91461"/>
                    <a:pt x="1080446" y="77700"/>
                    <a:pt x="1075627" y="60684"/>
                  </a:cubicBezTo>
                  <a:lnTo>
                    <a:pt x="1066967" y="60684"/>
                  </a:lnTo>
                  <a:lnTo>
                    <a:pt x="1066967" y="52090"/>
                  </a:lnTo>
                  <a:lnTo>
                    <a:pt x="1100435" y="52090"/>
                  </a:lnTo>
                  <a:lnTo>
                    <a:pt x="1100435" y="32165"/>
                  </a:lnTo>
                  <a:lnTo>
                    <a:pt x="1066446" y="32165"/>
                  </a:lnTo>
                  <a:lnTo>
                    <a:pt x="1066446" y="22659"/>
                  </a:lnTo>
                  <a:lnTo>
                    <a:pt x="1100435" y="22659"/>
                  </a:lnTo>
                  <a:close/>
                  <a:moveTo>
                    <a:pt x="1221562" y="1172"/>
                  </a:moveTo>
                  <a:lnTo>
                    <a:pt x="1231980" y="1172"/>
                  </a:lnTo>
                  <a:lnTo>
                    <a:pt x="1231980" y="32686"/>
                  </a:lnTo>
                  <a:lnTo>
                    <a:pt x="1288889" y="32686"/>
                  </a:lnTo>
                  <a:lnTo>
                    <a:pt x="1288889" y="42323"/>
                  </a:lnTo>
                  <a:lnTo>
                    <a:pt x="1236734" y="42323"/>
                  </a:lnTo>
                  <a:cubicBezTo>
                    <a:pt x="1251189" y="70625"/>
                    <a:pt x="1269702" y="91070"/>
                    <a:pt x="1292274" y="103659"/>
                  </a:cubicBezTo>
                  <a:cubicBezTo>
                    <a:pt x="1289149" y="107218"/>
                    <a:pt x="1286371" y="110691"/>
                    <a:pt x="1283940" y="114076"/>
                  </a:cubicBezTo>
                  <a:cubicBezTo>
                    <a:pt x="1262279" y="98753"/>
                    <a:pt x="1244960" y="77114"/>
                    <a:pt x="1231980" y="49160"/>
                  </a:cubicBezTo>
                  <a:lnTo>
                    <a:pt x="1231980" y="129703"/>
                  </a:lnTo>
                  <a:lnTo>
                    <a:pt x="1221562" y="129703"/>
                  </a:lnTo>
                  <a:lnTo>
                    <a:pt x="1221562" y="48899"/>
                  </a:lnTo>
                  <a:cubicBezTo>
                    <a:pt x="1209408" y="74944"/>
                    <a:pt x="1191654" y="97234"/>
                    <a:pt x="1168301" y="115769"/>
                  </a:cubicBezTo>
                  <a:cubicBezTo>
                    <a:pt x="1166304" y="112991"/>
                    <a:pt x="1163786" y="109692"/>
                    <a:pt x="1160748" y="105872"/>
                  </a:cubicBezTo>
                  <a:cubicBezTo>
                    <a:pt x="1184058" y="88987"/>
                    <a:pt x="1202637" y="67803"/>
                    <a:pt x="1216484" y="42323"/>
                  </a:cubicBezTo>
                  <a:lnTo>
                    <a:pt x="1164915" y="42323"/>
                  </a:lnTo>
                  <a:lnTo>
                    <a:pt x="1164915" y="32686"/>
                  </a:lnTo>
                  <a:lnTo>
                    <a:pt x="1221562" y="32686"/>
                  </a:lnTo>
                  <a:close/>
                  <a:moveTo>
                    <a:pt x="487877" y="911"/>
                  </a:moveTo>
                  <a:lnTo>
                    <a:pt x="498425" y="2344"/>
                  </a:lnTo>
                  <a:cubicBezTo>
                    <a:pt x="497774" y="6120"/>
                    <a:pt x="497101" y="9680"/>
                    <a:pt x="496407" y="13022"/>
                  </a:cubicBezTo>
                  <a:lnTo>
                    <a:pt x="551296" y="13022"/>
                  </a:lnTo>
                  <a:lnTo>
                    <a:pt x="551296" y="21357"/>
                  </a:lnTo>
                  <a:lnTo>
                    <a:pt x="494518" y="21357"/>
                  </a:lnTo>
                  <a:cubicBezTo>
                    <a:pt x="493520" y="25350"/>
                    <a:pt x="492478" y="28953"/>
                    <a:pt x="491393" y="32165"/>
                  </a:cubicBezTo>
                  <a:lnTo>
                    <a:pt x="546869" y="32165"/>
                  </a:lnTo>
                  <a:lnTo>
                    <a:pt x="546869" y="40500"/>
                  </a:lnTo>
                  <a:lnTo>
                    <a:pt x="488268" y="40500"/>
                  </a:lnTo>
                  <a:cubicBezTo>
                    <a:pt x="486488" y="44797"/>
                    <a:pt x="484361" y="48964"/>
                    <a:pt x="481887" y="53001"/>
                  </a:cubicBezTo>
                  <a:lnTo>
                    <a:pt x="556636" y="53001"/>
                  </a:lnTo>
                  <a:lnTo>
                    <a:pt x="556636" y="61336"/>
                  </a:lnTo>
                  <a:lnTo>
                    <a:pt x="520173" y="61336"/>
                  </a:lnTo>
                  <a:cubicBezTo>
                    <a:pt x="528898" y="72057"/>
                    <a:pt x="541833" y="79784"/>
                    <a:pt x="558980" y="84516"/>
                  </a:cubicBezTo>
                  <a:cubicBezTo>
                    <a:pt x="556549" y="88249"/>
                    <a:pt x="554378" y="91721"/>
                    <a:pt x="552468" y="94933"/>
                  </a:cubicBezTo>
                  <a:cubicBezTo>
                    <a:pt x="543353" y="91331"/>
                    <a:pt x="535387" y="87033"/>
                    <a:pt x="528572" y="82041"/>
                  </a:cubicBezTo>
                  <a:cubicBezTo>
                    <a:pt x="522929" y="85601"/>
                    <a:pt x="516483" y="89247"/>
                    <a:pt x="509234" y="92980"/>
                  </a:cubicBezTo>
                  <a:cubicBezTo>
                    <a:pt x="507932" y="90897"/>
                    <a:pt x="506152" y="88335"/>
                    <a:pt x="503895" y="85297"/>
                  </a:cubicBezTo>
                  <a:cubicBezTo>
                    <a:pt x="510015" y="82389"/>
                    <a:pt x="515788" y="79241"/>
                    <a:pt x="521215" y="75856"/>
                  </a:cubicBezTo>
                  <a:cubicBezTo>
                    <a:pt x="516570" y="71471"/>
                    <a:pt x="512663" y="66631"/>
                    <a:pt x="509494" y="61336"/>
                  </a:cubicBezTo>
                  <a:lnTo>
                    <a:pt x="476092" y="61336"/>
                  </a:lnTo>
                  <a:cubicBezTo>
                    <a:pt x="472315" y="66197"/>
                    <a:pt x="467974" y="70842"/>
                    <a:pt x="463069" y="75270"/>
                  </a:cubicBezTo>
                  <a:cubicBezTo>
                    <a:pt x="469103" y="78742"/>
                    <a:pt x="475028" y="82345"/>
                    <a:pt x="480845" y="86078"/>
                  </a:cubicBezTo>
                  <a:lnTo>
                    <a:pt x="474594" y="94022"/>
                  </a:lnTo>
                  <a:cubicBezTo>
                    <a:pt x="468647" y="89811"/>
                    <a:pt x="462375" y="85622"/>
                    <a:pt x="455777" y="81455"/>
                  </a:cubicBezTo>
                  <a:cubicBezTo>
                    <a:pt x="449179" y="86577"/>
                    <a:pt x="441734" y="91417"/>
                    <a:pt x="433443" y="95975"/>
                  </a:cubicBezTo>
                  <a:cubicBezTo>
                    <a:pt x="431707" y="93197"/>
                    <a:pt x="429623" y="90159"/>
                    <a:pt x="427192" y="86860"/>
                  </a:cubicBezTo>
                  <a:cubicBezTo>
                    <a:pt x="441777" y="79871"/>
                    <a:pt x="453671" y="71363"/>
                    <a:pt x="462874" y="61336"/>
                  </a:cubicBezTo>
                  <a:lnTo>
                    <a:pt x="429797" y="61336"/>
                  </a:lnTo>
                  <a:lnTo>
                    <a:pt x="429797" y="53001"/>
                  </a:lnTo>
                  <a:lnTo>
                    <a:pt x="469646" y="53001"/>
                  </a:lnTo>
                  <a:cubicBezTo>
                    <a:pt x="472510" y="49051"/>
                    <a:pt x="475006" y="44884"/>
                    <a:pt x="477133" y="40500"/>
                  </a:cubicBezTo>
                  <a:lnTo>
                    <a:pt x="439564" y="40500"/>
                  </a:lnTo>
                  <a:lnTo>
                    <a:pt x="439564" y="32165"/>
                  </a:lnTo>
                  <a:lnTo>
                    <a:pt x="480650" y="32165"/>
                  </a:lnTo>
                  <a:cubicBezTo>
                    <a:pt x="481908" y="28779"/>
                    <a:pt x="483037" y="25176"/>
                    <a:pt x="484035" y="21357"/>
                  </a:cubicBezTo>
                  <a:lnTo>
                    <a:pt x="434876" y="21357"/>
                  </a:lnTo>
                  <a:lnTo>
                    <a:pt x="434876" y="13022"/>
                  </a:lnTo>
                  <a:lnTo>
                    <a:pt x="485924" y="13022"/>
                  </a:lnTo>
                  <a:cubicBezTo>
                    <a:pt x="486705" y="9202"/>
                    <a:pt x="487356" y="5165"/>
                    <a:pt x="487877" y="911"/>
                  </a:cubicBezTo>
                  <a:close/>
                  <a:moveTo>
                    <a:pt x="1649946" y="521"/>
                  </a:moveTo>
                  <a:lnTo>
                    <a:pt x="1660754" y="2995"/>
                  </a:lnTo>
                  <a:cubicBezTo>
                    <a:pt x="1659018" y="7813"/>
                    <a:pt x="1657108" y="12545"/>
                    <a:pt x="1655024" y="17189"/>
                  </a:cubicBezTo>
                  <a:lnTo>
                    <a:pt x="1728601" y="17189"/>
                  </a:lnTo>
                  <a:lnTo>
                    <a:pt x="1728601" y="26826"/>
                  </a:lnTo>
                  <a:lnTo>
                    <a:pt x="1650336" y="26826"/>
                  </a:lnTo>
                  <a:cubicBezTo>
                    <a:pt x="1647645" y="31948"/>
                    <a:pt x="1644693" y="36940"/>
                    <a:pt x="1641481" y="41802"/>
                  </a:cubicBezTo>
                  <a:lnTo>
                    <a:pt x="1712844" y="41802"/>
                  </a:lnTo>
                  <a:lnTo>
                    <a:pt x="1712844" y="111342"/>
                  </a:lnTo>
                  <a:cubicBezTo>
                    <a:pt x="1712844" y="122107"/>
                    <a:pt x="1707592" y="127490"/>
                    <a:pt x="1697087" y="127490"/>
                  </a:cubicBezTo>
                  <a:cubicBezTo>
                    <a:pt x="1692486" y="127576"/>
                    <a:pt x="1685497" y="127620"/>
                    <a:pt x="1676121" y="127620"/>
                  </a:cubicBezTo>
                  <a:cubicBezTo>
                    <a:pt x="1675687" y="124668"/>
                    <a:pt x="1675036" y="121109"/>
                    <a:pt x="1674167" y="116941"/>
                  </a:cubicBezTo>
                  <a:cubicBezTo>
                    <a:pt x="1682154" y="117549"/>
                    <a:pt x="1688579" y="117853"/>
                    <a:pt x="1693441" y="117853"/>
                  </a:cubicBezTo>
                  <a:cubicBezTo>
                    <a:pt x="1699431" y="117853"/>
                    <a:pt x="1702426" y="114901"/>
                    <a:pt x="1702426" y="108998"/>
                  </a:cubicBezTo>
                  <a:lnTo>
                    <a:pt x="1702426" y="99752"/>
                  </a:lnTo>
                  <a:lnTo>
                    <a:pt x="1636793" y="99752"/>
                  </a:lnTo>
                  <a:lnTo>
                    <a:pt x="1636793" y="129183"/>
                  </a:lnTo>
                  <a:lnTo>
                    <a:pt x="1626505" y="129183"/>
                  </a:lnTo>
                  <a:lnTo>
                    <a:pt x="1626505" y="61791"/>
                  </a:lnTo>
                  <a:cubicBezTo>
                    <a:pt x="1620211" y="69127"/>
                    <a:pt x="1613266" y="76181"/>
                    <a:pt x="1605669" y="82953"/>
                  </a:cubicBezTo>
                  <a:cubicBezTo>
                    <a:pt x="1603846" y="79914"/>
                    <a:pt x="1601763" y="76745"/>
                    <a:pt x="1599418" y="73446"/>
                  </a:cubicBezTo>
                  <a:cubicBezTo>
                    <a:pt x="1616174" y="59426"/>
                    <a:pt x="1629262" y="43885"/>
                    <a:pt x="1638681" y="26826"/>
                  </a:cubicBezTo>
                  <a:lnTo>
                    <a:pt x="1603065" y="26826"/>
                  </a:lnTo>
                  <a:lnTo>
                    <a:pt x="1603065" y="17189"/>
                  </a:lnTo>
                  <a:lnTo>
                    <a:pt x="1643565" y="17189"/>
                  </a:lnTo>
                  <a:cubicBezTo>
                    <a:pt x="1646039" y="11763"/>
                    <a:pt x="1648166" y="6207"/>
                    <a:pt x="1649946" y="521"/>
                  </a:cubicBezTo>
                  <a:close/>
                  <a:moveTo>
                    <a:pt x="932278" y="521"/>
                  </a:moveTo>
                  <a:cubicBezTo>
                    <a:pt x="936228" y="6685"/>
                    <a:pt x="939158" y="11503"/>
                    <a:pt x="941068" y="14976"/>
                  </a:cubicBezTo>
                  <a:lnTo>
                    <a:pt x="994655" y="14976"/>
                  </a:lnTo>
                  <a:lnTo>
                    <a:pt x="994655" y="24091"/>
                  </a:lnTo>
                  <a:lnTo>
                    <a:pt x="922771" y="24091"/>
                  </a:lnTo>
                  <a:cubicBezTo>
                    <a:pt x="914176" y="30168"/>
                    <a:pt x="906320" y="35464"/>
                    <a:pt x="899201" y="39979"/>
                  </a:cubicBezTo>
                  <a:cubicBezTo>
                    <a:pt x="919559" y="39979"/>
                    <a:pt x="940352" y="39762"/>
                    <a:pt x="961578" y="39328"/>
                  </a:cubicBezTo>
                  <a:cubicBezTo>
                    <a:pt x="958713" y="37201"/>
                    <a:pt x="955762" y="35074"/>
                    <a:pt x="952723" y="32947"/>
                  </a:cubicBezTo>
                  <a:lnTo>
                    <a:pt x="958844" y="26175"/>
                  </a:lnTo>
                  <a:cubicBezTo>
                    <a:pt x="969956" y="33815"/>
                    <a:pt x="980938" y="41758"/>
                    <a:pt x="991790" y="50006"/>
                  </a:cubicBezTo>
                  <a:lnTo>
                    <a:pt x="984368" y="57429"/>
                  </a:lnTo>
                  <a:cubicBezTo>
                    <a:pt x="980765" y="54303"/>
                    <a:pt x="977010" y="51178"/>
                    <a:pt x="973103" y="48053"/>
                  </a:cubicBezTo>
                  <a:cubicBezTo>
                    <a:pt x="939071" y="48183"/>
                    <a:pt x="913091" y="48660"/>
                    <a:pt x="895164" y="49485"/>
                  </a:cubicBezTo>
                  <a:cubicBezTo>
                    <a:pt x="889694" y="49746"/>
                    <a:pt x="885006" y="50223"/>
                    <a:pt x="881100" y="50918"/>
                  </a:cubicBezTo>
                  <a:lnTo>
                    <a:pt x="877453" y="39979"/>
                  </a:lnTo>
                  <a:cubicBezTo>
                    <a:pt x="883444" y="38850"/>
                    <a:pt x="888262" y="37201"/>
                    <a:pt x="891908" y="35030"/>
                  </a:cubicBezTo>
                  <a:cubicBezTo>
                    <a:pt x="897117" y="31948"/>
                    <a:pt x="902283" y="28302"/>
                    <a:pt x="907405" y="24091"/>
                  </a:cubicBezTo>
                  <a:lnTo>
                    <a:pt x="868207" y="24091"/>
                  </a:lnTo>
                  <a:lnTo>
                    <a:pt x="868207" y="14976"/>
                  </a:lnTo>
                  <a:lnTo>
                    <a:pt x="929283" y="14976"/>
                  </a:lnTo>
                  <a:cubicBezTo>
                    <a:pt x="927459" y="11807"/>
                    <a:pt x="925463" y="8464"/>
                    <a:pt x="923292" y="4948"/>
                  </a:cubicBezTo>
                  <a:close/>
                  <a:moveTo>
                    <a:pt x="643533" y="0"/>
                  </a:moveTo>
                  <a:cubicBezTo>
                    <a:pt x="648828" y="5730"/>
                    <a:pt x="653299" y="11242"/>
                    <a:pt x="656946" y="16538"/>
                  </a:cubicBezTo>
                  <a:lnTo>
                    <a:pt x="650955" y="20575"/>
                  </a:lnTo>
                  <a:lnTo>
                    <a:pt x="704217" y="20575"/>
                  </a:lnTo>
                  <a:lnTo>
                    <a:pt x="704217" y="45318"/>
                  </a:lnTo>
                  <a:lnTo>
                    <a:pt x="693669" y="45318"/>
                  </a:lnTo>
                  <a:lnTo>
                    <a:pt x="693669" y="30212"/>
                  </a:lnTo>
                  <a:lnTo>
                    <a:pt x="597954" y="30212"/>
                  </a:lnTo>
                  <a:lnTo>
                    <a:pt x="597954" y="45318"/>
                  </a:lnTo>
                  <a:lnTo>
                    <a:pt x="587536" y="45318"/>
                  </a:lnTo>
                  <a:lnTo>
                    <a:pt x="587536" y="20575"/>
                  </a:lnTo>
                  <a:lnTo>
                    <a:pt x="646202" y="20575"/>
                  </a:lnTo>
                  <a:cubicBezTo>
                    <a:pt x="642903" y="15800"/>
                    <a:pt x="639105" y="10895"/>
                    <a:pt x="634808" y="5860"/>
                  </a:cubicBezTo>
                  <a:close/>
                </a:path>
              </a:pathLst>
            </a:cu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29">
                <a:lnSpc>
                  <a:spcPct val="100000"/>
                </a:lnSpc>
              </a:pPr>
              <a:endParaRPr lang="zh-CN" altLang="en-US" sz="1000" b="0" dirty="0">
                <a:solidFill>
                  <a:srgbClr val="3E3A39"/>
                </a:solidFill>
                <a:latin typeface="微软雅黑" pitchFamily="34" charset="-122"/>
                <a:cs typeface="+mn-cs"/>
              </a:endParaRPr>
            </a:p>
          </p:txBody>
        </p:sp>
        <p:sp>
          <p:nvSpPr>
            <p:cNvPr id="52" name="任意多边形 51"/>
            <p:cNvSpPr/>
            <p:nvPr/>
          </p:nvSpPr>
          <p:spPr>
            <a:xfrm>
              <a:off x="2050144" y="6486734"/>
              <a:ext cx="2165440" cy="85078"/>
            </a:xfrm>
            <a:custGeom>
              <a:avLst/>
              <a:gdLst/>
              <a:ahLst/>
              <a:cxnLst/>
              <a:rect l="l" t="t" r="r" b="b"/>
              <a:pathLst>
                <a:path w="2165440" h="85078">
                  <a:moveTo>
                    <a:pt x="2158789" y="71930"/>
                  </a:moveTo>
                  <a:cubicBezTo>
                    <a:pt x="2160699" y="71930"/>
                    <a:pt x="2162285" y="72570"/>
                    <a:pt x="2163547" y="73849"/>
                  </a:cubicBezTo>
                  <a:cubicBezTo>
                    <a:pt x="2164809" y="75128"/>
                    <a:pt x="2165440" y="76671"/>
                    <a:pt x="2165440" y="78479"/>
                  </a:cubicBezTo>
                  <a:cubicBezTo>
                    <a:pt x="2165440" y="80252"/>
                    <a:pt x="2164809" y="81779"/>
                    <a:pt x="2163547" y="83058"/>
                  </a:cubicBezTo>
                  <a:cubicBezTo>
                    <a:pt x="2162285" y="84337"/>
                    <a:pt x="2160682" y="84976"/>
                    <a:pt x="2158738" y="84976"/>
                  </a:cubicBezTo>
                  <a:cubicBezTo>
                    <a:pt x="2156862" y="84976"/>
                    <a:pt x="2155301" y="84337"/>
                    <a:pt x="2154057" y="83058"/>
                  </a:cubicBezTo>
                  <a:cubicBezTo>
                    <a:pt x="2152812" y="81779"/>
                    <a:pt x="2152189" y="80252"/>
                    <a:pt x="2152189" y="78479"/>
                  </a:cubicBezTo>
                  <a:cubicBezTo>
                    <a:pt x="2152189" y="76637"/>
                    <a:pt x="2152820" y="75085"/>
                    <a:pt x="2154082" y="73823"/>
                  </a:cubicBezTo>
                  <a:cubicBezTo>
                    <a:pt x="2155344" y="72561"/>
                    <a:pt x="2156913" y="71930"/>
                    <a:pt x="2158789" y="71930"/>
                  </a:cubicBezTo>
                  <a:close/>
                  <a:moveTo>
                    <a:pt x="1281540" y="55355"/>
                  </a:moveTo>
                  <a:lnTo>
                    <a:pt x="1268290" y="57145"/>
                  </a:lnTo>
                  <a:cubicBezTo>
                    <a:pt x="1263651" y="57759"/>
                    <a:pt x="1260454" y="58919"/>
                    <a:pt x="1258697" y="60624"/>
                  </a:cubicBezTo>
                  <a:cubicBezTo>
                    <a:pt x="1256941" y="62329"/>
                    <a:pt x="1256063" y="64717"/>
                    <a:pt x="1256063" y="67786"/>
                  </a:cubicBezTo>
                  <a:cubicBezTo>
                    <a:pt x="1256063" y="70481"/>
                    <a:pt x="1257017" y="72681"/>
                    <a:pt x="1258927" y="74386"/>
                  </a:cubicBezTo>
                  <a:cubicBezTo>
                    <a:pt x="1260838" y="76091"/>
                    <a:pt x="1263361" y="76944"/>
                    <a:pt x="1266499" y="76944"/>
                  </a:cubicBezTo>
                  <a:cubicBezTo>
                    <a:pt x="1270865" y="76944"/>
                    <a:pt x="1274463" y="75409"/>
                    <a:pt x="1277294" y="72340"/>
                  </a:cubicBezTo>
                  <a:cubicBezTo>
                    <a:pt x="1280125" y="69270"/>
                    <a:pt x="1281540" y="65416"/>
                    <a:pt x="1281540" y="60778"/>
                  </a:cubicBezTo>
                  <a:close/>
                  <a:moveTo>
                    <a:pt x="2102490" y="34123"/>
                  </a:moveTo>
                  <a:cubicBezTo>
                    <a:pt x="2097169" y="34123"/>
                    <a:pt x="2092974" y="36110"/>
                    <a:pt x="2089905" y="40083"/>
                  </a:cubicBezTo>
                  <a:cubicBezTo>
                    <a:pt x="2086835" y="44057"/>
                    <a:pt x="2085300" y="49471"/>
                    <a:pt x="2085300" y="56327"/>
                  </a:cubicBezTo>
                  <a:cubicBezTo>
                    <a:pt x="2085300" y="62636"/>
                    <a:pt x="2086775" y="67624"/>
                    <a:pt x="2089726" y="71291"/>
                  </a:cubicBezTo>
                  <a:cubicBezTo>
                    <a:pt x="2092676" y="74957"/>
                    <a:pt x="2096607" y="76791"/>
                    <a:pt x="2101518" y="76791"/>
                  </a:cubicBezTo>
                  <a:cubicBezTo>
                    <a:pt x="2106361" y="76791"/>
                    <a:pt x="2110317" y="74991"/>
                    <a:pt x="2113387" y="71393"/>
                  </a:cubicBezTo>
                  <a:cubicBezTo>
                    <a:pt x="2116456" y="67795"/>
                    <a:pt x="2117991" y="63318"/>
                    <a:pt x="2117991" y="57964"/>
                  </a:cubicBezTo>
                  <a:lnTo>
                    <a:pt x="2117991" y="50085"/>
                  </a:lnTo>
                  <a:cubicBezTo>
                    <a:pt x="2117991" y="45549"/>
                    <a:pt x="2116499" y="41755"/>
                    <a:pt x="2113515" y="38702"/>
                  </a:cubicBezTo>
                  <a:cubicBezTo>
                    <a:pt x="2110531" y="35650"/>
                    <a:pt x="2106855" y="34123"/>
                    <a:pt x="2102490" y="34123"/>
                  </a:cubicBezTo>
                  <a:close/>
                  <a:moveTo>
                    <a:pt x="1436763" y="34123"/>
                  </a:moveTo>
                  <a:cubicBezTo>
                    <a:pt x="1431136" y="34123"/>
                    <a:pt x="1426693" y="36050"/>
                    <a:pt x="1423436" y="39904"/>
                  </a:cubicBezTo>
                  <a:cubicBezTo>
                    <a:pt x="1420179" y="43758"/>
                    <a:pt x="1418550" y="49045"/>
                    <a:pt x="1418550" y="55764"/>
                  </a:cubicBezTo>
                  <a:cubicBezTo>
                    <a:pt x="1418550" y="62278"/>
                    <a:pt x="1420196" y="67411"/>
                    <a:pt x="1423487" y="71163"/>
                  </a:cubicBezTo>
                  <a:cubicBezTo>
                    <a:pt x="1426778" y="74915"/>
                    <a:pt x="1431204" y="76791"/>
                    <a:pt x="1436763" y="76791"/>
                  </a:cubicBezTo>
                  <a:cubicBezTo>
                    <a:pt x="1442493" y="76791"/>
                    <a:pt x="1446859" y="74957"/>
                    <a:pt x="1449860" y="71291"/>
                  </a:cubicBezTo>
                  <a:cubicBezTo>
                    <a:pt x="1452861" y="67624"/>
                    <a:pt x="1454362" y="62364"/>
                    <a:pt x="1454362" y="55508"/>
                  </a:cubicBezTo>
                  <a:cubicBezTo>
                    <a:pt x="1454362" y="48619"/>
                    <a:pt x="1452861" y="43332"/>
                    <a:pt x="1449860" y="39649"/>
                  </a:cubicBezTo>
                  <a:cubicBezTo>
                    <a:pt x="1446859" y="35965"/>
                    <a:pt x="1442493" y="34123"/>
                    <a:pt x="1436763" y="34123"/>
                  </a:cubicBezTo>
                  <a:close/>
                  <a:moveTo>
                    <a:pt x="1045215" y="34123"/>
                  </a:moveTo>
                  <a:cubicBezTo>
                    <a:pt x="1039894" y="34123"/>
                    <a:pt x="1035699" y="36110"/>
                    <a:pt x="1032630" y="40083"/>
                  </a:cubicBezTo>
                  <a:cubicBezTo>
                    <a:pt x="1029560" y="44057"/>
                    <a:pt x="1028025" y="49471"/>
                    <a:pt x="1028025" y="56327"/>
                  </a:cubicBezTo>
                  <a:cubicBezTo>
                    <a:pt x="1028025" y="62636"/>
                    <a:pt x="1029500" y="67624"/>
                    <a:pt x="1032451" y="71291"/>
                  </a:cubicBezTo>
                  <a:cubicBezTo>
                    <a:pt x="1035401" y="74957"/>
                    <a:pt x="1039332" y="76791"/>
                    <a:pt x="1044243" y="76791"/>
                  </a:cubicBezTo>
                  <a:cubicBezTo>
                    <a:pt x="1049086" y="76791"/>
                    <a:pt x="1053042" y="74991"/>
                    <a:pt x="1056112" y="71393"/>
                  </a:cubicBezTo>
                  <a:cubicBezTo>
                    <a:pt x="1059182" y="67795"/>
                    <a:pt x="1060716" y="63318"/>
                    <a:pt x="1060716" y="57964"/>
                  </a:cubicBezTo>
                  <a:lnTo>
                    <a:pt x="1060716" y="50085"/>
                  </a:lnTo>
                  <a:cubicBezTo>
                    <a:pt x="1060716" y="45549"/>
                    <a:pt x="1059224" y="41755"/>
                    <a:pt x="1056240" y="38702"/>
                  </a:cubicBezTo>
                  <a:cubicBezTo>
                    <a:pt x="1053255" y="35650"/>
                    <a:pt x="1049580" y="34123"/>
                    <a:pt x="1045215" y="34123"/>
                  </a:cubicBezTo>
                  <a:close/>
                  <a:moveTo>
                    <a:pt x="1720211" y="33919"/>
                  </a:moveTo>
                  <a:cubicBezTo>
                    <a:pt x="1716221" y="33919"/>
                    <a:pt x="1712767" y="35402"/>
                    <a:pt x="1709851" y="38370"/>
                  </a:cubicBezTo>
                  <a:cubicBezTo>
                    <a:pt x="1706935" y="41337"/>
                    <a:pt x="1705102" y="45208"/>
                    <a:pt x="1704351" y="49983"/>
                  </a:cubicBezTo>
                  <a:lnTo>
                    <a:pt x="1733922" y="49983"/>
                  </a:lnTo>
                  <a:cubicBezTo>
                    <a:pt x="1733888" y="44867"/>
                    <a:pt x="1732677" y="40911"/>
                    <a:pt x="1730289" y="38114"/>
                  </a:cubicBezTo>
                  <a:cubicBezTo>
                    <a:pt x="1727902" y="35317"/>
                    <a:pt x="1724543" y="33919"/>
                    <a:pt x="1720211" y="33919"/>
                  </a:cubicBezTo>
                  <a:close/>
                  <a:moveTo>
                    <a:pt x="472436" y="33919"/>
                  </a:moveTo>
                  <a:cubicBezTo>
                    <a:pt x="468445" y="33919"/>
                    <a:pt x="464992" y="35402"/>
                    <a:pt x="462076" y="38370"/>
                  </a:cubicBezTo>
                  <a:cubicBezTo>
                    <a:pt x="459160" y="41337"/>
                    <a:pt x="457327" y="45208"/>
                    <a:pt x="456576" y="49983"/>
                  </a:cubicBezTo>
                  <a:lnTo>
                    <a:pt x="486147" y="49983"/>
                  </a:lnTo>
                  <a:cubicBezTo>
                    <a:pt x="486113" y="44867"/>
                    <a:pt x="484902" y="40911"/>
                    <a:pt x="482514" y="38114"/>
                  </a:cubicBezTo>
                  <a:cubicBezTo>
                    <a:pt x="480127" y="35317"/>
                    <a:pt x="476767" y="33919"/>
                    <a:pt x="472436" y="33919"/>
                  </a:cubicBezTo>
                  <a:close/>
                  <a:moveTo>
                    <a:pt x="177161" y="33919"/>
                  </a:moveTo>
                  <a:cubicBezTo>
                    <a:pt x="173170" y="33919"/>
                    <a:pt x="169717" y="35402"/>
                    <a:pt x="166801" y="38370"/>
                  </a:cubicBezTo>
                  <a:cubicBezTo>
                    <a:pt x="163885" y="41337"/>
                    <a:pt x="162052" y="45208"/>
                    <a:pt x="161301" y="49983"/>
                  </a:cubicBezTo>
                  <a:lnTo>
                    <a:pt x="190872" y="49983"/>
                  </a:lnTo>
                  <a:cubicBezTo>
                    <a:pt x="190838" y="44867"/>
                    <a:pt x="189627" y="40911"/>
                    <a:pt x="187239" y="38114"/>
                  </a:cubicBezTo>
                  <a:cubicBezTo>
                    <a:pt x="184852" y="35317"/>
                    <a:pt x="181492" y="33919"/>
                    <a:pt x="177161" y="33919"/>
                  </a:cubicBezTo>
                  <a:close/>
                  <a:moveTo>
                    <a:pt x="1373953" y="27166"/>
                  </a:moveTo>
                  <a:lnTo>
                    <a:pt x="1383980" y="27166"/>
                  </a:lnTo>
                  <a:lnTo>
                    <a:pt x="1383980" y="83748"/>
                  </a:lnTo>
                  <a:lnTo>
                    <a:pt x="1373953" y="83748"/>
                  </a:lnTo>
                  <a:close/>
                  <a:moveTo>
                    <a:pt x="1096654" y="27166"/>
                  </a:moveTo>
                  <a:lnTo>
                    <a:pt x="1106579" y="27166"/>
                  </a:lnTo>
                  <a:lnTo>
                    <a:pt x="1106579" y="59550"/>
                  </a:lnTo>
                  <a:cubicBezTo>
                    <a:pt x="1106579" y="71044"/>
                    <a:pt x="1110978" y="76791"/>
                    <a:pt x="1119778" y="76791"/>
                  </a:cubicBezTo>
                  <a:cubicBezTo>
                    <a:pt x="1124143" y="76791"/>
                    <a:pt x="1127673" y="75179"/>
                    <a:pt x="1130368" y="71956"/>
                  </a:cubicBezTo>
                  <a:cubicBezTo>
                    <a:pt x="1133062" y="68733"/>
                    <a:pt x="1134409" y="64666"/>
                    <a:pt x="1134409" y="59754"/>
                  </a:cubicBezTo>
                  <a:lnTo>
                    <a:pt x="1134409" y="27166"/>
                  </a:lnTo>
                  <a:lnTo>
                    <a:pt x="1144488" y="27166"/>
                  </a:lnTo>
                  <a:lnTo>
                    <a:pt x="1144488" y="83748"/>
                  </a:lnTo>
                  <a:lnTo>
                    <a:pt x="1134409" y="83748"/>
                  </a:lnTo>
                  <a:lnTo>
                    <a:pt x="1134409" y="74846"/>
                  </a:lnTo>
                  <a:lnTo>
                    <a:pt x="1134205" y="74846"/>
                  </a:lnTo>
                  <a:cubicBezTo>
                    <a:pt x="1130419" y="81668"/>
                    <a:pt x="1124604" y="85078"/>
                    <a:pt x="1116759" y="85078"/>
                  </a:cubicBezTo>
                  <a:cubicBezTo>
                    <a:pt x="1103355" y="85078"/>
                    <a:pt x="1096654" y="77063"/>
                    <a:pt x="1096654" y="61033"/>
                  </a:cubicBezTo>
                  <a:close/>
                  <a:moveTo>
                    <a:pt x="303111" y="27166"/>
                  </a:moveTo>
                  <a:lnTo>
                    <a:pt x="347211" y="27166"/>
                  </a:lnTo>
                  <a:lnTo>
                    <a:pt x="347211" y="30440"/>
                  </a:lnTo>
                  <a:lnTo>
                    <a:pt x="314520" y="75460"/>
                  </a:lnTo>
                  <a:lnTo>
                    <a:pt x="347006" y="75460"/>
                  </a:lnTo>
                  <a:lnTo>
                    <a:pt x="347006" y="83748"/>
                  </a:lnTo>
                  <a:lnTo>
                    <a:pt x="300042" y="83748"/>
                  </a:lnTo>
                  <a:lnTo>
                    <a:pt x="300042" y="80423"/>
                  </a:lnTo>
                  <a:lnTo>
                    <a:pt x="332937" y="35454"/>
                  </a:lnTo>
                  <a:lnTo>
                    <a:pt x="303111" y="35454"/>
                  </a:lnTo>
                  <a:close/>
                  <a:moveTo>
                    <a:pt x="1790365" y="25836"/>
                  </a:moveTo>
                  <a:cubicBezTo>
                    <a:pt x="1795549" y="25836"/>
                    <a:pt x="1799983" y="26756"/>
                    <a:pt x="1803666" y="28598"/>
                  </a:cubicBezTo>
                  <a:lnTo>
                    <a:pt x="1803666" y="38523"/>
                  </a:lnTo>
                  <a:cubicBezTo>
                    <a:pt x="1799676" y="35590"/>
                    <a:pt x="1795242" y="34123"/>
                    <a:pt x="1790365" y="34123"/>
                  </a:cubicBezTo>
                  <a:cubicBezTo>
                    <a:pt x="1784635" y="34123"/>
                    <a:pt x="1779971" y="36110"/>
                    <a:pt x="1776373" y="40083"/>
                  </a:cubicBezTo>
                  <a:cubicBezTo>
                    <a:pt x="1772774" y="44057"/>
                    <a:pt x="1770975" y="49352"/>
                    <a:pt x="1770975" y="55969"/>
                  </a:cubicBezTo>
                  <a:cubicBezTo>
                    <a:pt x="1770975" y="62483"/>
                    <a:pt x="1772672" y="67582"/>
                    <a:pt x="1776066" y="71265"/>
                  </a:cubicBezTo>
                  <a:cubicBezTo>
                    <a:pt x="1779459" y="74949"/>
                    <a:pt x="1784038" y="76791"/>
                    <a:pt x="1789802" y="76791"/>
                  </a:cubicBezTo>
                  <a:cubicBezTo>
                    <a:pt x="1794679" y="76791"/>
                    <a:pt x="1799284" y="75188"/>
                    <a:pt x="1803615" y="71982"/>
                  </a:cubicBezTo>
                  <a:lnTo>
                    <a:pt x="1803615" y="81190"/>
                  </a:lnTo>
                  <a:cubicBezTo>
                    <a:pt x="1799284" y="83782"/>
                    <a:pt x="1794065" y="85078"/>
                    <a:pt x="1787960" y="85078"/>
                  </a:cubicBezTo>
                  <a:cubicBezTo>
                    <a:pt x="1779775" y="85078"/>
                    <a:pt x="1773192" y="82452"/>
                    <a:pt x="1768213" y="77200"/>
                  </a:cubicBezTo>
                  <a:cubicBezTo>
                    <a:pt x="1763233" y="71947"/>
                    <a:pt x="1760743" y="65143"/>
                    <a:pt x="1760743" y="56787"/>
                  </a:cubicBezTo>
                  <a:cubicBezTo>
                    <a:pt x="1760743" y="47510"/>
                    <a:pt x="1763429" y="40032"/>
                    <a:pt x="1768801" y="34354"/>
                  </a:cubicBezTo>
                  <a:cubicBezTo>
                    <a:pt x="1774173" y="28675"/>
                    <a:pt x="1781361" y="25836"/>
                    <a:pt x="1790365" y="25836"/>
                  </a:cubicBezTo>
                  <a:close/>
                  <a:moveTo>
                    <a:pt x="1720364" y="25836"/>
                  </a:moveTo>
                  <a:cubicBezTo>
                    <a:pt x="1727766" y="25836"/>
                    <a:pt x="1733547" y="28214"/>
                    <a:pt x="1737708" y="32972"/>
                  </a:cubicBezTo>
                  <a:cubicBezTo>
                    <a:pt x="1741869" y="37730"/>
                    <a:pt x="1743949" y="44389"/>
                    <a:pt x="1743949" y="52950"/>
                  </a:cubicBezTo>
                  <a:lnTo>
                    <a:pt x="1743949" y="58015"/>
                  </a:lnTo>
                  <a:lnTo>
                    <a:pt x="1704351" y="58015"/>
                  </a:lnTo>
                  <a:cubicBezTo>
                    <a:pt x="1704522" y="64052"/>
                    <a:pt x="1706176" y="68716"/>
                    <a:pt x="1709314" y="72007"/>
                  </a:cubicBezTo>
                  <a:cubicBezTo>
                    <a:pt x="1712452" y="75298"/>
                    <a:pt x="1716834" y="76944"/>
                    <a:pt x="1722462" y="76944"/>
                  </a:cubicBezTo>
                  <a:cubicBezTo>
                    <a:pt x="1728806" y="76944"/>
                    <a:pt x="1734621" y="74915"/>
                    <a:pt x="1739907" y="70856"/>
                  </a:cubicBezTo>
                  <a:lnTo>
                    <a:pt x="1739907" y="79809"/>
                  </a:lnTo>
                  <a:cubicBezTo>
                    <a:pt x="1734928" y="83322"/>
                    <a:pt x="1728328" y="85078"/>
                    <a:pt x="1720109" y="85078"/>
                  </a:cubicBezTo>
                  <a:cubicBezTo>
                    <a:pt x="1711923" y="85078"/>
                    <a:pt x="1705537" y="82486"/>
                    <a:pt x="1700949" y="77302"/>
                  </a:cubicBezTo>
                  <a:cubicBezTo>
                    <a:pt x="1696362" y="72118"/>
                    <a:pt x="1694068" y="64921"/>
                    <a:pt x="1694068" y="55713"/>
                  </a:cubicBezTo>
                  <a:cubicBezTo>
                    <a:pt x="1694068" y="47050"/>
                    <a:pt x="1696584" y="39904"/>
                    <a:pt x="1701614" y="34277"/>
                  </a:cubicBezTo>
                  <a:cubicBezTo>
                    <a:pt x="1706645" y="28649"/>
                    <a:pt x="1712895" y="25836"/>
                    <a:pt x="1720364" y="25836"/>
                  </a:cubicBezTo>
                  <a:close/>
                  <a:moveTo>
                    <a:pt x="1526632" y="25836"/>
                  </a:moveTo>
                  <a:cubicBezTo>
                    <a:pt x="1532839" y="25836"/>
                    <a:pt x="1537563" y="27822"/>
                    <a:pt x="1540803" y="31796"/>
                  </a:cubicBezTo>
                  <a:cubicBezTo>
                    <a:pt x="1544043" y="35769"/>
                    <a:pt x="1545663" y="41559"/>
                    <a:pt x="1545663" y="49164"/>
                  </a:cubicBezTo>
                  <a:lnTo>
                    <a:pt x="1545663" y="83748"/>
                  </a:lnTo>
                  <a:lnTo>
                    <a:pt x="1535687" y="83748"/>
                  </a:lnTo>
                  <a:lnTo>
                    <a:pt x="1535687" y="51569"/>
                  </a:lnTo>
                  <a:cubicBezTo>
                    <a:pt x="1535687" y="39939"/>
                    <a:pt x="1531441" y="34123"/>
                    <a:pt x="1522949" y="34123"/>
                  </a:cubicBezTo>
                  <a:cubicBezTo>
                    <a:pt x="1518549" y="34123"/>
                    <a:pt x="1514934" y="35760"/>
                    <a:pt x="1512103" y="39035"/>
                  </a:cubicBezTo>
                  <a:cubicBezTo>
                    <a:pt x="1509272" y="42309"/>
                    <a:pt x="1507856" y="46453"/>
                    <a:pt x="1507856" y="51466"/>
                  </a:cubicBezTo>
                  <a:lnTo>
                    <a:pt x="1507856" y="83748"/>
                  </a:lnTo>
                  <a:lnTo>
                    <a:pt x="1497829" y="83748"/>
                  </a:lnTo>
                  <a:lnTo>
                    <a:pt x="1497829" y="27166"/>
                  </a:lnTo>
                  <a:lnTo>
                    <a:pt x="1507856" y="27166"/>
                  </a:lnTo>
                  <a:lnTo>
                    <a:pt x="1507856" y="36528"/>
                  </a:lnTo>
                  <a:lnTo>
                    <a:pt x="1508061" y="36528"/>
                  </a:lnTo>
                  <a:cubicBezTo>
                    <a:pt x="1512324" y="29400"/>
                    <a:pt x="1518515" y="25836"/>
                    <a:pt x="1526632" y="25836"/>
                  </a:cubicBezTo>
                  <a:close/>
                  <a:moveTo>
                    <a:pt x="1437377" y="25836"/>
                  </a:moveTo>
                  <a:cubicBezTo>
                    <a:pt x="1445870" y="25836"/>
                    <a:pt x="1452529" y="28436"/>
                    <a:pt x="1457355" y="33637"/>
                  </a:cubicBezTo>
                  <a:cubicBezTo>
                    <a:pt x="1462181" y="38839"/>
                    <a:pt x="1464594" y="46027"/>
                    <a:pt x="1464594" y="55201"/>
                  </a:cubicBezTo>
                  <a:cubicBezTo>
                    <a:pt x="1464594" y="64137"/>
                    <a:pt x="1462019" y="71351"/>
                    <a:pt x="1456869" y="76842"/>
                  </a:cubicBezTo>
                  <a:cubicBezTo>
                    <a:pt x="1451719" y="82333"/>
                    <a:pt x="1444812" y="85078"/>
                    <a:pt x="1436149" y="85078"/>
                  </a:cubicBezTo>
                  <a:cubicBezTo>
                    <a:pt x="1427691" y="85078"/>
                    <a:pt x="1420938" y="82418"/>
                    <a:pt x="1415890" y="77097"/>
                  </a:cubicBezTo>
                  <a:cubicBezTo>
                    <a:pt x="1410842" y="71777"/>
                    <a:pt x="1408318" y="64768"/>
                    <a:pt x="1408318" y="56071"/>
                  </a:cubicBezTo>
                  <a:cubicBezTo>
                    <a:pt x="1408318" y="46726"/>
                    <a:pt x="1410928" y="39350"/>
                    <a:pt x="1416146" y="33944"/>
                  </a:cubicBezTo>
                  <a:cubicBezTo>
                    <a:pt x="1421364" y="28538"/>
                    <a:pt x="1428441" y="25836"/>
                    <a:pt x="1437377" y="25836"/>
                  </a:cubicBezTo>
                  <a:close/>
                  <a:moveTo>
                    <a:pt x="1271001" y="25836"/>
                  </a:moveTo>
                  <a:cubicBezTo>
                    <a:pt x="1284644" y="25836"/>
                    <a:pt x="1291465" y="32998"/>
                    <a:pt x="1291465" y="47323"/>
                  </a:cubicBezTo>
                  <a:lnTo>
                    <a:pt x="1291465" y="83748"/>
                  </a:lnTo>
                  <a:lnTo>
                    <a:pt x="1281540" y="83748"/>
                  </a:lnTo>
                  <a:lnTo>
                    <a:pt x="1281540" y="75000"/>
                  </a:lnTo>
                  <a:lnTo>
                    <a:pt x="1281284" y="75000"/>
                  </a:lnTo>
                  <a:cubicBezTo>
                    <a:pt x="1277362" y="81719"/>
                    <a:pt x="1271581" y="85078"/>
                    <a:pt x="1263941" y="85078"/>
                  </a:cubicBezTo>
                  <a:cubicBezTo>
                    <a:pt x="1258450" y="85078"/>
                    <a:pt x="1254084" y="83595"/>
                    <a:pt x="1250844" y="80628"/>
                  </a:cubicBezTo>
                  <a:cubicBezTo>
                    <a:pt x="1247604" y="77660"/>
                    <a:pt x="1245984" y="73653"/>
                    <a:pt x="1245984" y="68605"/>
                  </a:cubicBezTo>
                  <a:cubicBezTo>
                    <a:pt x="1245984" y="58032"/>
                    <a:pt x="1252243" y="51876"/>
                    <a:pt x="1264760" y="50136"/>
                  </a:cubicBezTo>
                  <a:lnTo>
                    <a:pt x="1281540" y="47783"/>
                  </a:lnTo>
                  <a:cubicBezTo>
                    <a:pt x="1281540" y="38540"/>
                    <a:pt x="1277720" y="33919"/>
                    <a:pt x="1270080" y="33919"/>
                  </a:cubicBezTo>
                  <a:cubicBezTo>
                    <a:pt x="1263293" y="33919"/>
                    <a:pt x="1257103" y="36204"/>
                    <a:pt x="1251509" y="40774"/>
                  </a:cubicBezTo>
                  <a:lnTo>
                    <a:pt x="1251509" y="31105"/>
                  </a:lnTo>
                  <a:cubicBezTo>
                    <a:pt x="1257137" y="27592"/>
                    <a:pt x="1263634" y="25836"/>
                    <a:pt x="1271001" y="25836"/>
                  </a:cubicBezTo>
                  <a:close/>
                  <a:moveTo>
                    <a:pt x="1199815" y="25836"/>
                  </a:moveTo>
                  <a:cubicBezTo>
                    <a:pt x="1204999" y="25836"/>
                    <a:pt x="1209433" y="26756"/>
                    <a:pt x="1213116" y="28598"/>
                  </a:cubicBezTo>
                  <a:lnTo>
                    <a:pt x="1213116" y="38523"/>
                  </a:lnTo>
                  <a:cubicBezTo>
                    <a:pt x="1209126" y="35590"/>
                    <a:pt x="1204692" y="34123"/>
                    <a:pt x="1199815" y="34123"/>
                  </a:cubicBezTo>
                  <a:cubicBezTo>
                    <a:pt x="1194085" y="34123"/>
                    <a:pt x="1189421" y="36110"/>
                    <a:pt x="1185823" y="40083"/>
                  </a:cubicBezTo>
                  <a:cubicBezTo>
                    <a:pt x="1182224" y="44057"/>
                    <a:pt x="1180425" y="49352"/>
                    <a:pt x="1180425" y="55969"/>
                  </a:cubicBezTo>
                  <a:cubicBezTo>
                    <a:pt x="1180425" y="62483"/>
                    <a:pt x="1182122" y="67582"/>
                    <a:pt x="1185516" y="71265"/>
                  </a:cubicBezTo>
                  <a:cubicBezTo>
                    <a:pt x="1188909" y="74949"/>
                    <a:pt x="1193488" y="76791"/>
                    <a:pt x="1199252" y="76791"/>
                  </a:cubicBezTo>
                  <a:cubicBezTo>
                    <a:pt x="1204129" y="76791"/>
                    <a:pt x="1208734" y="75188"/>
                    <a:pt x="1213065" y="71982"/>
                  </a:cubicBezTo>
                  <a:lnTo>
                    <a:pt x="1213065" y="81190"/>
                  </a:lnTo>
                  <a:cubicBezTo>
                    <a:pt x="1208734" y="83782"/>
                    <a:pt x="1203515" y="85078"/>
                    <a:pt x="1197410" y="85078"/>
                  </a:cubicBezTo>
                  <a:cubicBezTo>
                    <a:pt x="1189225" y="85078"/>
                    <a:pt x="1182642" y="82452"/>
                    <a:pt x="1177663" y="77200"/>
                  </a:cubicBezTo>
                  <a:cubicBezTo>
                    <a:pt x="1172683" y="71947"/>
                    <a:pt x="1170193" y="65143"/>
                    <a:pt x="1170193" y="56787"/>
                  </a:cubicBezTo>
                  <a:cubicBezTo>
                    <a:pt x="1170193" y="47510"/>
                    <a:pt x="1172879" y="40032"/>
                    <a:pt x="1178251" y="34354"/>
                  </a:cubicBezTo>
                  <a:cubicBezTo>
                    <a:pt x="1183623" y="28675"/>
                    <a:pt x="1190811" y="25836"/>
                    <a:pt x="1199815" y="25836"/>
                  </a:cubicBezTo>
                  <a:close/>
                  <a:moveTo>
                    <a:pt x="555082" y="25836"/>
                  </a:moveTo>
                  <a:cubicBezTo>
                    <a:pt x="561289" y="25836"/>
                    <a:pt x="566013" y="27822"/>
                    <a:pt x="569253" y="31796"/>
                  </a:cubicBezTo>
                  <a:cubicBezTo>
                    <a:pt x="572493" y="35769"/>
                    <a:pt x="574113" y="41559"/>
                    <a:pt x="574113" y="49164"/>
                  </a:cubicBezTo>
                  <a:lnTo>
                    <a:pt x="574113" y="83748"/>
                  </a:lnTo>
                  <a:lnTo>
                    <a:pt x="564137" y="83748"/>
                  </a:lnTo>
                  <a:lnTo>
                    <a:pt x="564137" y="51569"/>
                  </a:lnTo>
                  <a:cubicBezTo>
                    <a:pt x="564137" y="39939"/>
                    <a:pt x="559891" y="34123"/>
                    <a:pt x="551399" y="34123"/>
                  </a:cubicBezTo>
                  <a:cubicBezTo>
                    <a:pt x="546999" y="34123"/>
                    <a:pt x="543383" y="35760"/>
                    <a:pt x="540553" y="39035"/>
                  </a:cubicBezTo>
                  <a:cubicBezTo>
                    <a:pt x="537722" y="42309"/>
                    <a:pt x="536306" y="46453"/>
                    <a:pt x="536306" y="51466"/>
                  </a:cubicBezTo>
                  <a:lnTo>
                    <a:pt x="536306" y="83748"/>
                  </a:lnTo>
                  <a:lnTo>
                    <a:pt x="526279" y="83748"/>
                  </a:lnTo>
                  <a:lnTo>
                    <a:pt x="526279" y="27166"/>
                  </a:lnTo>
                  <a:lnTo>
                    <a:pt x="536306" y="27166"/>
                  </a:lnTo>
                  <a:lnTo>
                    <a:pt x="536306" y="36528"/>
                  </a:lnTo>
                  <a:lnTo>
                    <a:pt x="536511" y="36528"/>
                  </a:lnTo>
                  <a:cubicBezTo>
                    <a:pt x="540774" y="29400"/>
                    <a:pt x="546965" y="25836"/>
                    <a:pt x="555082" y="25836"/>
                  </a:cubicBezTo>
                  <a:close/>
                  <a:moveTo>
                    <a:pt x="472589" y="25836"/>
                  </a:moveTo>
                  <a:cubicBezTo>
                    <a:pt x="479990" y="25836"/>
                    <a:pt x="485771" y="28214"/>
                    <a:pt x="489933" y="32972"/>
                  </a:cubicBezTo>
                  <a:cubicBezTo>
                    <a:pt x="494094" y="37730"/>
                    <a:pt x="496174" y="44389"/>
                    <a:pt x="496174" y="52950"/>
                  </a:cubicBezTo>
                  <a:lnTo>
                    <a:pt x="496174" y="58015"/>
                  </a:lnTo>
                  <a:lnTo>
                    <a:pt x="456576" y="58015"/>
                  </a:lnTo>
                  <a:cubicBezTo>
                    <a:pt x="456747" y="64052"/>
                    <a:pt x="458401" y="68716"/>
                    <a:pt x="461539" y="72007"/>
                  </a:cubicBezTo>
                  <a:cubicBezTo>
                    <a:pt x="464677" y="75298"/>
                    <a:pt x="469059" y="76944"/>
                    <a:pt x="474687" y="76944"/>
                  </a:cubicBezTo>
                  <a:cubicBezTo>
                    <a:pt x="481031" y="76944"/>
                    <a:pt x="486846" y="74915"/>
                    <a:pt x="492132" y="70856"/>
                  </a:cubicBezTo>
                  <a:lnTo>
                    <a:pt x="492132" y="79809"/>
                  </a:lnTo>
                  <a:cubicBezTo>
                    <a:pt x="487153" y="83322"/>
                    <a:pt x="480553" y="85078"/>
                    <a:pt x="472334" y="85078"/>
                  </a:cubicBezTo>
                  <a:cubicBezTo>
                    <a:pt x="464148" y="85078"/>
                    <a:pt x="457762" y="82486"/>
                    <a:pt x="453174" y="77302"/>
                  </a:cubicBezTo>
                  <a:cubicBezTo>
                    <a:pt x="448587" y="72118"/>
                    <a:pt x="446293" y="64921"/>
                    <a:pt x="446293" y="55713"/>
                  </a:cubicBezTo>
                  <a:cubicBezTo>
                    <a:pt x="446293" y="47050"/>
                    <a:pt x="448809" y="39904"/>
                    <a:pt x="453839" y="34277"/>
                  </a:cubicBezTo>
                  <a:cubicBezTo>
                    <a:pt x="458870" y="28649"/>
                    <a:pt x="465120" y="25836"/>
                    <a:pt x="472589" y="25836"/>
                  </a:cubicBezTo>
                  <a:close/>
                  <a:moveTo>
                    <a:pt x="250282" y="25836"/>
                  </a:moveTo>
                  <a:cubicBezTo>
                    <a:pt x="256489" y="25836"/>
                    <a:pt x="261213" y="27822"/>
                    <a:pt x="264453" y="31796"/>
                  </a:cubicBezTo>
                  <a:cubicBezTo>
                    <a:pt x="267693" y="35769"/>
                    <a:pt x="269313" y="41559"/>
                    <a:pt x="269313" y="49164"/>
                  </a:cubicBezTo>
                  <a:lnTo>
                    <a:pt x="269313" y="83748"/>
                  </a:lnTo>
                  <a:lnTo>
                    <a:pt x="259337" y="83748"/>
                  </a:lnTo>
                  <a:lnTo>
                    <a:pt x="259337" y="51569"/>
                  </a:lnTo>
                  <a:cubicBezTo>
                    <a:pt x="259337" y="39939"/>
                    <a:pt x="255091" y="34123"/>
                    <a:pt x="246599" y="34123"/>
                  </a:cubicBezTo>
                  <a:cubicBezTo>
                    <a:pt x="242199" y="34123"/>
                    <a:pt x="238584" y="35760"/>
                    <a:pt x="235753" y="39035"/>
                  </a:cubicBezTo>
                  <a:cubicBezTo>
                    <a:pt x="232922" y="42309"/>
                    <a:pt x="231506" y="46453"/>
                    <a:pt x="231506" y="51466"/>
                  </a:cubicBezTo>
                  <a:lnTo>
                    <a:pt x="231506" y="83748"/>
                  </a:lnTo>
                  <a:lnTo>
                    <a:pt x="221479" y="83748"/>
                  </a:lnTo>
                  <a:lnTo>
                    <a:pt x="221479" y="27166"/>
                  </a:lnTo>
                  <a:lnTo>
                    <a:pt x="231506" y="27166"/>
                  </a:lnTo>
                  <a:lnTo>
                    <a:pt x="231506" y="36528"/>
                  </a:lnTo>
                  <a:lnTo>
                    <a:pt x="231711" y="36528"/>
                  </a:lnTo>
                  <a:cubicBezTo>
                    <a:pt x="235974" y="29400"/>
                    <a:pt x="242165" y="25836"/>
                    <a:pt x="250282" y="25836"/>
                  </a:cubicBezTo>
                  <a:close/>
                  <a:moveTo>
                    <a:pt x="177314" y="25836"/>
                  </a:moveTo>
                  <a:cubicBezTo>
                    <a:pt x="184715" y="25836"/>
                    <a:pt x="190497" y="28214"/>
                    <a:pt x="194658" y="32972"/>
                  </a:cubicBezTo>
                  <a:cubicBezTo>
                    <a:pt x="198819" y="37730"/>
                    <a:pt x="200899" y="44389"/>
                    <a:pt x="200899" y="52950"/>
                  </a:cubicBezTo>
                  <a:lnTo>
                    <a:pt x="200899" y="58015"/>
                  </a:lnTo>
                  <a:lnTo>
                    <a:pt x="161301" y="58015"/>
                  </a:lnTo>
                  <a:cubicBezTo>
                    <a:pt x="161472" y="64052"/>
                    <a:pt x="163126" y="68716"/>
                    <a:pt x="166264" y="72007"/>
                  </a:cubicBezTo>
                  <a:cubicBezTo>
                    <a:pt x="169402" y="75298"/>
                    <a:pt x="173784" y="76944"/>
                    <a:pt x="179412" y="76944"/>
                  </a:cubicBezTo>
                  <a:cubicBezTo>
                    <a:pt x="185756" y="76944"/>
                    <a:pt x="191571" y="74915"/>
                    <a:pt x="196857" y="70856"/>
                  </a:cubicBezTo>
                  <a:lnTo>
                    <a:pt x="196857" y="79809"/>
                  </a:lnTo>
                  <a:cubicBezTo>
                    <a:pt x="191878" y="83322"/>
                    <a:pt x="185278" y="85078"/>
                    <a:pt x="177059" y="85078"/>
                  </a:cubicBezTo>
                  <a:cubicBezTo>
                    <a:pt x="168873" y="85078"/>
                    <a:pt x="162487" y="82486"/>
                    <a:pt x="157899" y="77302"/>
                  </a:cubicBezTo>
                  <a:cubicBezTo>
                    <a:pt x="153312" y="72118"/>
                    <a:pt x="151018" y="64921"/>
                    <a:pt x="151018" y="55713"/>
                  </a:cubicBezTo>
                  <a:cubicBezTo>
                    <a:pt x="151018" y="47050"/>
                    <a:pt x="153534" y="39904"/>
                    <a:pt x="158564" y="34277"/>
                  </a:cubicBezTo>
                  <a:cubicBezTo>
                    <a:pt x="163595" y="28649"/>
                    <a:pt x="169845" y="25836"/>
                    <a:pt x="177314" y="25836"/>
                  </a:cubicBezTo>
                  <a:close/>
                  <a:moveTo>
                    <a:pt x="839553" y="14632"/>
                  </a:moveTo>
                  <a:cubicBezTo>
                    <a:pt x="839178" y="17019"/>
                    <a:pt x="838751" y="18861"/>
                    <a:pt x="838274" y="20157"/>
                  </a:cubicBezTo>
                  <a:lnTo>
                    <a:pt x="826405" y="53104"/>
                  </a:lnTo>
                  <a:lnTo>
                    <a:pt x="853008" y="53104"/>
                  </a:lnTo>
                  <a:lnTo>
                    <a:pt x="841037" y="20157"/>
                  </a:lnTo>
                  <a:cubicBezTo>
                    <a:pt x="840661" y="19099"/>
                    <a:pt x="840252" y="17258"/>
                    <a:pt x="839809" y="14632"/>
                  </a:cubicBezTo>
                  <a:close/>
                  <a:moveTo>
                    <a:pt x="2044326" y="10385"/>
                  </a:moveTo>
                  <a:lnTo>
                    <a:pt x="2044326" y="27166"/>
                  </a:lnTo>
                  <a:lnTo>
                    <a:pt x="2058395" y="27166"/>
                  </a:lnTo>
                  <a:lnTo>
                    <a:pt x="2058395" y="35454"/>
                  </a:lnTo>
                  <a:lnTo>
                    <a:pt x="2044326" y="35454"/>
                  </a:lnTo>
                  <a:lnTo>
                    <a:pt x="2044326" y="66354"/>
                  </a:lnTo>
                  <a:cubicBezTo>
                    <a:pt x="2044326" y="70072"/>
                    <a:pt x="2044957" y="72732"/>
                    <a:pt x="2046219" y="74335"/>
                  </a:cubicBezTo>
                  <a:cubicBezTo>
                    <a:pt x="2047481" y="75938"/>
                    <a:pt x="2049578" y="76739"/>
                    <a:pt x="2052512" y="76739"/>
                  </a:cubicBezTo>
                  <a:cubicBezTo>
                    <a:pt x="2054763" y="76739"/>
                    <a:pt x="2056724" y="76108"/>
                    <a:pt x="2058395" y="74846"/>
                  </a:cubicBezTo>
                  <a:lnTo>
                    <a:pt x="2058395" y="83185"/>
                  </a:lnTo>
                  <a:cubicBezTo>
                    <a:pt x="2056212" y="84379"/>
                    <a:pt x="2053262" y="84976"/>
                    <a:pt x="2049544" y="84976"/>
                  </a:cubicBezTo>
                  <a:cubicBezTo>
                    <a:pt x="2039415" y="84976"/>
                    <a:pt x="2034350" y="79366"/>
                    <a:pt x="2034350" y="68145"/>
                  </a:cubicBezTo>
                  <a:lnTo>
                    <a:pt x="2034350" y="35454"/>
                  </a:lnTo>
                  <a:lnTo>
                    <a:pt x="2024630" y="35454"/>
                  </a:lnTo>
                  <a:lnTo>
                    <a:pt x="2024630" y="27166"/>
                  </a:lnTo>
                  <a:lnTo>
                    <a:pt x="2034350" y="27166"/>
                  </a:lnTo>
                  <a:lnTo>
                    <a:pt x="2034350" y="13557"/>
                  </a:lnTo>
                  <a:close/>
                  <a:moveTo>
                    <a:pt x="1329951" y="10385"/>
                  </a:moveTo>
                  <a:lnTo>
                    <a:pt x="1329951" y="27166"/>
                  </a:lnTo>
                  <a:lnTo>
                    <a:pt x="1344020" y="27166"/>
                  </a:lnTo>
                  <a:lnTo>
                    <a:pt x="1344020" y="35454"/>
                  </a:lnTo>
                  <a:lnTo>
                    <a:pt x="1329951" y="35454"/>
                  </a:lnTo>
                  <a:lnTo>
                    <a:pt x="1329951" y="66354"/>
                  </a:lnTo>
                  <a:cubicBezTo>
                    <a:pt x="1329951" y="70072"/>
                    <a:pt x="1330582" y="72732"/>
                    <a:pt x="1331844" y="74335"/>
                  </a:cubicBezTo>
                  <a:cubicBezTo>
                    <a:pt x="1333106" y="75938"/>
                    <a:pt x="1335204" y="76739"/>
                    <a:pt x="1338137" y="76739"/>
                  </a:cubicBezTo>
                  <a:cubicBezTo>
                    <a:pt x="1340388" y="76739"/>
                    <a:pt x="1342349" y="76108"/>
                    <a:pt x="1344020" y="74846"/>
                  </a:cubicBezTo>
                  <a:lnTo>
                    <a:pt x="1344020" y="83185"/>
                  </a:lnTo>
                  <a:cubicBezTo>
                    <a:pt x="1341837" y="84379"/>
                    <a:pt x="1338887" y="84976"/>
                    <a:pt x="1335169" y="84976"/>
                  </a:cubicBezTo>
                  <a:cubicBezTo>
                    <a:pt x="1325040" y="84976"/>
                    <a:pt x="1319975" y="79366"/>
                    <a:pt x="1319975" y="68145"/>
                  </a:cubicBezTo>
                  <a:lnTo>
                    <a:pt x="1319975" y="35454"/>
                  </a:lnTo>
                  <a:lnTo>
                    <a:pt x="1310255" y="35454"/>
                  </a:lnTo>
                  <a:lnTo>
                    <a:pt x="1310255" y="27166"/>
                  </a:lnTo>
                  <a:lnTo>
                    <a:pt x="1319975" y="27166"/>
                  </a:lnTo>
                  <a:lnTo>
                    <a:pt x="1319975" y="13557"/>
                  </a:lnTo>
                  <a:close/>
                  <a:moveTo>
                    <a:pt x="1956308" y="4502"/>
                  </a:moveTo>
                  <a:lnTo>
                    <a:pt x="1966540" y="4502"/>
                  </a:lnTo>
                  <a:lnTo>
                    <a:pt x="1966540" y="74693"/>
                  </a:lnTo>
                  <a:lnTo>
                    <a:pt x="1998106" y="74693"/>
                  </a:lnTo>
                  <a:lnTo>
                    <a:pt x="1998106" y="83748"/>
                  </a:lnTo>
                  <a:lnTo>
                    <a:pt x="1956308" y="83748"/>
                  </a:lnTo>
                  <a:close/>
                  <a:moveTo>
                    <a:pt x="1614901" y="4502"/>
                  </a:moveTo>
                  <a:lnTo>
                    <a:pt x="1670819" y="4502"/>
                  </a:lnTo>
                  <a:lnTo>
                    <a:pt x="1670819" y="13608"/>
                  </a:lnTo>
                  <a:lnTo>
                    <a:pt x="1647950" y="13608"/>
                  </a:lnTo>
                  <a:lnTo>
                    <a:pt x="1647950" y="83748"/>
                  </a:lnTo>
                  <a:lnTo>
                    <a:pt x="1637667" y="83748"/>
                  </a:lnTo>
                  <a:lnTo>
                    <a:pt x="1637667" y="13608"/>
                  </a:lnTo>
                  <a:lnTo>
                    <a:pt x="1614901" y="13608"/>
                  </a:lnTo>
                  <a:close/>
                  <a:moveTo>
                    <a:pt x="946658" y="4502"/>
                  </a:moveTo>
                  <a:lnTo>
                    <a:pt x="987484" y="4502"/>
                  </a:lnTo>
                  <a:lnTo>
                    <a:pt x="987484" y="13608"/>
                  </a:lnTo>
                  <a:lnTo>
                    <a:pt x="956890" y="13608"/>
                  </a:lnTo>
                  <a:lnTo>
                    <a:pt x="956890" y="38984"/>
                  </a:lnTo>
                  <a:lnTo>
                    <a:pt x="985233" y="38984"/>
                  </a:lnTo>
                  <a:lnTo>
                    <a:pt x="985233" y="48039"/>
                  </a:lnTo>
                  <a:lnTo>
                    <a:pt x="956890" y="48039"/>
                  </a:lnTo>
                  <a:lnTo>
                    <a:pt x="956890" y="74693"/>
                  </a:lnTo>
                  <a:lnTo>
                    <a:pt x="989274" y="74693"/>
                  </a:lnTo>
                  <a:lnTo>
                    <a:pt x="989274" y="83748"/>
                  </a:lnTo>
                  <a:lnTo>
                    <a:pt x="946658" y="83748"/>
                  </a:lnTo>
                  <a:close/>
                  <a:moveTo>
                    <a:pt x="834437" y="4502"/>
                  </a:moveTo>
                  <a:lnTo>
                    <a:pt x="845385" y="4502"/>
                  </a:lnTo>
                  <a:lnTo>
                    <a:pt x="875569" y="83748"/>
                  </a:lnTo>
                  <a:lnTo>
                    <a:pt x="864263" y="83748"/>
                  </a:lnTo>
                  <a:lnTo>
                    <a:pt x="856180" y="62057"/>
                  </a:lnTo>
                  <a:lnTo>
                    <a:pt x="823182" y="62057"/>
                  </a:lnTo>
                  <a:lnTo>
                    <a:pt x="815559" y="83748"/>
                  </a:lnTo>
                  <a:lnTo>
                    <a:pt x="804253" y="83748"/>
                  </a:lnTo>
                  <a:close/>
                  <a:moveTo>
                    <a:pt x="738601" y="4502"/>
                  </a:moveTo>
                  <a:lnTo>
                    <a:pt x="794519" y="4502"/>
                  </a:lnTo>
                  <a:lnTo>
                    <a:pt x="794519" y="13608"/>
                  </a:lnTo>
                  <a:lnTo>
                    <a:pt x="771650" y="13608"/>
                  </a:lnTo>
                  <a:lnTo>
                    <a:pt x="771650" y="83748"/>
                  </a:lnTo>
                  <a:lnTo>
                    <a:pt x="761367" y="83748"/>
                  </a:lnTo>
                  <a:lnTo>
                    <a:pt x="761367" y="13608"/>
                  </a:lnTo>
                  <a:lnTo>
                    <a:pt x="738601" y="13608"/>
                  </a:lnTo>
                  <a:close/>
                  <a:moveTo>
                    <a:pt x="687655" y="3172"/>
                  </a:moveTo>
                  <a:cubicBezTo>
                    <a:pt x="696216" y="3172"/>
                    <a:pt x="703464" y="4536"/>
                    <a:pt x="709398" y="7265"/>
                  </a:cubicBezTo>
                  <a:lnTo>
                    <a:pt x="709398" y="18315"/>
                  </a:lnTo>
                  <a:cubicBezTo>
                    <a:pt x="703054" y="14325"/>
                    <a:pt x="695500" y="12329"/>
                    <a:pt x="686734" y="12329"/>
                  </a:cubicBezTo>
                  <a:cubicBezTo>
                    <a:pt x="678105" y="12329"/>
                    <a:pt x="670994" y="15280"/>
                    <a:pt x="665401" y="21180"/>
                  </a:cubicBezTo>
                  <a:cubicBezTo>
                    <a:pt x="659807" y="27080"/>
                    <a:pt x="657011" y="34857"/>
                    <a:pt x="657011" y="44509"/>
                  </a:cubicBezTo>
                  <a:cubicBezTo>
                    <a:pt x="657011" y="54434"/>
                    <a:pt x="659586" y="62159"/>
                    <a:pt x="664736" y="67684"/>
                  </a:cubicBezTo>
                  <a:cubicBezTo>
                    <a:pt x="669886" y="73209"/>
                    <a:pt x="676844" y="75972"/>
                    <a:pt x="685609" y="75972"/>
                  </a:cubicBezTo>
                  <a:cubicBezTo>
                    <a:pt x="691646" y="75972"/>
                    <a:pt x="696779" y="74812"/>
                    <a:pt x="701008" y="72493"/>
                  </a:cubicBezTo>
                  <a:lnTo>
                    <a:pt x="701008" y="51057"/>
                  </a:lnTo>
                  <a:lnTo>
                    <a:pt x="683818" y="51057"/>
                  </a:lnTo>
                  <a:lnTo>
                    <a:pt x="683818" y="42002"/>
                  </a:lnTo>
                  <a:lnTo>
                    <a:pt x="711291" y="42002"/>
                  </a:lnTo>
                  <a:lnTo>
                    <a:pt x="711291" y="78325"/>
                  </a:lnTo>
                  <a:cubicBezTo>
                    <a:pt x="703378" y="82827"/>
                    <a:pt x="694442" y="85078"/>
                    <a:pt x="684483" y="85078"/>
                  </a:cubicBezTo>
                  <a:cubicBezTo>
                    <a:pt x="673024" y="85078"/>
                    <a:pt x="663789" y="81455"/>
                    <a:pt x="656780" y="74207"/>
                  </a:cubicBezTo>
                  <a:cubicBezTo>
                    <a:pt x="649772" y="66959"/>
                    <a:pt x="646267" y="57282"/>
                    <a:pt x="646267" y="45174"/>
                  </a:cubicBezTo>
                  <a:cubicBezTo>
                    <a:pt x="646267" y="32930"/>
                    <a:pt x="650138" y="22868"/>
                    <a:pt x="657880" y="14990"/>
                  </a:cubicBezTo>
                  <a:cubicBezTo>
                    <a:pt x="665623" y="7111"/>
                    <a:pt x="675548" y="3172"/>
                    <a:pt x="687655" y="3172"/>
                  </a:cubicBezTo>
                  <a:close/>
                  <a:moveTo>
                    <a:pt x="27984" y="3172"/>
                  </a:moveTo>
                  <a:cubicBezTo>
                    <a:pt x="35862" y="3172"/>
                    <a:pt x="41644" y="4127"/>
                    <a:pt x="45327" y="6037"/>
                  </a:cubicBezTo>
                  <a:lnTo>
                    <a:pt x="45327" y="17190"/>
                  </a:lnTo>
                  <a:cubicBezTo>
                    <a:pt x="40552" y="13881"/>
                    <a:pt x="34515" y="12227"/>
                    <a:pt x="27216" y="12227"/>
                  </a:cubicBezTo>
                  <a:cubicBezTo>
                    <a:pt x="22373" y="12227"/>
                    <a:pt x="18426" y="13242"/>
                    <a:pt x="15373" y="15271"/>
                  </a:cubicBezTo>
                  <a:cubicBezTo>
                    <a:pt x="12320" y="17300"/>
                    <a:pt x="10794" y="20123"/>
                    <a:pt x="10794" y="23738"/>
                  </a:cubicBezTo>
                  <a:cubicBezTo>
                    <a:pt x="10794" y="26944"/>
                    <a:pt x="11852" y="29553"/>
                    <a:pt x="13966" y="31565"/>
                  </a:cubicBezTo>
                  <a:cubicBezTo>
                    <a:pt x="16081" y="33578"/>
                    <a:pt x="20668" y="36323"/>
                    <a:pt x="27728" y="39802"/>
                  </a:cubicBezTo>
                  <a:cubicBezTo>
                    <a:pt x="35504" y="43520"/>
                    <a:pt x="40944" y="47237"/>
                    <a:pt x="44048" y="50955"/>
                  </a:cubicBezTo>
                  <a:cubicBezTo>
                    <a:pt x="47152" y="54673"/>
                    <a:pt x="48704" y="58851"/>
                    <a:pt x="48704" y="63489"/>
                  </a:cubicBezTo>
                  <a:cubicBezTo>
                    <a:pt x="48704" y="70447"/>
                    <a:pt x="46180" y="75784"/>
                    <a:pt x="41132" y="79502"/>
                  </a:cubicBezTo>
                  <a:cubicBezTo>
                    <a:pt x="36084" y="83220"/>
                    <a:pt x="29075" y="85078"/>
                    <a:pt x="20105" y="85078"/>
                  </a:cubicBezTo>
                  <a:cubicBezTo>
                    <a:pt x="16968" y="85078"/>
                    <a:pt x="13310" y="84644"/>
                    <a:pt x="9132" y="83774"/>
                  </a:cubicBezTo>
                  <a:cubicBezTo>
                    <a:pt x="4953" y="82904"/>
                    <a:pt x="1909" y="81821"/>
                    <a:pt x="0" y="80525"/>
                  </a:cubicBezTo>
                  <a:lnTo>
                    <a:pt x="0" y="68861"/>
                  </a:lnTo>
                  <a:cubicBezTo>
                    <a:pt x="2421" y="70975"/>
                    <a:pt x="5661" y="72715"/>
                    <a:pt x="9720" y="74079"/>
                  </a:cubicBezTo>
                  <a:cubicBezTo>
                    <a:pt x="13779" y="75443"/>
                    <a:pt x="17633" y="76125"/>
                    <a:pt x="21282" y="76125"/>
                  </a:cubicBezTo>
                  <a:cubicBezTo>
                    <a:pt x="32401" y="76125"/>
                    <a:pt x="37960" y="72169"/>
                    <a:pt x="37960" y="64256"/>
                  </a:cubicBezTo>
                  <a:cubicBezTo>
                    <a:pt x="37960" y="62039"/>
                    <a:pt x="37363" y="60044"/>
                    <a:pt x="36169" y="58271"/>
                  </a:cubicBezTo>
                  <a:cubicBezTo>
                    <a:pt x="34976" y="56497"/>
                    <a:pt x="33339" y="54928"/>
                    <a:pt x="31258" y="53564"/>
                  </a:cubicBezTo>
                  <a:cubicBezTo>
                    <a:pt x="29178" y="52200"/>
                    <a:pt x="25272" y="50102"/>
                    <a:pt x="19543" y="47271"/>
                  </a:cubicBezTo>
                  <a:cubicBezTo>
                    <a:pt x="11596" y="43315"/>
                    <a:pt x="6360" y="39640"/>
                    <a:pt x="3837" y="36246"/>
                  </a:cubicBezTo>
                  <a:cubicBezTo>
                    <a:pt x="1313" y="32853"/>
                    <a:pt x="51" y="28973"/>
                    <a:pt x="51" y="24608"/>
                  </a:cubicBezTo>
                  <a:cubicBezTo>
                    <a:pt x="51" y="18025"/>
                    <a:pt x="2694" y="12807"/>
                    <a:pt x="7980" y="8953"/>
                  </a:cubicBezTo>
                  <a:cubicBezTo>
                    <a:pt x="13267" y="5099"/>
                    <a:pt x="19935" y="3172"/>
                    <a:pt x="27984" y="3172"/>
                  </a:cubicBezTo>
                  <a:close/>
                  <a:moveTo>
                    <a:pt x="1379069" y="921"/>
                  </a:moveTo>
                  <a:cubicBezTo>
                    <a:pt x="1380877" y="921"/>
                    <a:pt x="1382403" y="1518"/>
                    <a:pt x="1383648" y="2711"/>
                  </a:cubicBezTo>
                  <a:cubicBezTo>
                    <a:pt x="1384893" y="3905"/>
                    <a:pt x="1385515" y="5406"/>
                    <a:pt x="1385515" y="7213"/>
                  </a:cubicBezTo>
                  <a:cubicBezTo>
                    <a:pt x="1385515" y="8987"/>
                    <a:pt x="1384893" y="10462"/>
                    <a:pt x="1383648" y="11639"/>
                  </a:cubicBezTo>
                  <a:cubicBezTo>
                    <a:pt x="1382403" y="12815"/>
                    <a:pt x="1380877" y="13404"/>
                    <a:pt x="1379069" y="13404"/>
                  </a:cubicBezTo>
                  <a:cubicBezTo>
                    <a:pt x="1377261" y="13404"/>
                    <a:pt x="1375761" y="12815"/>
                    <a:pt x="1374567" y="11639"/>
                  </a:cubicBezTo>
                  <a:cubicBezTo>
                    <a:pt x="1373373" y="10462"/>
                    <a:pt x="1372776" y="8987"/>
                    <a:pt x="1372776" y="7213"/>
                  </a:cubicBezTo>
                  <a:cubicBezTo>
                    <a:pt x="1372776" y="5440"/>
                    <a:pt x="1373382" y="3948"/>
                    <a:pt x="1374593" y="2737"/>
                  </a:cubicBezTo>
                  <a:cubicBezTo>
                    <a:pt x="1375803" y="1526"/>
                    <a:pt x="1377296" y="921"/>
                    <a:pt x="1379069" y="921"/>
                  </a:cubicBezTo>
                  <a:close/>
                  <a:moveTo>
                    <a:pt x="2117940" y="0"/>
                  </a:moveTo>
                  <a:lnTo>
                    <a:pt x="2127967" y="0"/>
                  </a:lnTo>
                  <a:lnTo>
                    <a:pt x="2127967" y="83748"/>
                  </a:lnTo>
                  <a:lnTo>
                    <a:pt x="2117940" y="83748"/>
                  </a:lnTo>
                  <a:lnTo>
                    <a:pt x="2117940" y="74335"/>
                  </a:lnTo>
                  <a:lnTo>
                    <a:pt x="2117735" y="74335"/>
                  </a:lnTo>
                  <a:cubicBezTo>
                    <a:pt x="2113609" y="81497"/>
                    <a:pt x="2107197" y="85078"/>
                    <a:pt x="2098499" y="85078"/>
                  </a:cubicBezTo>
                  <a:cubicBezTo>
                    <a:pt x="2091337" y="85078"/>
                    <a:pt x="2085641" y="82529"/>
                    <a:pt x="2081412" y="77430"/>
                  </a:cubicBezTo>
                  <a:cubicBezTo>
                    <a:pt x="2077183" y="72331"/>
                    <a:pt x="2075068" y="65450"/>
                    <a:pt x="2075068" y="56787"/>
                  </a:cubicBezTo>
                  <a:cubicBezTo>
                    <a:pt x="2075068" y="47442"/>
                    <a:pt x="2077456" y="39947"/>
                    <a:pt x="2082231" y="34302"/>
                  </a:cubicBezTo>
                  <a:cubicBezTo>
                    <a:pt x="2087006" y="28658"/>
                    <a:pt x="2093247" y="25836"/>
                    <a:pt x="2100955" y="25836"/>
                  </a:cubicBezTo>
                  <a:cubicBezTo>
                    <a:pt x="2108663" y="25836"/>
                    <a:pt x="2114257" y="28837"/>
                    <a:pt x="2117735" y="34840"/>
                  </a:cubicBezTo>
                  <a:lnTo>
                    <a:pt x="2117940" y="34840"/>
                  </a:lnTo>
                  <a:close/>
                  <a:moveTo>
                    <a:pt x="1831204" y="0"/>
                  </a:moveTo>
                  <a:lnTo>
                    <a:pt x="1841231" y="0"/>
                  </a:lnTo>
                  <a:lnTo>
                    <a:pt x="1841231" y="36477"/>
                  </a:lnTo>
                  <a:lnTo>
                    <a:pt x="1841436" y="36477"/>
                  </a:lnTo>
                  <a:cubicBezTo>
                    <a:pt x="1845768" y="29383"/>
                    <a:pt x="1851924" y="25836"/>
                    <a:pt x="1859905" y="25836"/>
                  </a:cubicBezTo>
                  <a:cubicBezTo>
                    <a:pt x="1872626" y="25836"/>
                    <a:pt x="1878987" y="33527"/>
                    <a:pt x="1878987" y="48909"/>
                  </a:cubicBezTo>
                  <a:lnTo>
                    <a:pt x="1878987" y="83748"/>
                  </a:lnTo>
                  <a:lnTo>
                    <a:pt x="1869011" y="83748"/>
                  </a:lnTo>
                  <a:lnTo>
                    <a:pt x="1869011" y="51211"/>
                  </a:lnTo>
                  <a:cubicBezTo>
                    <a:pt x="1869011" y="39819"/>
                    <a:pt x="1864782" y="34123"/>
                    <a:pt x="1856324" y="34123"/>
                  </a:cubicBezTo>
                  <a:cubicBezTo>
                    <a:pt x="1851992" y="34123"/>
                    <a:pt x="1848394" y="35786"/>
                    <a:pt x="1845529" y="39111"/>
                  </a:cubicBezTo>
                  <a:cubicBezTo>
                    <a:pt x="1842664" y="42437"/>
                    <a:pt x="1841231" y="46623"/>
                    <a:pt x="1841231" y="51671"/>
                  </a:cubicBezTo>
                  <a:lnTo>
                    <a:pt x="1841231" y="83748"/>
                  </a:lnTo>
                  <a:lnTo>
                    <a:pt x="1831204" y="83748"/>
                  </a:lnTo>
                  <a:close/>
                  <a:moveTo>
                    <a:pt x="1060665" y="0"/>
                  </a:moveTo>
                  <a:lnTo>
                    <a:pt x="1070692" y="0"/>
                  </a:lnTo>
                  <a:lnTo>
                    <a:pt x="1070692" y="83748"/>
                  </a:lnTo>
                  <a:lnTo>
                    <a:pt x="1060665" y="83748"/>
                  </a:lnTo>
                  <a:lnTo>
                    <a:pt x="1060665" y="74335"/>
                  </a:lnTo>
                  <a:lnTo>
                    <a:pt x="1060461" y="74335"/>
                  </a:lnTo>
                  <a:cubicBezTo>
                    <a:pt x="1056334" y="81497"/>
                    <a:pt x="1049922" y="85078"/>
                    <a:pt x="1041224" y="85078"/>
                  </a:cubicBezTo>
                  <a:cubicBezTo>
                    <a:pt x="1034062" y="85078"/>
                    <a:pt x="1028366" y="82529"/>
                    <a:pt x="1024137" y="77430"/>
                  </a:cubicBezTo>
                  <a:cubicBezTo>
                    <a:pt x="1019908" y="72331"/>
                    <a:pt x="1017793" y="65450"/>
                    <a:pt x="1017793" y="56787"/>
                  </a:cubicBezTo>
                  <a:cubicBezTo>
                    <a:pt x="1017793" y="47442"/>
                    <a:pt x="1020181" y="39947"/>
                    <a:pt x="1024956" y="34302"/>
                  </a:cubicBezTo>
                  <a:cubicBezTo>
                    <a:pt x="1029731" y="28658"/>
                    <a:pt x="1035972" y="25836"/>
                    <a:pt x="1043680" y="25836"/>
                  </a:cubicBezTo>
                  <a:cubicBezTo>
                    <a:pt x="1051388" y="25836"/>
                    <a:pt x="1056982" y="28837"/>
                    <a:pt x="1060461" y="34840"/>
                  </a:cubicBezTo>
                  <a:lnTo>
                    <a:pt x="1060665" y="34840"/>
                  </a:lnTo>
                  <a:close/>
                  <a:moveTo>
                    <a:pt x="364354" y="0"/>
                  </a:moveTo>
                  <a:lnTo>
                    <a:pt x="374381" y="0"/>
                  </a:lnTo>
                  <a:lnTo>
                    <a:pt x="374381" y="36477"/>
                  </a:lnTo>
                  <a:lnTo>
                    <a:pt x="374586" y="36477"/>
                  </a:lnTo>
                  <a:cubicBezTo>
                    <a:pt x="378918" y="29383"/>
                    <a:pt x="385074" y="25836"/>
                    <a:pt x="393055" y="25836"/>
                  </a:cubicBezTo>
                  <a:cubicBezTo>
                    <a:pt x="405776" y="25836"/>
                    <a:pt x="412137" y="33527"/>
                    <a:pt x="412137" y="48909"/>
                  </a:cubicBezTo>
                  <a:lnTo>
                    <a:pt x="412137" y="83748"/>
                  </a:lnTo>
                  <a:lnTo>
                    <a:pt x="402161" y="83748"/>
                  </a:lnTo>
                  <a:lnTo>
                    <a:pt x="402161" y="51211"/>
                  </a:lnTo>
                  <a:cubicBezTo>
                    <a:pt x="402161" y="39819"/>
                    <a:pt x="397932" y="34123"/>
                    <a:pt x="389474" y="34123"/>
                  </a:cubicBezTo>
                  <a:cubicBezTo>
                    <a:pt x="385142" y="34123"/>
                    <a:pt x="381544" y="35786"/>
                    <a:pt x="378679" y="39111"/>
                  </a:cubicBezTo>
                  <a:cubicBezTo>
                    <a:pt x="375814" y="42437"/>
                    <a:pt x="374381" y="46623"/>
                    <a:pt x="374381" y="51671"/>
                  </a:cubicBezTo>
                  <a:lnTo>
                    <a:pt x="374381" y="83748"/>
                  </a:lnTo>
                  <a:lnTo>
                    <a:pt x="364354" y="83748"/>
                  </a:lnTo>
                  <a:close/>
                  <a:moveTo>
                    <a:pt x="69079" y="0"/>
                  </a:moveTo>
                  <a:lnTo>
                    <a:pt x="79106" y="0"/>
                  </a:lnTo>
                  <a:lnTo>
                    <a:pt x="79106" y="36477"/>
                  </a:lnTo>
                  <a:lnTo>
                    <a:pt x="79311" y="36477"/>
                  </a:lnTo>
                  <a:cubicBezTo>
                    <a:pt x="83643" y="29383"/>
                    <a:pt x="89799" y="25836"/>
                    <a:pt x="97780" y="25836"/>
                  </a:cubicBezTo>
                  <a:cubicBezTo>
                    <a:pt x="110501" y="25836"/>
                    <a:pt x="116862" y="33527"/>
                    <a:pt x="116862" y="48909"/>
                  </a:cubicBezTo>
                  <a:lnTo>
                    <a:pt x="116862" y="83748"/>
                  </a:lnTo>
                  <a:lnTo>
                    <a:pt x="106886" y="83748"/>
                  </a:lnTo>
                  <a:lnTo>
                    <a:pt x="106886" y="51211"/>
                  </a:lnTo>
                  <a:cubicBezTo>
                    <a:pt x="106886" y="39819"/>
                    <a:pt x="102657" y="34123"/>
                    <a:pt x="94199" y="34123"/>
                  </a:cubicBezTo>
                  <a:cubicBezTo>
                    <a:pt x="89867" y="34123"/>
                    <a:pt x="86269" y="35786"/>
                    <a:pt x="83404" y="39111"/>
                  </a:cubicBezTo>
                  <a:cubicBezTo>
                    <a:pt x="80539" y="42437"/>
                    <a:pt x="79106" y="46623"/>
                    <a:pt x="79106" y="51671"/>
                  </a:cubicBezTo>
                  <a:lnTo>
                    <a:pt x="79106" y="83748"/>
                  </a:lnTo>
                  <a:lnTo>
                    <a:pt x="69079" y="83748"/>
                  </a:lnTo>
                  <a:close/>
                </a:path>
              </a:pathLst>
            </a:cu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900" spc="100" dirty="0">
                <a:solidFill>
                  <a:srgbClr val="3E3A39"/>
                </a:solidFill>
                <a:latin typeface="微软雅黑" panose="020B0503020204020204" pitchFamily="34" charset="-122"/>
                <a:ea typeface="微软雅黑" panose="020B0503020204020204" pitchFamily="34" charset="-122"/>
              </a:endParaRPr>
            </a:p>
          </p:txBody>
        </p:sp>
      </p:grpSp>
      <p:sp>
        <p:nvSpPr>
          <p:cNvPr id="22" name="文本框 21"/>
          <p:cNvSpPr txBox="1"/>
          <p:nvPr/>
        </p:nvSpPr>
        <p:spPr>
          <a:xfrm>
            <a:off x="6502427" y="3946532"/>
            <a:ext cx="4211722" cy="923328"/>
          </a:xfrm>
          <a:prstGeom prst="rect">
            <a:avLst/>
          </a:prstGeom>
          <a:noFill/>
        </p:spPr>
        <p:txBody>
          <a:bodyPr wrap="none" lIns="91436" tIns="45719" rIns="91436" bIns="45719" rtlCol="0">
            <a:spAutoFit/>
          </a:bodyPr>
          <a:lstStyle/>
          <a:p>
            <a:r>
              <a:rPr kumimoji="1" lang="en-US" altLang="zh-CN" sz="5400" dirty="0">
                <a:solidFill>
                  <a:schemeClr val="bg1">
                    <a:lumMod val="65000"/>
                  </a:schemeClr>
                </a:solidFill>
                <a:latin typeface="Arial" panose="020B0604020202020204" pitchFamily="34" charset="0"/>
                <a:cs typeface="Arial" panose="020B0604020202020204" pitchFamily="34" charset="0"/>
              </a:rPr>
              <a:t>THANK YOU</a:t>
            </a:r>
            <a:endParaRPr kumimoji="1" lang="zh-CN" altLang="en-US" sz="5400" dirty="0">
              <a:solidFill>
                <a:schemeClr val="bg1">
                  <a:lumMod val="65000"/>
                </a:schemeClr>
              </a:solidFill>
              <a:latin typeface="Arial" panose="020B0604020202020204" pitchFamily="34" charset="0"/>
              <a:cs typeface="Arial" panose="020B0604020202020204" pitchFamily="34" charset="0"/>
            </a:endParaRPr>
          </a:p>
        </p:txBody>
      </p:sp>
      <p:sp>
        <p:nvSpPr>
          <p:cNvPr id="24" name="文本框 23"/>
          <p:cNvSpPr txBox="1"/>
          <p:nvPr/>
        </p:nvSpPr>
        <p:spPr>
          <a:xfrm>
            <a:off x="6502427" y="3174211"/>
            <a:ext cx="3985632" cy="923328"/>
          </a:xfrm>
          <a:prstGeom prst="rect">
            <a:avLst/>
          </a:prstGeom>
          <a:noFill/>
        </p:spPr>
        <p:txBody>
          <a:bodyPr wrap="square" lIns="91436" tIns="45719" rIns="91436" bIns="45719" rtlCol="0">
            <a:spAutoFit/>
          </a:bodyPr>
          <a:lstStyle/>
          <a:p>
            <a:pPr algn="ctr"/>
            <a:r>
              <a:rPr lang="zh-CN" altLang="en-US" sz="5400" b="1" spc="200" dirty="0" smtClean="0">
                <a:solidFill>
                  <a:srgbClr val="0070C0"/>
                </a:solidFill>
                <a:latin typeface="微软雅黑" pitchFamily="34" charset="-122"/>
                <a:ea typeface="微软雅黑" panose="020B0503020204020204" pitchFamily="34" charset="-122"/>
              </a:rPr>
              <a:t>敬请指导</a:t>
            </a:r>
            <a:endParaRPr lang="zh-CN" altLang="en-US" sz="5400" b="1" spc="200" dirty="0">
              <a:solidFill>
                <a:srgbClr val="0070C0"/>
              </a:solidFill>
              <a:latin typeface="微软雅黑" pitchFamily="34" charset="-122"/>
              <a:ea typeface="微软雅黑" panose="020B0503020204020204" pitchFamily="34" charset="-122"/>
            </a:endParaRPr>
          </a:p>
        </p:txBody>
      </p:sp>
      <p:sp>
        <p:nvSpPr>
          <p:cNvPr id="27" name="矩形 26"/>
          <p:cNvSpPr/>
          <p:nvPr/>
        </p:nvSpPr>
        <p:spPr>
          <a:xfrm>
            <a:off x="0" y="175"/>
            <a:ext cx="12192000" cy="2507218"/>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
        <p:nvSpPr>
          <p:cNvPr id="28" name="任意多边形 27"/>
          <p:cNvSpPr/>
          <p:nvPr/>
        </p:nvSpPr>
        <p:spPr>
          <a:xfrm>
            <a:off x="2" y="1"/>
            <a:ext cx="12191999" cy="2519345"/>
          </a:xfrm>
          <a:custGeom>
            <a:avLst/>
            <a:gdLst>
              <a:gd name="connsiteX0" fmla="*/ 3866920 w 6499952"/>
              <a:gd name="connsiteY0" fmla="*/ 0 h 1795750"/>
              <a:gd name="connsiteX1" fmla="*/ 6499952 w 6499952"/>
              <a:gd name="connsiteY1" fmla="*/ 0 h 1795750"/>
              <a:gd name="connsiteX2" fmla="*/ 3415229 w 6499952"/>
              <a:gd name="connsiteY2" fmla="*/ 1795750 h 1795750"/>
              <a:gd name="connsiteX3" fmla="*/ 0 w 6499952"/>
              <a:gd name="connsiteY3" fmla="*/ 1795750 h 1795750"/>
              <a:gd name="connsiteX4" fmla="*/ 3866920 w 6499952"/>
              <a:gd name="connsiteY4" fmla="*/ 0 h 179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952" h="1795750">
                <a:moveTo>
                  <a:pt x="3866920" y="0"/>
                </a:moveTo>
                <a:lnTo>
                  <a:pt x="6499952" y="0"/>
                </a:lnTo>
                <a:lnTo>
                  <a:pt x="3415229" y="1795750"/>
                </a:lnTo>
                <a:lnTo>
                  <a:pt x="0" y="1795750"/>
                </a:lnTo>
                <a:lnTo>
                  <a:pt x="3866920" y="0"/>
                </a:lnTo>
                <a:close/>
              </a:path>
            </a:pathLst>
          </a:cu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
        <p:nvSpPr>
          <p:cNvPr id="29" name="等腰三角形 28"/>
          <p:cNvSpPr/>
          <p:nvPr/>
        </p:nvSpPr>
        <p:spPr>
          <a:xfrm>
            <a:off x="0" y="174"/>
            <a:ext cx="10488059" cy="2507218"/>
          </a:xfrm>
          <a:prstGeom prst="triangle">
            <a:avLst>
              <a:gd name="adj" fmla="val 0"/>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
        <p:nvSpPr>
          <p:cNvPr id="30" name="任意多边形 29"/>
          <p:cNvSpPr/>
          <p:nvPr/>
        </p:nvSpPr>
        <p:spPr>
          <a:xfrm>
            <a:off x="7171981" y="2"/>
            <a:ext cx="5001659" cy="2488432"/>
          </a:xfrm>
          <a:custGeom>
            <a:avLst/>
            <a:gdLst>
              <a:gd name="connsiteX0" fmla="*/ 0 w 5695721"/>
              <a:gd name="connsiteY0" fmla="*/ 0 h 1773716"/>
              <a:gd name="connsiteX1" fmla="*/ 3701668 w 5695721"/>
              <a:gd name="connsiteY1" fmla="*/ 1773716 h 1773716"/>
              <a:gd name="connsiteX2" fmla="*/ 5695721 w 5695721"/>
              <a:gd name="connsiteY2" fmla="*/ 0 h 1773716"/>
              <a:gd name="connsiteX3" fmla="*/ 0 w 5695721"/>
              <a:gd name="connsiteY3" fmla="*/ 0 h 1773716"/>
            </a:gdLst>
            <a:ahLst/>
            <a:cxnLst>
              <a:cxn ang="0">
                <a:pos x="connsiteX0" y="connsiteY0"/>
              </a:cxn>
              <a:cxn ang="0">
                <a:pos x="connsiteX1" y="connsiteY1"/>
              </a:cxn>
              <a:cxn ang="0">
                <a:pos x="connsiteX2" y="connsiteY2"/>
              </a:cxn>
              <a:cxn ang="0">
                <a:pos x="connsiteX3" y="connsiteY3"/>
              </a:cxn>
            </a:cxnLst>
            <a:rect l="l" t="t" r="r" b="b"/>
            <a:pathLst>
              <a:path w="5695721" h="1773716">
                <a:moveTo>
                  <a:pt x="0" y="0"/>
                </a:moveTo>
                <a:lnTo>
                  <a:pt x="3701668" y="1773716"/>
                </a:lnTo>
                <a:lnTo>
                  <a:pt x="5695721" y="0"/>
                </a:lnTo>
                <a:lnTo>
                  <a:pt x="0" y="0"/>
                </a:lnTo>
                <a:close/>
              </a:path>
            </a:pathLst>
          </a:cu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grpSp>
        <p:nvGrpSpPr>
          <p:cNvPr id="32" name="组合 31"/>
          <p:cNvGrpSpPr/>
          <p:nvPr/>
        </p:nvGrpSpPr>
        <p:grpSpPr>
          <a:xfrm>
            <a:off x="1472806" y="2977511"/>
            <a:ext cx="4589348" cy="1978741"/>
            <a:chOff x="1490663" y="2131468"/>
            <a:chExt cx="4589348" cy="1978741"/>
          </a:xfrm>
        </p:grpSpPr>
        <p:pic>
          <p:nvPicPr>
            <p:cNvPr id="33" name="图片 32"/>
            <p:cNvPicPr>
              <a:picLocks noChangeAspect="1"/>
            </p:cNvPicPr>
            <p:nvPr/>
          </p:nvPicPr>
          <p:blipFill>
            <a:blip r:embed="rId2"/>
            <a:stretch>
              <a:fillRect/>
            </a:stretch>
          </p:blipFill>
          <p:spPr>
            <a:xfrm>
              <a:off x="1524005" y="2131468"/>
              <a:ext cx="3519484" cy="416592"/>
            </a:xfrm>
            <a:prstGeom prst="rect">
              <a:avLst/>
            </a:prstGeom>
          </p:spPr>
        </p:pic>
        <p:sp>
          <p:nvSpPr>
            <p:cNvPr id="36" name="标题 3"/>
            <p:cNvSpPr txBox="1">
              <a:spLocks/>
            </p:cNvSpPr>
            <p:nvPr/>
          </p:nvSpPr>
          <p:spPr>
            <a:xfrm>
              <a:off x="2459494" y="3017602"/>
              <a:ext cx="3620517"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29">
                <a:lnSpc>
                  <a:spcPts val="1300"/>
                </a:lnSpc>
              </a:pPr>
              <a:r>
                <a:rPr lang="zh-CN" altLang="en-US" sz="1000" dirty="0">
                  <a:solidFill>
                    <a:srgbClr val="C30D23"/>
                  </a:solidFill>
                  <a:latin typeface="微软雅黑" pitchFamily="34" charset="-122"/>
                </a:rPr>
                <a:t>联系人：</a:t>
              </a:r>
              <a:r>
                <a:rPr lang="zh-CN" altLang="en-US" sz="1000" dirty="0">
                  <a:solidFill>
                    <a:srgbClr val="3E3A39"/>
                  </a:solidFill>
                  <a:latin typeface="微软雅黑" pitchFamily="34" charset="-122"/>
                </a:rPr>
                <a:t>周 忠、毕晓峰、薛刚</a:t>
              </a:r>
              <a:r>
                <a:rPr lang="en-US" altLang="zh-CN" sz="1000" dirty="0">
                  <a:solidFill>
                    <a:srgbClr val="3E3A39"/>
                  </a:solidFill>
                  <a:latin typeface="微软雅黑" pitchFamily="34" charset="-122"/>
                </a:rPr>
                <a:t>  </a:t>
              </a:r>
            </a:p>
            <a:p>
              <a:pPr defTabSz="913729">
                <a:lnSpc>
                  <a:spcPts val="1300"/>
                </a:lnSpc>
              </a:pPr>
              <a:r>
                <a:rPr lang="zh-CN" altLang="en-US" sz="1000" dirty="0">
                  <a:solidFill>
                    <a:srgbClr val="C30D23"/>
                  </a:solidFill>
                  <a:latin typeface="微软雅黑" pitchFamily="34" charset="-122"/>
                </a:rPr>
                <a:t>邮箱</a:t>
              </a:r>
              <a:r>
                <a:rPr lang="zh-CN" altLang="en-US" sz="1000" dirty="0">
                  <a:solidFill>
                    <a:srgbClr val="3E3A39"/>
                  </a:solidFill>
                  <a:latin typeface="微软雅黑" pitchFamily="34" charset="-122"/>
                </a:rPr>
                <a:t>：</a:t>
              </a:r>
              <a:r>
                <a:rPr lang="en-US" altLang="zh-CN" sz="1000" dirty="0">
                  <a:solidFill>
                    <a:srgbClr val="3E3A39"/>
                  </a:solidFill>
                  <a:latin typeface="微软雅黑" pitchFamily="34" charset="-122"/>
                </a:rPr>
                <a:t> zhong.zhou@gtafe.com</a:t>
              </a:r>
            </a:p>
            <a:p>
              <a:pPr defTabSz="913729">
                <a:lnSpc>
                  <a:spcPts val="1300"/>
                </a:lnSpc>
              </a:pPr>
              <a:r>
                <a:rPr lang="en-US" altLang="zh-CN" sz="1000" dirty="0">
                  <a:solidFill>
                    <a:srgbClr val="3E3A39"/>
                  </a:solidFill>
                  <a:latin typeface="微软雅黑" pitchFamily="34" charset="-122"/>
                </a:rPr>
                <a:t>           xiaofeng.bi@gtafe.com</a:t>
              </a:r>
            </a:p>
            <a:p>
              <a:pPr defTabSz="913729">
                <a:lnSpc>
                  <a:spcPts val="1300"/>
                </a:lnSpc>
              </a:pPr>
              <a:r>
                <a:rPr lang="en-US" altLang="zh-CN" sz="1000" dirty="0">
                  <a:solidFill>
                    <a:srgbClr val="3E3A39"/>
                  </a:solidFill>
                  <a:latin typeface="微软雅黑" pitchFamily="34" charset="-122"/>
                </a:rPr>
                <a:t>           gang.xue@gtafe.com</a:t>
              </a:r>
            </a:p>
            <a:p>
              <a:pPr defTabSz="913729">
                <a:lnSpc>
                  <a:spcPts val="1300"/>
                </a:lnSpc>
              </a:pPr>
              <a:r>
                <a:rPr lang="zh-CN" altLang="en-US" sz="1000" dirty="0">
                  <a:solidFill>
                    <a:srgbClr val="C30D23"/>
                  </a:solidFill>
                  <a:latin typeface="微软雅黑" pitchFamily="34" charset="-122"/>
                </a:rPr>
                <a:t>手机：</a:t>
              </a:r>
              <a:r>
                <a:rPr lang="en-US" altLang="zh-CN" sz="1000" dirty="0">
                  <a:solidFill>
                    <a:srgbClr val="3E3A39"/>
                  </a:solidFill>
                  <a:latin typeface="微软雅黑" pitchFamily="34" charset="-122"/>
                </a:rPr>
                <a:t> 13802575095</a:t>
              </a:r>
              <a:r>
                <a:rPr lang="zh-CN" altLang="en-US" sz="1000" dirty="0">
                  <a:solidFill>
                    <a:srgbClr val="3E3A39"/>
                  </a:solidFill>
                  <a:latin typeface="微软雅黑" pitchFamily="34" charset="-122"/>
                </a:rPr>
                <a:t>、</a:t>
              </a:r>
              <a:r>
                <a:rPr lang="en-US" altLang="zh-CN" sz="1000" dirty="0">
                  <a:solidFill>
                    <a:srgbClr val="3E3A39"/>
                  </a:solidFill>
                  <a:latin typeface="微软雅黑" pitchFamily="34" charset="-122"/>
                </a:rPr>
                <a:t>18098999647</a:t>
              </a:r>
              <a:r>
                <a:rPr lang="zh-CN" altLang="en-US" sz="1000" dirty="0">
                  <a:solidFill>
                    <a:srgbClr val="3E3A39"/>
                  </a:solidFill>
                  <a:latin typeface="微软雅黑" pitchFamily="34" charset="-122"/>
                </a:rPr>
                <a:t>、</a:t>
              </a:r>
              <a:r>
                <a:rPr lang="en-US" altLang="zh-CN" sz="1000" dirty="0">
                  <a:solidFill>
                    <a:srgbClr val="3E3A39"/>
                  </a:solidFill>
                  <a:latin typeface="微软雅黑" pitchFamily="34" charset="-122"/>
                </a:rPr>
                <a:t>13802587813</a:t>
              </a:r>
            </a:p>
            <a:p>
              <a:pPr defTabSz="913729">
                <a:lnSpc>
                  <a:spcPts val="1300"/>
                </a:lnSpc>
              </a:pPr>
              <a:r>
                <a:rPr lang="zh-CN" altLang="en-US" sz="1000" dirty="0">
                  <a:solidFill>
                    <a:srgbClr val="C30D23"/>
                  </a:solidFill>
                  <a:latin typeface="微软雅黑" pitchFamily="34" charset="-122"/>
                </a:rPr>
                <a:t>地址：</a:t>
              </a:r>
              <a:r>
                <a:rPr lang="en-US" altLang="zh-CN" sz="1000" dirty="0">
                  <a:solidFill>
                    <a:srgbClr val="C30D23"/>
                  </a:solidFill>
                  <a:latin typeface="微软雅黑" pitchFamily="34" charset="-122"/>
                </a:rPr>
                <a:t> </a:t>
              </a:r>
              <a:r>
                <a:rPr lang="zh-CN" altLang="en-US" sz="1000" dirty="0">
                  <a:solidFill>
                    <a:srgbClr val="3E3A39"/>
                  </a:solidFill>
                  <a:latin typeface="微软雅黑" pitchFamily="34" charset="-122"/>
                </a:rPr>
                <a:t>深圳市南山区学苑大道</a:t>
              </a:r>
              <a:r>
                <a:rPr lang="en-US" altLang="zh-CN" sz="1000" dirty="0">
                  <a:solidFill>
                    <a:srgbClr val="3E3A39"/>
                  </a:solidFill>
                  <a:latin typeface="微软雅黑" pitchFamily="34" charset="-122"/>
                </a:rPr>
                <a:t>1001</a:t>
              </a:r>
              <a:r>
                <a:rPr lang="zh-CN" altLang="en-US" sz="1000" dirty="0">
                  <a:solidFill>
                    <a:srgbClr val="3E3A39"/>
                  </a:solidFill>
                  <a:latin typeface="微软雅黑" pitchFamily="34" charset="-122"/>
                </a:rPr>
                <a:t>号南山智园</a:t>
              </a:r>
              <a:r>
                <a:rPr lang="en-US" altLang="zh-CN" sz="1000" dirty="0">
                  <a:solidFill>
                    <a:srgbClr val="3E3A39"/>
                  </a:solidFill>
                  <a:latin typeface="微软雅黑" pitchFamily="34" charset="-122"/>
                </a:rPr>
                <a:t>A4</a:t>
              </a:r>
              <a:r>
                <a:rPr lang="zh-CN" altLang="en-US" sz="1000" dirty="0">
                  <a:solidFill>
                    <a:srgbClr val="3E3A39"/>
                  </a:solidFill>
                  <a:latin typeface="微软雅黑" pitchFamily="34" charset="-122"/>
                </a:rPr>
                <a:t>栋</a:t>
              </a:r>
            </a:p>
          </p:txBody>
        </p:sp>
        <p:pic>
          <p:nvPicPr>
            <p:cNvPr id="37" name="图片 36"/>
            <p:cNvPicPr>
              <a:picLocks noChangeAspect="1"/>
            </p:cNvPicPr>
            <p:nvPr/>
          </p:nvPicPr>
          <p:blipFill rotWithShape="1">
            <a:blip r:embed="rId3" cstate="print">
              <a:extLst>
                <a:ext uri="{28A0092B-C50C-407E-A947-70E740481C1C}">
                  <a14:useLocalDpi xmlns:a14="http://schemas.microsoft.com/office/drawing/2010/main" val="0"/>
                </a:ext>
              </a:extLst>
            </a:blip>
            <a:srcRect t="5298" b="5478"/>
            <a:stretch/>
          </p:blipFill>
          <p:spPr>
            <a:xfrm>
              <a:off x="1490663" y="2699485"/>
              <a:ext cx="968831" cy="864421"/>
            </a:xfrm>
            <a:prstGeom prst="rect">
              <a:avLst/>
            </a:prstGeom>
          </p:spPr>
        </p:pic>
      </p:grpSp>
      <p:sp>
        <p:nvSpPr>
          <p:cNvPr id="16" name="标题 3"/>
          <p:cNvSpPr txBox="1">
            <a:spLocks/>
          </p:cNvSpPr>
          <p:nvPr/>
        </p:nvSpPr>
        <p:spPr>
          <a:xfrm>
            <a:off x="2545848" y="3613338"/>
            <a:ext cx="232709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defTabSz="712737"/>
            <a:r>
              <a:rPr lang="zh-CN" altLang="en-US" sz="1000" dirty="0">
                <a:solidFill>
                  <a:srgbClr val="3E3A39"/>
                </a:solidFill>
                <a:latin typeface="微软雅黑" pitchFamily="34" charset="-122"/>
              </a:rPr>
              <a:t>深圳国泰安教育技术股份有限公司</a:t>
            </a:r>
          </a:p>
        </p:txBody>
      </p:sp>
    </p:spTree>
    <p:extLst>
      <p:ext uri="{BB962C8B-B14F-4D97-AF65-F5344CB8AC3E}">
        <p14:creationId xmlns:p14="http://schemas.microsoft.com/office/powerpoint/2010/main" val="34145012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32" name="直接连接符 31"/>
          <p:cNvCxnSpPr/>
          <p:nvPr/>
        </p:nvCxnSpPr>
        <p:spPr>
          <a:xfrm>
            <a:off x="1768416" y="404813"/>
            <a:ext cx="97949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738849" y="1656728"/>
            <a:ext cx="10677349" cy="4489646"/>
            <a:chOff x="886001" y="1656728"/>
            <a:chExt cx="10677349" cy="4489646"/>
          </a:xfrm>
        </p:grpSpPr>
        <p:sp>
          <p:nvSpPr>
            <p:cNvPr id="58" name="矩形 57"/>
            <p:cNvSpPr/>
            <p:nvPr/>
          </p:nvSpPr>
          <p:spPr>
            <a:xfrm>
              <a:off x="962203" y="1676559"/>
              <a:ext cx="10338904" cy="1277478"/>
            </a:xfrm>
            <a:prstGeom prst="rect">
              <a:avLst/>
            </a:prstGeom>
            <a:solidFill>
              <a:schemeClr val="accent5">
                <a:lumMod val="60000"/>
                <a:lumOff val="4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7" name="组合 16"/>
            <p:cNvGrpSpPr/>
            <p:nvPr/>
          </p:nvGrpSpPr>
          <p:grpSpPr>
            <a:xfrm>
              <a:off x="886001" y="3106001"/>
              <a:ext cx="10677349" cy="3040373"/>
              <a:chOff x="-252536" y="2425336"/>
              <a:chExt cx="10681091" cy="3805547"/>
            </a:xfrm>
          </p:grpSpPr>
          <p:grpSp>
            <p:nvGrpSpPr>
              <p:cNvPr id="18" name="组合 17"/>
              <p:cNvGrpSpPr/>
              <p:nvPr/>
            </p:nvGrpSpPr>
            <p:grpSpPr>
              <a:xfrm>
                <a:off x="-252536" y="3651261"/>
                <a:ext cx="1440160" cy="964671"/>
                <a:chOff x="1587" y="1831578"/>
                <a:chExt cx="1603374" cy="896952"/>
              </a:xfrm>
            </p:grpSpPr>
            <p:sp>
              <p:nvSpPr>
                <p:cNvPr id="53" name="圆角矩形 52"/>
                <p:cNvSpPr/>
                <p:nvPr/>
              </p:nvSpPr>
              <p:spPr>
                <a:xfrm>
                  <a:off x="1587" y="1831578"/>
                  <a:ext cx="1603374" cy="896952"/>
                </a:xfrm>
                <a:prstGeom prst="roundRect">
                  <a:avLst>
                    <a:gd name="adj" fmla="val 10000"/>
                  </a:avLst>
                </a:pr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sz="2000" b="1" smtClean="0">
                      <a:solidFill>
                        <a:prstClr val="white"/>
                      </a:solidFill>
                      <a:latin typeface="微软雅黑" panose="020B0503020204020204" pitchFamily="34" charset="-122"/>
                      <a:ea typeface="微软雅黑" panose="020B0503020204020204" pitchFamily="34" charset="-122"/>
                    </a:rPr>
                    <a:t>产教融合</a:t>
                  </a:r>
                  <a:endParaRPr lang="en-US" altLang="zh-CN" sz="2000" b="1" smtClean="0">
                    <a:solidFill>
                      <a:prstClr val="white"/>
                    </a:solidFill>
                    <a:latin typeface="微软雅黑" panose="020B0503020204020204" pitchFamily="34" charset="-122"/>
                    <a:ea typeface="微软雅黑" panose="020B0503020204020204" pitchFamily="34" charset="-122"/>
                  </a:endParaRPr>
                </a:p>
              </p:txBody>
            </p:sp>
            <p:sp>
              <p:nvSpPr>
                <p:cNvPr id="54" name="圆角矩形 4"/>
                <p:cNvSpPr/>
                <p:nvPr/>
              </p:nvSpPr>
              <p:spPr>
                <a:xfrm>
                  <a:off x="25068" y="1885122"/>
                  <a:ext cx="1556412" cy="7547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210" tIns="29210" rIns="29210" bIns="29210" numCol="1" spcCol="1270" anchor="ctr" anchorCtr="0">
                  <a:noAutofit/>
                </a:bodyPr>
                <a:lstStyle/>
                <a:p>
                  <a:pPr algn="ctr" defTabSz="2044700">
                    <a:lnSpc>
                      <a:spcPct val="90000"/>
                    </a:lnSpc>
                    <a:spcBef>
                      <a:spcPct val="0"/>
                    </a:spcBef>
                    <a:spcAft>
                      <a:spcPct val="35000"/>
                    </a:spcAft>
                  </a:pPr>
                  <a:endParaRPr lang="zh-CN" altLang="en-US" sz="4600">
                    <a:solidFill>
                      <a:prstClr val="white"/>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7684556" y="3765126"/>
                <a:ext cx="2743999" cy="1043355"/>
                <a:chOff x="4514518" y="1565111"/>
                <a:chExt cx="4015823" cy="844251"/>
              </a:xfrm>
            </p:grpSpPr>
            <p:sp>
              <p:nvSpPr>
                <p:cNvPr id="46" name="圆角矩形 45"/>
                <p:cNvSpPr/>
                <p:nvPr/>
              </p:nvSpPr>
              <p:spPr>
                <a:xfrm>
                  <a:off x="6422911" y="1565111"/>
                  <a:ext cx="2107430" cy="844251"/>
                </a:xfrm>
                <a:prstGeom prst="roundRect">
                  <a:avLst>
                    <a:gd name="adj" fmla="val 10000"/>
                  </a:avLst>
                </a:pr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sz="2000" b="1" dirty="0" smtClean="0">
                      <a:solidFill>
                        <a:prstClr val="white"/>
                      </a:solidFill>
                      <a:latin typeface="微软雅黑" panose="020B0503020204020204" pitchFamily="34" charset="-122"/>
                      <a:ea typeface="微软雅黑" panose="020B0503020204020204" pitchFamily="34" charset="-122"/>
                    </a:rPr>
                    <a:t>共同发展</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47" name="圆角矩形 16"/>
                <p:cNvSpPr/>
                <p:nvPr/>
              </p:nvSpPr>
              <p:spPr>
                <a:xfrm>
                  <a:off x="4514518" y="1654637"/>
                  <a:ext cx="1556412" cy="7547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210" tIns="29210" rIns="29210" bIns="29210" numCol="1" spcCol="1270" anchor="ctr" anchorCtr="0">
                  <a:noAutofit/>
                </a:bodyPr>
                <a:lstStyle/>
                <a:p>
                  <a:pPr algn="ctr" defTabSz="2044700">
                    <a:lnSpc>
                      <a:spcPct val="90000"/>
                    </a:lnSpc>
                    <a:spcBef>
                      <a:spcPct val="0"/>
                    </a:spcBef>
                    <a:spcAft>
                      <a:spcPct val="35000"/>
                    </a:spcAft>
                  </a:pPr>
                  <a:endParaRPr lang="zh-CN" altLang="en-US" sz="4600">
                    <a:solidFill>
                      <a:prstClr val="white"/>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1921036" y="2425336"/>
                <a:ext cx="6366079" cy="1715609"/>
                <a:chOff x="1921036" y="2226045"/>
                <a:chExt cx="6366079" cy="1715609"/>
              </a:xfrm>
            </p:grpSpPr>
            <p:sp>
              <p:nvSpPr>
                <p:cNvPr id="39" name="矩形 38"/>
                <p:cNvSpPr/>
                <p:nvPr/>
              </p:nvSpPr>
              <p:spPr>
                <a:xfrm>
                  <a:off x="1921036" y="2232929"/>
                  <a:ext cx="6366079" cy="1708725"/>
                </a:xfrm>
                <a:prstGeom prst="rect">
                  <a:avLst/>
                </a:prstGeom>
                <a:solidFill>
                  <a:schemeClr val="bg1"/>
                </a:solidFill>
                <a:ln w="158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40" name="圆角矩形 39"/>
                <p:cNvSpPr/>
                <p:nvPr/>
              </p:nvSpPr>
              <p:spPr>
                <a:xfrm>
                  <a:off x="2028164" y="2232929"/>
                  <a:ext cx="2606389" cy="612000"/>
                </a:xfrm>
                <a:prstGeom prst="roundRect">
                  <a:avLst>
                    <a:gd name="adj" fmla="val 10000"/>
                  </a:avLst>
                </a:pr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b="1" dirty="0">
                      <a:solidFill>
                        <a:prstClr val="white"/>
                      </a:solidFill>
                      <a:latin typeface="微软雅黑" panose="020B0503020204020204" pitchFamily="34" charset="-122"/>
                      <a:ea typeface="微软雅黑" panose="020B0503020204020204" pitchFamily="34" charset="-122"/>
                    </a:rPr>
                    <a:t>互为支撑</a:t>
                  </a:r>
                  <a:endParaRPr lang="en-US" altLang="zh-CN" b="1" dirty="0" smtClean="0">
                    <a:solidFill>
                      <a:prstClr val="white"/>
                    </a:solidFill>
                    <a:latin typeface="微软雅黑" panose="020B0503020204020204" pitchFamily="34" charset="-122"/>
                    <a:ea typeface="微软雅黑" panose="020B0503020204020204" pitchFamily="34" charset="-122"/>
                  </a:endParaRPr>
                </a:p>
              </p:txBody>
            </p:sp>
            <p:sp>
              <p:nvSpPr>
                <p:cNvPr id="41" name="圆角矩形 40"/>
                <p:cNvSpPr/>
                <p:nvPr/>
              </p:nvSpPr>
              <p:spPr>
                <a:xfrm>
                  <a:off x="5214868" y="2232929"/>
                  <a:ext cx="2882294" cy="612000"/>
                </a:xfrm>
                <a:prstGeom prst="roundRect">
                  <a:avLst>
                    <a:gd name="adj" fmla="val 10000"/>
                  </a:avLst>
                </a:pr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b="1">
                      <a:solidFill>
                        <a:prstClr val="white"/>
                      </a:solidFill>
                      <a:latin typeface="微软雅黑" panose="020B0503020204020204" pitchFamily="34" charset="-122"/>
                      <a:ea typeface="微软雅黑" panose="020B0503020204020204" pitchFamily="34" charset="-122"/>
                    </a:rPr>
                    <a:t>互</a:t>
                  </a:r>
                  <a:r>
                    <a:rPr lang="zh-CN" altLang="en-US" b="1" smtClean="0">
                      <a:solidFill>
                        <a:prstClr val="white"/>
                      </a:solidFill>
                      <a:latin typeface="微软雅黑" panose="020B0503020204020204" pitchFamily="34" charset="-122"/>
                      <a:ea typeface="微软雅黑" panose="020B0503020204020204" pitchFamily="34" charset="-122"/>
                    </a:rPr>
                    <a:t>为</a:t>
                  </a:r>
                  <a:r>
                    <a:rPr lang="zh-CN" altLang="en-US" b="1">
                      <a:solidFill>
                        <a:prstClr val="white"/>
                      </a:solidFill>
                      <a:latin typeface="微软雅黑" panose="020B0503020204020204" pitchFamily="34" charset="-122"/>
                      <a:ea typeface="微软雅黑" panose="020B0503020204020204" pitchFamily="34" charset="-122"/>
                    </a:rPr>
                    <a:t>动力</a:t>
                  </a:r>
                  <a:endParaRPr lang="en-US" altLang="zh-CN" b="1" smtClean="0">
                    <a:solidFill>
                      <a:prstClr val="white"/>
                    </a:solidFill>
                    <a:latin typeface="微软雅黑" panose="020B0503020204020204" pitchFamily="34" charset="-122"/>
                    <a:ea typeface="微软雅黑" panose="020B0503020204020204" pitchFamily="34" charset="-122"/>
                  </a:endParaRPr>
                </a:p>
              </p:txBody>
            </p:sp>
            <p:sp>
              <p:nvSpPr>
                <p:cNvPr id="42" name="TextBox 35"/>
                <p:cNvSpPr txBox="1"/>
                <p:nvPr/>
              </p:nvSpPr>
              <p:spPr>
                <a:xfrm>
                  <a:off x="1955986" y="2873839"/>
                  <a:ext cx="2678567" cy="924564"/>
                </a:xfrm>
                <a:prstGeom prst="rect">
                  <a:avLst/>
                </a:prstGeom>
                <a:noFill/>
              </p:spPr>
              <p:txBody>
                <a:bodyPr wrap="square" rtlCol="0">
                  <a:spAutoFit/>
                </a:bodyPr>
                <a:lstStyle/>
                <a:p>
                  <a:pPr marL="171450" indent="-171450">
                    <a:buFont typeface="Arial" panose="020B0604020202020204" pitchFamily="34" charset="0"/>
                    <a:buChar char="•"/>
                  </a:pPr>
                  <a:r>
                    <a:rPr lang="zh-CN" altLang="en-US" sz="1400" dirty="0" smtClean="0">
                      <a:solidFill>
                        <a:prstClr val="black"/>
                      </a:solidFill>
                      <a:latin typeface="微软雅黑" panose="020B0503020204020204" pitchFamily="34" charset="-122"/>
                      <a:ea typeface="微软雅黑" panose="020B0503020204020204" pitchFamily="34" charset="-122"/>
                    </a:rPr>
                    <a:t>职业教育为产业发展提供高素质技能人才</a:t>
                  </a:r>
                  <a:r>
                    <a:rPr lang="zh-CN" altLang="en-US" sz="1400" dirty="0">
                      <a:solidFill>
                        <a:prstClr val="black"/>
                      </a:solidFill>
                      <a:latin typeface="微软雅黑" panose="020B0503020204020204" pitchFamily="34" charset="-122"/>
                      <a:ea typeface="微软雅黑" panose="020B0503020204020204" pitchFamily="34" charset="-122"/>
                    </a:rPr>
                    <a:t>；</a:t>
                  </a:r>
                  <a:endParaRPr lang="en-US" altLang="zh-CN" sz="1400" dirty="0" smtClean="0">
                    <a:solidFill>
                      <a:prstClr val="black"/>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400" dirty="0">
                      <a:solidFill>
                        <a:prstClr val="black"/>
                      </a:solidFill>
                      <a:latin typeface="微软雅黑" panose="020B0503020204020204" pitchFamily="34" charset="-122"/>
                      <a:ea typeface="微软雅黑" panose="020B0503020204020204" pitchFamily="34" charset="-122"/>
                    </a:rPr>
                    <a:t>产业资源可转化为教育</a:t>
                  </a:r>
                  <a:r>
                    <a:rPr lang="zh-CN" altLang="en-US" sz="1400" dirty="0" smtClean="0">
                      <a:solidFill>
                        <a:prstClr val="black"/>
                      </a:solidFill>
                      <a:latin typeface="微软雅黑" panose="020B0503020204020204" pitchFamily="34" charset="-122"/>
                      <a:ea typeface="微软雅黑" panose="020B0503020204020204" pitchFamily="34" charset="-122"/>
                    </a:rPr>
                    <a:t>资源</a:t>
                  </a:r>
                  <a:endParaRPr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43" name="TextBox 36"/>
                <p:cNvSpPr txBox="1"/>
                <p:nvPr/>
              </p:nvSpPr>
              <p:spPr>
                <a:xfrm>
                  <a:off x="5170881" y="2856681"/>
                  <a:ext cx="2925333" cy="924564"/>
                </a:xfrm>
                <a:prstGeom prst="rect">
                  <a:avLst/>
                </a:prstGeom>
                <a:noFill/>
              </p:spPr>
              <p:txBody>
                <a:bodyPr wrap="square" rtlCol="0">
                  <a:spAutoFit/>
                </a:bodyPr>
                <a:lstStyle/>
                <a:p>
                  <a:pPr marL="171450" indent="-171450">
                    <a:buFont typeface="Arial" panose="020B0604020202020204" pitchFamily="34" charset="0"/>
                    <a:buChar char="•"/>
                  </a:pPr>
                  <a:r>
                    <a:rPr lang="zh-CN" altLang="en-US" sz="1400" dirty="0" smtClean="0">
                      <a:solidFill>
                        <a:prstClr val="black"/>
                      </a:solidFill>
                      <a:latin typeface="微软雅黑" panose="020B0503020204020204" pitchFamily="34" charset="-122"/>
                      <a:ea typeface="微软雅黑" panose="020B0503020204020204" pitchFamily="34" charset="-122"/>
                    </a:rPr>
                    <a:t>职业院校通过科研和技术协同创新，促进产业转型升级</a:t>
                  </a:r>
                  <a:r>
                    <a:rPr lang="zh-CN" altLang="en-US" sz="1400" dirty="0">
                      <a:solidFill>
                        <a:prstClr val="black"/>
                      </a:solidFill>
                      <a:latin typeface="微软雅黑" panose="020B0503020204020204" pitchFamily="34" charset="-122"/>
                      <a:ea typeface="微软雅黑" panose="020B0503020204020204" pitchFamily="34" charset="-122"/>
                    </a:rPr>
                    <a:t>；</a:t>
                  </a:r>
                  <a:endParaRPr lang="en-US" altLang="zh-CN" sz="1400" dirty="0" smtClean="0">
                    <a:solidFill>
                      <a:prstClr val="black"/>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400" dirty="0" smtClean="0">
                      <a:solidFill>
                        <a:prstClr val="black"/>
                      </a:solidFill>
                      <a:latin typeface="微软雅黑" panose="020B0503020204020204" pitchFamily="34" charset="-122"/>
                      <a:ea typeface="微软雅黑" panose="020B0503020204020204" pitchFamily="34" charset="-122"/>
                    </a:rPr>
                    <a:t>产业发展带动职业教育的发展</a:t>
                  </a:r>
                  <a:endParaRPr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44" name="KSO_Shape"/>
                <p:cNvSpPr/>
                <p:nvPr/>
              </p:nvSpPr>
              <p:spPr>
                <a:xfrm>
                  <a:off x="4634553" y="2226045"/>
                  <a:ext cx="612508" cy="612508"/>
                </a:xfrm>
                <a:prstGeom prst="mathPlus">
                  <a:avLst>
                    <a:gd name="adj1" fmla="val 922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grpSp>
          <p:cxnSp>
            <p:nvCxnSpPr>
              <p:cNvPr id="21" name="直接箭头连接符 20"/>
              <p:cNvCxnSpPr>
                <a:stCxn id="53" idx="3"/>
                <a:endCxn id="39" idx="1"/>
              </p:cNvCxnSpPr>
              <p:nvPr/>
            </p:nvCxnSpPr>
            <p:spPr>
              <a:xfrm flipV="1">
                <a:off x="1187624" y="3286583"/>
                <a:ext cx="733413" cy="847013"/>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53" idx="3"/>
                <a:endCxn id="31" idx="1"/>
              </p:cNvCxnSpPr>
              <p:nvPr/>
            </p:nvCxnSpPr>
            <p:spPr>
              <a:xfrm>
                <a:off x="1187624" y="4133597"/>
                <a:ext cx="743284" cy="1020481"/>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8287116" y="3265016"/>
                <a:ext cx="701439" cy="1000220"/>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1930908" y="4231366"/>
                <a:ext cx="7057647" cy="1999517"/>
                <a:chOff x="1930908" y="4489272"/>
                <a:chExt cx="7057647" cy="1999517"/>
              </a:xfrm>
            </p:grpSpPr>
            <p:sp>
              <p:nvSpPr>
                <p:cNvPr id="31" name="矩形 30"/>
                <p:cNvSpPr/>
                <p:nvPr/>
              </p:nvSpPr>
              <p:spPr>
                <a:xfrm>
                  <a:off x="1930908" y="4489272"/>
                  <a:ext cx="6356208" cy="1845424"/>
                </a:xfrm>
                <a:prstGeom prst="rect">
                  <a:avLst/>
                </a:prstGeom>
                <a:solidFill>
                  <a:schemeClr val="bg1"/>
                </a:solidFill>
                <a:ln w="158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33" name="圆角矩形 32"/>
                <p:cNvSpPr/>
                <p:nvPr/>
              </p:nvSpPr>
              <p:spPr>
                <a:xfrm>
                  <a:off x="2019926" y="4563496"/>
                  <a:ext cx="2606388" cy="612000"/>
                </a:xfrm>
                <a:prstGeom prst="roundRect">
                  <a:avLst>
                    <a:gd name="adj" fmla="val 10000"/>
                  </a:avLst>
                </a:pr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b="1">
                      <a:solidFill>
                        <a:prstClr val="white"/>
                      </a:solidFill>
                      <a:latin typeface="微软雅黑" panose="020B0503020204020204" pitchFamily="34" charset="-122"/>
                      <a:ea typeface="微软雅黑" panose="020B0503020204020204" pitchFamily="34" charset="-122"/>
                    </a:rPr>
                    <a:t>集约发展</a:t>
                  </a:r>
                  <a:endParaRPr lang="en-US" altLang="zh-CN" b="1" smtClean="0">
                    <a:solidFill>
                      <a:prstClr val="white"/>
                    </a:solidFill>
                    <a:latin typeface="微软雅黑" panose="020B0503020204020204" pitchFamily="34" charset="-122"/>
                    <a:ea typeface="微软雅黑" panose="020B0503020204020204" pitchFamily="34" charset="-122"/>
                  </a:endParaRPr>
                </a:p>
              </p:txBody>
            </p:sp>
            <p:sp>
              <p:nvSpPr>
                <p:cNvPr id="34" name="圆角矩形 33"/>
                <p:cNvSpPr/>
                <p:nvPr/>
              </p:nvSpPr>
              <p:spPr>
                <a:xfrm>
                  <a:off x="5266565" y="4569285"/>
                  <a:ext cx="2822358" cy="612000"/>
                </a:xfrm>
                <a:prstGeom prst="roundRect">
                  <a:avLst>
                    <a:gd name="adj" fmla="val 10000"/>
                  </a:avLst>
                </a:pr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b="1">
                      <a:solidFill>
                        <a:prstClr val="white"/>
                      </a:solidFill>
                      <a:latin typeface="微软雅黑" panose="020B0503020204020204" pitchFamily="34" charset="-122"/>
                      <a:ea typeface="微软雅黑" panose="020B0503020204020204" pitchFamily="34" charset="-122"/>
                    </a:rPr>
                    <a:t>创新发展</a:t>
                  </a:r>
                  <a:endParaRPr lang="en-US" altLang="zh-CN" b="1" smtClean="0">
                    <a:solidFill>
                      <a:prstClr val="white"/>
                    </a:solidFill>
                    <a:latin typeface="微软雅黑" panose="020B0503020204020204" pitchFamily="34" charset="-122"/>
                    <a:ea typeface="微软雅黑" panose="020B0503020204020204" pitchFamily="34" charset="-122"/>
                  </a:endParaRPr>
                </a:p>
              </p:txBody>
            </p:sp>
            <p:sp>
              <p:nvSpPr>
                <p:cNvPr id="35" name="TextBox 37"/>
                <p:cNvSpPr txBox="1"/>
                <p:nvPr/>
              </p:nvSpPr>
              <p:spPr>
                <a:xfrm>
                  <a:off x="1955987" y="5235946"/>
                  <a:ext cx="2678567" cy="924564"/>
                </a:xfrm>
                <a:prstGeom prst="rect">
                  <a:avLst/>
                </a:prstGeom>
                <a:noFill/>
              </p:spPr>
              <p:txBody>
                <a:bodyPr wrap="square" rtlCol="0">
                  <a:spAutoFit/>
                </a:bodyPr>
                <a:lstStyle/>
                <a:p>
                  <a:pPr marL="171450" indent="-171450">
                    <a:buFont typeface="Arial" panose="020B0604020202020204" pitchFamily="34" charset="0"/>
                    <a:buChar char="•"/>
                  </a:pPr>
                  <a:r>
                    <a:rPr lang="zh-CN" altLang="en-US" sz="1400" dirty="0">
                      <a:solidFill>
                        <a:prstClr val="black"/>
                      </a:solidFill>
                      <a:latin typeface="微软雅黑" panose="020B0503020204020204" pitchFamily="34" charset="-122"/>
                      <a:ea typeface="微软雅黑" panose="020B0503020204020204" pitchFamily="34" charset="-122"/>
                    </a:rPr>
                    <a:t>聚集产业</a:t>
                  </a:r>
                  <a:r>
                    <a:rPr lang="zh-CN" altLang="en-US" sz="1400" dirty="0" smtClean="0">
                      <a:solidFill>
                        <a:prstClr val="black"/>
                      </a:solidFill>
                      <a:latin typeface="微软雅黑" panose="020B0503020204020204" pitchFamily="34" charset="-122"/>
                      <a:ea typeface="微软雅黑" panose="020B0503020204020204" pitchFamily="34" charset="-122"/>
                    </a:rPr>
                    <a:t>、人才、技术、资本等要素，产生规模效应，实现职业教育和产业的集约发展。</a:t>
                  </a:r>
                  <a:endParaRPr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36" name="TextBox 38"/>
                <p:cNvSpPr txBox="1"/>
                <p:nvPr/>
              </p:nvSpPr>
              <p:spPr>
                <a:xfrm>
                  <a:off x="5214869" y="5294561"/>
                  <a:ext cx="3072248" cy="1194228"/>
                </a:xfrm>
                <a:prstGeom prst="rect">
                  <a:avLst/>
                </a:prstGeom>
                <a:noFill/>
              </p:spPr>
              <p:txBody>
                <a:bodyPr wrap="square" rtlCol="0">
                  <a:spAutoFit/>
                </a:bodyPr>
                <a:lstStyle/>
                <a:p>
                  <a:pPr marL="171450" indent="-171450">
                    <a:buFont typeface="Arial" panose="020B0604020202020204" pitchFamily="34" charset="0"/>
                    <a:buChar char="•"/>
                  </a:pPr>
                  <a:r>
                    <a:rPr lang="zh-CN" altLang="en-US" sz="1400" dirty="0" smtClean="0">
                      <a:solidFill>
                        <a:prstClr val="black"/>
                      </a:solidFill>
                      <a:latin typeface="微软雅黑" panose="020B0503020204020204" pitchFamily="34" charset="-122"/>
                      <a:ea typeface="微软雅黑" panose="020B0503020204020204" pitchFamily="34" charset="-122"/>
                    </a:rPr>
                    <a:t>职业教育：中</a:t>
                  </a:r>
                  <a:r>
                    <a:rPr lang="en-US" altLang="zh-CN" sz="1400" dirty="0" smtClean="0">
                      <a:solidFill>
                        <a:prstClr val="black"/>
                      </a:solidFill>
                      <a:latin typeface="微软雅黑" panose="020B0503020204020204" pitchFamily="34" charset="-122"/>
                      <a:ea typeface="微软雅黑" panose="020B0503020204020204" pitchFamily="34" charset="-122"/>
                    </a:rPr>
                    <a:t>-</a:t>
                  </a:r>
                  <a:r>
                    <a:rPr lang="zh-CN" altLang="en-US" sz="1400" dirty="0" smtClean="0">
                      <a:solidFill>
                        <a:prstClr val="black"/>
                      </a:solidFill>
                      <a:latin typeface="微软雅黑" panose="020B0503020204020204" pitchFamily="34" charset="-122"/>
                      <a:ea typeface="微软雅黑" panose="020B0503020204020204" pitchFamily="34" charset="-122"/>
                    </a:rPr>
                    <a:t>高</a:t>
                  </a:r>
                  <a:r>
                    <a:rPr lang="en-US" altLang="zh-CN" sz="1400" dirty="0" smtClean="0">
                      <a:solidFill>
                        <a:prstClr val="black"/>
                      </a:solidFill>
                      <a:latin typeface="微软雅黑" panose="020B0503020204020204" pitchFamily="34" charset="-122"/>
                      <a:ea typeface="微软雅黑" panose="020B0503020204020204" pitchFamily="34" charset="-122"/>
                    </a:rPr>
                    <a:t>-</a:t>
                  </a:r>
                  <a:r>
                    <a:rPr lang="zh-CN" altLang="en-US" sz="1400" dirty="0" smtClean="0">
                      <a:solidFill>
                        <a:prstClr val="black"/>
                      </a:solidFill>
                      <a:latin typeface="微软雅黑" panose="020B0503020204020204" pitchFamily="34" charset="-122"/>
                      <a:ea typeface="微软雅黑" panose="020B0503020204020204" pitchFamily="34" charset="-122"/>
                    </a:rPr>
                    <a:t>应本贯通式发展，现代学徒制，校中厂，厂中校；</a:t>
                  </a:r>
                  <a:endParaRPr lang="en-US" altLang="zh-CN" sz="1400" dirty="0" smtClean="0">
                    <a:solidFill>
                      <a:prstClr val="black"/>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400" dirty="0">
                      <a:solidFill>
                        <a:prstClr val="black"/>
                      </a:solidFill>
                      <a:latin typeface="微软雅黑" panose="020B0503020204020204" pitchFamily="34" charset="-122"/>
                      <a:ea typeface="微软雅黑" panose="020B0503020204020204" pitchFamily="34" charset="-122"/>
                    </a:rPr>
                    <a:t>产业</a:t>
                  </a:r>
                  <a:r>
                    <a:rPr lang="zh-CN" altLang="en-US" sz="1400" dirty="0" smtClean="0">
                      <a:solidFill>
                        <a:prstClr val="black"/>
                      </a:solidFill>
                      <a:latin typeface="微软雅黑" panose="020B0503020204020204" pitchFamily="34" charset="-122"/>
                      <a:ea typeface="微软雅黑" panose="020B0503020204020204" pitchFamily="34" charset="-122"/>
                    </a:rPr>
                    <a:t>发展：</a:t>
                  </a:r>
                  <a:r>
                    <a:rPr lang="zh-CN" altLang="en-US" sz="1400" dirty="0">
                      <a:solidFill>
                        <a:prstClr val="black"/>
                      </a:solidFill>
                      <a:latin typeface="微软雅黑" panose="020B0503020204020204" pitchFamily="34" charset="-122"/>
                      <a:ea typeface="微软雅黑" panose="020B0503020204020204" pitchFamily="34" charset="-122"/>
                    </a:rPr>
                    <a:t>职业教育贯穿产业发展全</a:t>
                  </a:r>
                  <a:r>
                    <a:rPr lang="zh-CN" altLang="en-US" sz="1400" dirty="0" smtClean="0">
                      <a:solidFill>
                        <a:prstClr val="black"/>
                      </a:solidFill>
                      <a:latin typeface="微软雅黑" panose="020B0503020204020204" pitchFamily="34" charset="-122"/>
                      <a:ea typeface="微软雅黑" panose="020B0503020204020204" pitchFamily="34" charset="-122"/>
                    </a:rPr>
                    <a:t>链条</a:t>
                  </a:r>
                  <a:r>
                    <a:rPr lang="zh-CN" altLang="en-US" sz="1400" dirty="0">
                      <a:solidFill>
                        <a:prstClr val="black"/>
                      </a:solidFill>
                      <a:latin typeface="微软雅黑" panose="020B0503020204020204" pitchFamily="34" charset="-122"/>
                      <a:ea typeface="微软雅黑" panose="020B0503020204020204" pitchFamily="34" charset="-122"/>
                    </a:rPr>
                    <a:t>。</a:t>
                  </a:r>
                </a:p>
              </p:txBody>
            </p:sp>
            <p:sp>
              <p:nvSpPr>
                <p:cNvPr id="37" name="KSO_Shape"/>
                <p:cNvSpPr/>
                <p:nvPr/>
              </p:nvSpPr>
              <p:spPr>
                <a:xfrm>
                  <a:off x="4626315" y="4576024"/>
                  <a:ext cx="612508" cy="612508"/>
                </a:xfrm>
                <a:prstGeom prst="mathPlus">
                  <a:avLst>
                    <a:gd name="adj1" fmla="val 922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cxnSp>
              <p:nvCxnSpPr>
                <p:cNvPr id="38" name="直接箭头连接符 37"/>
                <p:cNvCxnSpPr>
                  <a:endCxn id="46" idx="1"/>
                </p:cNvCxnSpPr>
                <p:nvPr/>
              </p:nvCxnSpPr>
              <p:spPr>
                <a:xfrm flipV="1">
                  <a:off x="8287116" y="4544710"/>
                  <a:ext cx="701439" cy="1153519"/>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sp>
          <p:nvSpPr>
            <p:cNvPr id="4" name="矩形 3"/>
            <p:cNvSpPr/>
            <p:nvPr/>
          </p:nvSpPr>
          <p:spPr>
            <a:xfrm>
              <a:off x="1034912" y="1656728"/>
              <a:ext cx="10244423" cy="1338828"/>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zh-CN" dirty="0">
                  <a:ea typeface="微软雅黑" panose="020B0503020204020204" pitchFamily="34" charset="-122"/>
                  <a:cs typeface="Times New Roman" panose="02020603050405020304" pitchFamily="18" charset="0"/>
                </a:rPr>
                <a:t>习近平总书记在</a:t>
              </a:r>
              <a:r>
                <a:rPr lang="zh-CN" altLang="zh-CN" b="1" dirty="0">
                  <a:ea typeface="微软雅黑" panose="020B0503020204020204" pitchFamily="34" charset="-122"/>
                  <a:cs typeface="Times New Roman" panose="02020603050405020304" pitchFamily="18" charset="0"/>
                </a:rPr>
                <a:t>十九大报告</a:t>
              </a:r>
              <a:r>
                <a:rPr lang="zh-CN" altLang="zh-CN" dirty="0">
                  <a:ea typeface="微软雅黑" panose="020B0503020204020204" pitchFamily="34" charset="-122"/>
                  <a:cs typeface="Times New Roman" panose="02020603050405020304" pitchFamily="18" charset="0"/>
                </a:rPr>
                <a:t>中</a:t>
              </a:r>
              <a:r>
                <a:rPr lang="zh-CN" altLang="zh-CN" dirty="0" smtClean="0">
                  <a:ea typeface="微软雅黑" panose="020B0503020204020204" pitchFamily="34" charset="-122"/>
                  <a:cs typeface="Times New Roman" panose="02020603050405020304" pitchFamily="18" charset="0"/>
                </a:rPr>
                <a:t>提出</a:t>
              </a:r>
              <a:r>
                <a:rPr lang="zh-CN" altLang="en-US" dirty="0" smtClean="0">
                  <a:ea typeface="微软雅黑" panose="020B0503020204020204" pitchFamily="34" charset="-122"/>
                  <a:cs typeface="Times New Roman" panose="02020603050405020304" pitchFamily="18" charset="0"/>
                </a:rPr>
                <a:t>：</a:t>
              </a:r>
              <a:r>
                <a:rPr lang="zh-CN" altLang="zh-CN" dirty="0" smtClean="0">
                  <a:ea typeface="微软雅黑" panose="020B0503020204020204" pitchFamily="34" charset="-122"/>
                  <a:cs typeface="Times New Roman" panose="02020603050405020304" pitchFamily="18" charset="0"/>
                </a:rPr>
                <a:t>要</a:t>
              </a:r>
              <a:r>
                <a:rPr lang="zh-CN" altLang="zh-CN" dirty="0">
                  <a:ea typeface="微软雅黑" panose="020B0503020204020204" pitchFamily="34" charset="-122"/>
                  <a:cs typeface="Times New Roman" panose="02020603050405020304" pitchFamily="18" charset="0"/>
                </a:rPr>
                <a:t>完善职业教育和培训体系，深化产教融合、校企合作</a:t>
              </a:r>
              <a:r>
                <a:rPr lang="zh-CN" altLang="zh-CN" dirty="0" smtClean="0">
                  <a:ea typeface="微软雅黑" panose="020B0503020204020204" pitchFamily="34" charset="-122"/>
                  <a:cs typeface="Times New Roman" panose="02020603050405020304" pitchFamily="18" charset="0"/>
                </a:rPr>
                <a:t>。</a:t>
              </a:r>
              <a:endParaRPr lang="en-US" altLang="zh-CN" dirty="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zh-CN" dirty="0" smtClean="0">
                  <a:ea typeface="微软雅黑" panose="020B0503020204020204" pitchFamily="34" charset="-122"/>
                  <a:cs typeface="Times New Roman" panose="02020603050405020304" pitchFamily="18" charset="0"/>
                </a:rPr>
                <a:t>国务院办公厅</a:t>
              </a:r>
              <a:r>
                <a:rPr lang="zh-CN" altLang="zh-CN" dirty="0">
                  <a:ea typeface="微软雅黑" panose="020B0503020204020204" pitchFamily="34" charset="-122"/>
                  <a:cs typeface="Times New Roman" panose="02020603050405020304" pitchFamily="18" charset="0"/>
                </a:rPr>
                <a:t>《关于深化产教融合的若干意见》和教育部、发改委、工信部、财政部、人社部、国税总局《职业学校校企合作促进办法》相继出台。</a:t>
              </a:r>
              <a:endParaRPr lang="zh-CN" altLang="en-US" dirty="0"/>
            </a:p>
          </p:txBody>
        </p:sp>
      </p:grpSp>
      <p:sp>
        <p:nvSpPr>
          <p:cNvPr id="56" name="MH_Other_5"/>
          <p:cNvSpPr>
            <a:spLocks noChangeArrowheads="1"/>
          </p:cNvSpPr>
          <p:nvPr>
            <p:custDataLst>
              <p:tags r:id="rId1"/>
            </p:custDataLst>
          </p:nvPr>
        </p:nvSpPr>
        <p:spPr bwMode="auto">
          <a:xfrm>
            <a:off x="228925" y="729312"/>
            <a:ext cx="3334563" cy="594987"/>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a:solidFill>
                  <a:srgbClr val="FFFFFF"/>
                </a:solidFill>
                <a:latin typeface="微软雅黑" pitchFamily="34" charset="-122"/>
                <a:ea typeface="微软雅黑" pitchFamily="34" charset="-122"/>
                <a:sym typeface="微软雅黑" panose="020B0503020204020204" pitchFamily="34" charset="-122"/>
              </a:rPr>
              <a:t>（四） 产教融合新引领</a:t>
            </a:r>
            <a:endParaRPr lang="zh-CN" altLang="en-US" sz="2000" b="1" dirty="0">
              <a:solidFill>
                <a:srgbClr val="FFFFFF"/>
              </a:solidFill>
              <a:latin typeface="微软雅黑" pitchFamily="34" charset="-122"/>
              <a:ea typeface="微软雅黑" pitchFamily="34" charset="-122"/>
            </a:endParaRPr>
          </a:p>
        </p:txBody>
      </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04</a:t>
            </a:r>
            <a:endParaRPr lang="zh-CN" altLang="en-US" sz="1600" b="1" dirty="0">
              <a:solidFill>
                <a:prstClr val="white"/>
              </a:solidFill>
            </a:endParaRPr>
          </a:p>
        </p:txBody>
      </p:sp>
    </p:spTree>
    <p:extLst>
      <p:ext uri="{BB962C8B-B14F-4D97-AF65-F5344CB8AC3E}">
        <p14:creationId xmlns:p14="http://schemas.microsoft.com/office/powerpoint/2010/main" val="41296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1436913" y="2624681"/>
            <a:ext cx="10034648" cy="2876983"/>
            <a:chOff x="2049964" y="1895039"/>
            <a:chExt cx="8337538" cy="3806769"/>
          </a:xfrm>
        </p:grpSpPr>
        <p:sp>
          <p:nvSpPr>
            <p:cNvPr id="54" name="文本框 30"/>
            <p:cNvSpPr txBox="1"/>
            <p:nvPr/>
          </p:nvSpPr>
          <p:spPr>
            <a:xfrm flipH="1">
              <a:off x="7318674" y="1895039"/>
              <a:ext cx="2960293" cy="628621"/>
            </a:xfrm>
            <a:prstGeom prst="rect">
              <a:avLst/>
            </a:prstGeom>
            <a:noFill/>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329355" fontAlgn="auto">
                <a:lnSpc>
                  <a:spcPct val="130000"/>
                </a:lnSpc>
                <a:spcBef>
                  <a:spcPct val="0"/>
                </a:spcBef>
                <a:spcAft>
                  <a:spcPts val="0"/>
                </a:spcAft>
                <a:buFont typeface="Arial" panose="020B0604020202020204" pitchFamily="34" charset="0"/>
                <a:buNone/>
                <a:defRPr/>
              </a:pPr>
              <a:endParaRPr lang="zh-CN" altLang="en-US" sz="1600" b="1" kern="0" dirty="0">
                <a:latin typeface="微软雅黑" panose="020B0503020204020204" pitchFamily="34" charset="-122"/>
                <a:ea typeface="微软雅黑" panose="020B0503020204020204" pitchFamily="34" charset="-122"/>
              </a:endParaRPr>
            </a:p>
          </p:txBody>
        </p:sp>
        <p:sp>
          <p:nvSpPr>
            <p:cNvPr id="52" name="文本框 31"/>
            <p:cNvSpPr txBox="1"/>
            <p:nvPr/>
          </p:nvSpPr>
          <p:spPr>
            <a:xfrm flipH="1">
              <a:off x="2049964" y="2523660"/>
              <a:ext cx="2807724" cy="769947"/>
            </a:xfrm>
            <a:prstGeom prst="rect">
              <a:avLst/>
            </a:prstGeom>
            <a:noFill/>
          </p:spPr>
          <p:txBody>
            <a:bodyPr wrap="square" lIns="0" tIns="0" rIns="0" bIns="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750"/>
                </a:spcBef>
                <a:buFont typeface="Arial" charset="0"/>
                <a:buNone/>
              </a:pPr>
              <a:endParaRPr lang="zh-CN" altLang="en-US" sz="1600" b="1" dirty="0">
                <a:latin typeface="微软雅黑" pitchFamily="34" charset="-122"/>
                <a:ea typeface="微软雅黑" pitchFamily="34" charset="-122"/>
              </a:endParaRPr>
            </a:p>
          </p:txBody>
        </p:sp>
        <p:sp>
          <p:nvSpPr>
            <p:cNvPr id="50" name="文本框 32"/>
            <p:cNvSpPr txBox="1"/>
            <p:nvPr/>
          </p:nvSpPr>
          <p:spPr>
            <a:xfrm flipH="1">
              <a:off x="7318675" y="3447645"/>
              <a:ext cx="3068827" cy="553055"/>
            </a:xfrm>
            <a:prstGeom prst="rect">
              <a:avLst/>
            </a:prstGeom>
            <a:noFill/>
          </p:spPr>
          <p:txBody>
            <a:bodyPr wrap="square" lIns="0" tIns="0" rIns="0" bIns="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buFont typeface="Arial" charset="0"/>
                <a:buNone/>
              </a:pPr>
              <a:endParaRPr lang="zh-CN" altLang="en-US" sz="1600" b="1" dirty="0">
                <a:latin typeface="微软雅黑" pitchFamily="34" charset="-122"/>
                <a:ea typeface="微软雅黑" pitchFamily="34" charset="-122"/>
              </a:endParaRPr>
            </a:p>
          </p:txBody>
        </p:sp>
        <p:sp>
          <p:nvSpPr>
            <p:cNvPr id="48" name="文本框 35"/>
            <p:cNvSpPr txBox="1"/>
            <p:nvPr/>
          </p:nvSpPr>
          <p:spPr>
            <a:xfrm flipH="1">
              <a:off x="2049964" y="4234095"/>
              <a:ext cx="2807723" cy="721589"/>
            </a:xfrm>
            <a:prstGeom prst="rect">
              <a:avLst/>
            </a:prstGeom>
            <a:noFill/>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buFont typeface="Arial" charset="0"/>
                <a:buNone/>
              </a:pPr>
              <a:endParaRPr lang="en-US" altLang="zh-CN" sz="1600" b="1" dirty="0">
                <a:latin typeface="微软雅黑" pitchFamily="34" charset="-122"/>
                <a:ea typeface="微软雅黑" pitchFamily="34" charset="-122"/>
              </a:endParaRPr>
            </a:p>
          </p:txBody>
        </p:sp>
        <p:sp>
          <p:nvSpPr>
            <p:cNvPr id="46" name="文本框 38"/>
            <p:cNvSpPr txBox="1"/>
            <p:nvPr/>
          </p:nvSpPr>
          <p:spPr>
            <a:xfrm flipH="1">
              <a:off x="7318676" y="5000254"/>
              <a:ext cx="3068826" cy="701554"/>
            </a:xfrm>
            <a:prstGeom prst="rect">
              <a:avLst/>
            </a:prstGeom>
            <a:noFill/>
          </p:spPr>
          <p:txBody>
            <a:bodyPr wrap="square" lIns="0" tIns="0" rIns="0" bIns="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buFont typeface="Arial" charset="0"/>
                <a:buNone/>
              </a:pPr>
              <a:endParaRPr lang="en-US" altLang="zh-CN" sz="1600" b="1" dirty="0">
                <a:latin typeface="微软雅黑" pitchFamily="34" charset="-122"/>
                <a:ea typeface="微软雅黑" pitchFamily="34" charset="-122"/>
              </a:endParaRPr>
            </a:p>
          </p:txBody>
        </p:sp>
      </p:grpSp>
      <p:grpSp>
        <p:nvGrpSpPr>
          <p:cNvPr id="55" name="组合 54"/>
          <p:cNvGrpSpPr/>
          <p:nvPr/>
        </p:nvGrpSpPr>
        <p:grpSpPr>
          <a:xfrm>
            <a:off x="1825953" y="1273258"/>
            <a:ext cx="7782537" cy="1379414"/>
            <a:chOff x="971550" y="1057275"/>
            <a:chExt cx="13875930" cy="3330574"/>
          </a:xfrm>
        </p:grpSpPr>
        <p:sp>
          <p:nvSpPr>
            <p:cNvPr id="56" name="TextBox 3"/>
            <p:cNvSpPr>
              <a:spLocks noChangeArrowheads="1"/>
            </p:cNvSpPr>
            <p:nvPr/>
          </p:nvSpPr>
          <p:spPr bwMode="auto">
            <a:xfrm>
              <a:off x="4470179" y="2414587"/>
              <a:ext cx="5320451" cy="891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defTabSz="1329355" fontAlgn="auto">
                <a:spcBef>
                  <a:spcPts val="0"/>
                </a:spcBef>
                <a:spcAft>
                  <a:spcPts val="0"/>
                </a:spcAft>
                <a:defRPr/>
              </a:pPr>
              <a:r>
                <a:rPr lang="zh-CN" altLang="en-US" b="1" dirty="0">
                  <a:latin typeface="微软雅黑" panose="020B0503020204020204" pitchFamily="34" charset="-122"/>
                  <a:ea typeface="微软雅黑" panose="020B0503020204020204" pitchFamily="34" charset="-122"/>
                </a:rPr>
                <a:t>为其他专业提供示范范例</a:t>
              </a:r>
            </a:p>
          </p:txBody>
        </p:sp>
        <p:sp>
          <p:nvSpPr>
            <p:cNvPr id="57" name="TextBox 4"/>
            <p:cNvSpPr>
              <a:spLocks noChangeArrowheads="1"/>
            </p:cNvSpPr>
            <p:nvPr/>
          </p:nvSpPr>
          <p:spPr bwMode="auto">
            <a:xfrm>
              <a:off x="2582864" y="3426116"/>
              <a:ext cx="12264616" cy="891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defTabSz="1329355" fontAlgn="auto">
                <a:spcBef>
                  <a:spcPts val="0"/>
                </a:spcBef>
                <a:spcAft>
                  <a:spcPts val="0"/>
                </a:spcAft>
                <a:defRPr/>
              </a:pPr>
              <a:r>
                <a:rPr lang="zh-CN" altLang="en-US" b="1" dirty="0">
                  <a:latin typeface="微软雅黑" panose="020B0503020204020204" pitchFamily="34" charset="-122"/>
                  <a:ea typeface="微软雅黑" panose="020B0503020204020204" pitchFamily="34" charset="-122"/>
                </a:rPr>
                <a:t>只拿出个别与重点产业匹配度高的重点专业建设，不是补弱专业！</a:t>
              </a:r>
            </a:p>
          </p:txBody>
        </p:sp>
        <p:sp>
          <p:nvSpPr>
            <p:cNvPr id="58" name="TextBox 5"/>
            <p:cNvSpPr>
              <a:spLocks noChangeArrowheads="1"/>
            </p:cNvSpPr>
            <p:nvPr/>
          </p:nvSpPr>
          <p:spPr bwMode="auto">
            <a:xfrm>
              <a:off x="6309294" y="1491918"/>
              <a:ext cx="3621765" cy="891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defTabSz="1329355" fontAlgn="auto">
                <a:spcBef>
                  <a:spcPts val="0"/>
                </a:spcBef>
                <a:spcAft>
                  <a:spcPts val="0"/>
                </a:spcAft>
                <a:defRPr/>
              </a:pPr>
              <a:r>
                <a:rPr lang="zh-CN" altLang="en-US" b="1" dirty="0">
                  <a:latin typeface="微软雅黑" panose="020B0503020204020204" pitchFamily="34" charset="-122"/>
                  <a:ea typeface="微软雅黑" panose="020B0503020204020204" pitchFamily="34" charset="-122"/>
                </a:rPr>
                <a:t>专业以外建设项目</a:t>
              </a:r>
            </a:p>
          </p:txBody>
        </p:sp>
        <p:grpSp>
          <p:nvGrpSpPr>
            <p:cNvPr id="59" name="Group 5"/>
            <p:cNvGrpSpPr>
              <a:grpSpLocks/>
            </p:cNvGrpSpPr>
            <p:nvPr/>
          </p:nvGrpSpPr>
          <p:grpSpPr bwMode="auto">
            <a:xfrm>
              <a:off x="971550" y="1706563"/>
              <a:ext cx="1944688" cy="2681286"/>
              <a:chOff x="0" y="0"/>
              <a:chExt cx="1944688" cy="2681281"/>
            </a:xfrm>
          </p:grpSpPr>
          <p:sp>
            <p:nvSpPr>
              <p:cNvPr id="68" name="椭圆​​ 2"/>
              <p:cNvSpPr>
                <a:spLocks noChangeArrowheads="1"/>
              </p:cNvSpPr>
              <p:nvPr/>
            </p:nvSpPr>
            <p:spPr bwMode="auto">
              <a:xfrm>
                <a:off x="0" y="0"/>
                <a:ext cx="1944688" cy="2447925"/>
              </a:xfrm>
              <a:custGeom>
                <a:avLst/>
                <a:gdLst>
                  <a:gd name="T0" fmla="*/ 972344 w 1944132"/>
                  <a:gd name="T1" fmla="*/ 0 h 2448272"/>
                  <a:gd name="T2" fmla="*/ 1944688 w 1944132"/>
                  <a:gd name="T3" fmla="*/ 971928 h 2448272"/>
                  <a:gd name="T4" fmla="*/ 1100795 w 1944132"/>
                  <a:gd name="T5" fmla="*/ 1934410 h 2448272"/>
                  <a:gd name="T6" fmla="*/ 972344 w 1944132"/>
                  <a:gd name="T7" fmla="*/ 2447925 h 2448272"/>
                  <a:gd name="T8" fmla="*/ 843893 w 1944132"/>
                  <a:gd name="T9" fmla="*/ 1934410 h 2448272"/>
                  <a:gd name="T10" fmla="*/ 0 w 1944132"/>
                  <a:gd name="T11" fmla="*/ 971928 h 2448272"/>
                  <a:gd name="T12" fmla="*/ 972344 w 1944132"/>
                  <a:gd name="T13" fmla="*/ 0 h 2448272"/>
                  <a:gd name="T14" fmla="*/ 0 60000 65536"/>
                  <a:gd name="T15" fmla="*/ 0 60000 65536"/>
                  <a:gd name="T16" fmla="*/ 0 60000 65536"/>
                  <a:gd name="T17" fmla="*/ 0 60000 65536"/>
                  <a:gd name="T18" fmla="*/ 0 60000 65536"/>
                  <a:gd name="T19" fmla="*/ 0 60000 65536"/>
                  <a:gd name="T20" fmla="*/ 0 60000 65536"/>
                  <a:gd name="T21" fmla="*/ 0 w 1944132"/>
                  <a:gd name="T22" fmla="*/ 0 h 2448272"/>
                  <a:gd name="T23" fmla="*/ 1944132 w 1944132"/>
                  <a:gd name="T24" fmla="*/ 2448272 h 24482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44132" h="2448272">
                    <a:moveTo>
                      <a:pt x="972066" y="0"/>
                    </a:moveTo>
                    <a:cubicBezTo>
                      <a:pt x="1508923" y="0"/>
                      <a:pt x="1944132" y="435209"/>
                      <a:pt x="1944132" y="972066"/>
                    </a:cubicBezTo>
                    <a:cubicBezTo>
                      <a:pt x="1944132" y="1465344"/>
                      <a:pt x="1576711" y="1872807"/>
                      <a:pt x="1100480" y="1934684"/>
                    </a:cubicBezTo>
                    <a:lnTo>
                      <a:pt x="972066" y="2448272"/>
                    </a:lnTo>
                    <a:lnTo>
                      <a:pt x="843652" y="1934684"/>
                    </a:lnTo>
                    <a:cubicBezTo>
                      <a:pt x="367421" y="1872807"/>
                      <a:pt x="0" y="1465344"/>
                      <a:pt x="0" y="972066"/>
                    </a:cubicBezTo>
                    <a:cubicBezTo>
                      <a:pt x="0" y="435209"/>
                      <a:pt x="435209" y="0"/>
                      <a:pt x="972066" y="0"/>
                    </a:cubicBezTo>
                    <a:close/>
                  </a:path>
                </a:pathLst>
              </a:custGeom>
              <a:gradFill rotWithShape="1">
                <a:gsLst>
                  <a:gs pos="0">
                    <a:srgbClr val="00B0F0"/>
                  </a:gs>
                  <a:gs pos="100000">
                    <a:srgbClr val="0070C0"/>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69" name="椭圆​​ 6"/>
              <p:cNvSpPr>
                <a:spLocks noChangeArrowheads="1"/>
              </p:cNvSpPr>
              <p:nvPr/>
            </p:nvSpPr>
            <p:spPr bwMode="auto">
              <a:xfrm>
                <a:off x="216198" y="2530160"/>
                <a:ext cx="1512168" cy="151121"/>
              </a:xfrm>
              <a:prstGeom prst="ellipse">
                <a:avLst/>
              </a:prstGeom>
              <a:gradFill rotWithShape="1">
                <a:gsLst>
                  <a:gs pos="0">
                    <a:srgbClr val="7F7F7F"/>
                  </a:gs>
                  <a:gs pos="79999">
                    <a:srgbClr val="FFFFFF"/>
                  </a:gs>
                  <a:gs pos="100000">
                    <a:srgbClr val="FFFFFF"/>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b="1">
                  <a:solidFill>
                    <a:srgbClr val="FFFFFF"/>
                  </a:solidFill>
                  <a:latin typeface="Calibri" panose="020F0502020204030204" pitchFamily="34" charset="0"/>
                  <a:sym typeface="宋体" panose="02010600030101010101" pitchFamily="2" charset="-122"/>
                </a:endParaRPr>
              </a:p>
            </p:txBody>
          </p:sp>
          <p:sp>
            <p:nvSpPr>
              <p:cNvPr id="70" name="矩形​​ 16"/>
              <p:cNvSpPr>
                <a:spLocks noChangeArrowheads="1"/>
              </p:cNvSpPr>
              <p:nvPr/>
            </p:nvSpPr>
            <p:spPr bwMode="auto">
              <a:xfrm>
                <a:off x="406730" y="510707"/>
                <a:ext cx="1049730" cy="862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en-US" altLang="zh-CN" sz="2400" b="1" dirty="0">
                    <a:solidFill>
                      <a:schemeClr val="bg1"/>
                    </a:solidFill>
                    <a:latin typeface="微软雅黑" panose="020B0503020204020204" pitchFamily="34" charset="-122"/>
                    <a:ea typeface="微软雅黑" panose="020B0503020204020204" pitchFamily="34" charset="-122"/>
                    <a:sym typeface="Arial Unicode MS" panose="020B0604020202020204" pitchFamily="34" charset="-122"/>
                  </a:rPr>
                  <a:t>1</a:t>
                </a:r>
                <a:endParaRPr lang="zh-CN" altLang="en-US" dirty="0"/>
              </a:p>
            </p:txBody>
          </p:sp>
        </p:grpSp>
        <p:grpSp>
          <p:nvGrpSpPr>
            <p:cNvPr id="60" name="Group 9"/>
            <p:cNvGrpSpPr>
              <a:grpSpLocks/>
            </p:cNvGrpSpPr>
            <p:nvPr/>
          </p:nvGrpSpPr>
          <p:grpSpPr bwMode="auto">
            <a:xfrm>
              <a:off x="3436938" y="1333500"/>
              <a:ext cx="1439862" cy="1946275"/>
              <a:chOff x="0" y="0"/>
              <a:chExt cx="1439862" cy="1946260"/>
            </a:xfrm>
          </p:grpSpPr>
          <p:sp>
            <p:nvSpPr>
              <p:cNvPr id="65" name="椭圆​​ 2"/>
              <p:cNvSpPr>
                <a:spLocks noChangeArrowheads="1"/>
              </p:cNvSpPr>
              <p:nvPr/>
            </p:nvSpPr>
            <p:spPr bwMode="auto">
              <a:xfrm>
                <a:off x="0" y="0"/>
                <a:ext cx="1439862" cy="1812925"/>
              </a:xfrm>
              <a:custGeom>
                <a:avLst/>
                <a:gdLst>
                  <a:gd name="T0" fmla="*/ 719931 w 1944132"/>
                  <a:gd name="T1" fmla="*/ 0 h 2448272"/>
                  <a:gd name="T2" fmla="*/ 1439862 w 1944132"/>
                  <a:gd name="T3" fmla="*/ 719807 h 2448272"/>
                  <a:gd name="T4" fmla="*/ 815037 w 1944132"/>
                  <a:gd name="T5" fmla="*/ 1432617 h 2448272"/>
                  <a:gd name="T6" fmla="*/ 719931 w 1944132"/>
                  <a:gd name="T7" fmla="*/ 1812925 h 2448272"/>
                  <a:gd name="T8" fmla="*/ 624825 w 1944132"/>
                  <a:gd name="T9" fmla="*/ 1432617 h 2448272"/>
                  <a:gd name="T10" fmla="*/ 0 w 1944132"/>
                  <a:gd name="T11" fmla="*/ 719807 h 2448272"/>
                  <a:gd name="T12" fmla="*/ 719931 w 1944132"/>
                  <a:gd name="T13" fmla="*/ 0 h 2448272"/>
                  <a:gd name="T14" fmla="*/ 0 60000 65536"/>
                  <a:gd name="T15" fmla="*/ 0 60000 65536"/>
                  <a:gd name="T16" fmla="*/ 0 60000 65536"/>
                  <a:gd name="T17" fmla="*/ 0 60000 65536"/>
                  <a:gd name="T18" fmla="*/ 0 60000 65536"/>
                  <a:gd name="T19" fmla="*/ 0 60000 65536"/>
                  <a:gd name="T20" fmla="*/ 0 60000 65536"/>
                  <a:gd name="T21" fmla="*/ 0 w 1944132"/>
                  <a:gd name="T22" fmla="*/ 0 h 2448272"/>
                  <a:gd name="T23" fmla="*/ 1944132 w 1944132"/>
                  <a:gd name="T24" fmla="*/ 2448272 h 24482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44132" h="2448272">
                    <a:moveTo>
                      <a:pt x="972066" y="0"/>
                    </a:moveTo>
                    <a:cubicBezTo>
                      <a:pt x="1508923" y="0"/>
                      <a:pt x="1944132" y="435209"/>
                      <a:pt x="1944132" y="972066"/>
                    </a:cubicBezTo>
                    <a:cubicBezTo>
                      <a:pt x="1944132" y="1465344"/>
                      <a:pt x="1576711" y="1872807"/>
                      <a:pt x="1100480" y="1934684"/>
                    </a:cubicBezTo>
                    <a:lnTo>
                      <a:pt x="972066" y="2448272"/>
                    </a:lnTo>
                    <a:lnTo>
                      <a:pt x="843652" y="1934684"/>
                    </a:lnTo>
                    <a:cubicBezTo>
                      <a:pt x="367421" y="1872807"/>
                      <a:pt x="0" y="1465344"/>
                      <a:pt x="0" y="972066"/>
                    </a:cubicBezTo>
                    <a:cubicBezTo>
                      <a:pt x="0" y="435209"/>
                      <a:pt x="435209" y="0"/>
                      <a:pt x="972066" y="0"/>
                    </a:cubicBezTo>
                    <a:close/>
                  </a:path>
                </a:pathLst>
              </a:custGeom>
              <a:gradFill rotWithShape="1">
                <a:gsLst>
                  <a:gs pos="0">
                    <a:srgbClr val="00B0F0"/>
                  </a:gs>
                  <a:gs pos="100000">
                    <a:srgbClr val="0070C0"/>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66" name="椭圆​​ 9"/>
              <p:cNvSpPr>
                <a:spLocks noChangeArrowheads="1"/>
              </p:cNvSpPr>
              <p:nvPr/>
            </p:nvSpPr>
            <p:spPr bwMode="auto">
              <a:xfrm>
                <a:off x="127074" y="1851416"/>
                <a:ext cx="1116000" cy="94844"/>
              </a:xfrm>
              <a:prstGeom prst="ellipse">
                <a:avLst/>
              </a:prstGeom>
              <a:gradFill rotWithShape="1">
                <a:gsLst>
                  <a:gs pos="0">
                    <a:srgbClr val="7F7F7F"/>
                  </a:gs>
                  <a:gs pos="79999">
                    <a:srgbClr val="FFFFFF"/>
                  </a:gs>
                  <a:gs pos="100000">
                    <a:srgbClr val="FFFFFF"/>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b="1">
                  <a:solidFill>
                    <a:srgbClr val="FFFFFF"/>
                  </a:solidFill>
                  <a:latin typeface="Calibri" panose="020F0502020204030204" pitchFamily="34" charset="0"/>
                  <a:sym typeface="宋体" panose="02010600030101010101" pitchFamily="2" charset="-122"/>
                </a:endParaRPr>
              </a:p>
            </p:txBody>
          </p:sp>
          <p:sp>
            <p:nvSpPr>
              <p:cNvPr id="67" name="矩形​​ 17"/>
              <p:cNvSpPr>
                <a:spLocks noChangeArrowheads="1"/>
              </p:cNvSpPr>
              <p:nvPr/>
            </p:nvSpPr>
            <p:spPr bwMode="auto">
              <a:xfrm>
                <a:off x="348654" y="326678"/>
                <a:ext cx="684588" cy="74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en-US" altLang="zh-CN" sz="2000" b="1" dirty="0">
                    <a:solidFill>
                      <a:schemeClr val="bg1"/>
                    </a:solidFill>
                    <a:latin typeface="微软雅黑" panose="020B0503020204020204" pitchFamily="34" charset="-122"/>
                    <a:ea typeface="微软雅黑" panose="020B0503020204020204" pitchFamily="34" charset="-122"/>
                    <a:sym typeface="Arial Unicode MS" panose="020B0604020202020204" pitchFamily="34" charset="-122"/>
                  </a:rPr>
                  <a:t>2</a:t>
                </a:r>
                <a:endParaRPr lang="zh-CN" altLang="en-US" dirty="0"/>
              </a:p>
            </p:txBody>
          </p:sp>
        </p:grpSp>
        <p:grpSp>
          <p:nvGrpSpPr>
            <p:cNvPr id="61" name="Group 13"/>
            <p:cNvGrpSpPr>
              <a:grpSpLocks/>
            </p:cNvGrpSpPr>
            <p:nvPr/>
          </p:nvGrpSpPr>
          <p:grpSpPr bwMode="auto">
            <a:xfrm>
              <a:off x="5364163" y="1057275"/>
              <a:ext cx="1012825" cy="1357313"/>
              <a:chOff x="0" y="0"/>
              <a:chExt cx="1012825" cy="1357676"/>
            </a:xfrm>
          </p:grpSpPr>
          <p:sp>
            <p:nvSpPr>
              <p:cNvPr id="62" name="椭圆​​ 2"/>
              <p:cNvSpPr>
                <a:spLocks noChangeArrowheads="1"/>
              </p:cNvSpPr>
              <p:nvPr/>
            </p:nvSpPr>
            <p:spPr bwMode="auto">
              <a:xfrm>
                <a:off x="0" y="0"/>
                <a:ext cx="1012825" cy="1274762"/>
              </a:xfrm>
              <a:custGeom>
                <a:avLst/>
                <a:gdLst>
                  <a:gd name="T0" fmla="*/ 506413 w 1944132"/>
                  <a:gd name="T1" fmla="*/ 0 h 2448272"/>
                  <a:gd name="T2" fmla="*/ 1012825 w 1944132"/>
                  <a:gd name="T3" fmla="*/ 506134 h 2448272"/>
                  <a:gd name="T4" fmla="*/ 573312 w 1944132"/>
                  <a:gd name="T5" fmla="*/ 1007348 h 2448272"/>
                  <a:gd name="T6" fmla="*/ 506413 w 1944132"/>
                  <a:gd name="T7" fmla="*/ 1274762 h 2448272"/>
                  <a:gd name="T8" fmla="*/ 439513 w 1944132"/>
                  <a:gd name="T9" fmla="*/ 1007348 h 2448272"/>
                  <a:gd name="T10" fmla="*/ 0 w 1944132"/>
                  <a:gd name="T11" fmla="*/ 506134 h 2448272"/>
                  <a:gd name="T12" fmla="*/ 506413 w 1944132"/>
                  <a:gd name="T13" fmla="*/ 0 h 2448272"/>
                  <a:gd name="T14" fmla="*/ 0 60000 65536"/>
                  <a:gd name="T15" fmla="*/ 0 60000 65536"/>
                  <a:gd name="T16" fmla="*/ 0 60000 65536"/>
                  <a:gd name="T17" fmla="*/ 0 60000 65536"/>
                  <a:gd name="T18" fmla="*/ 0 60000 65536"/>
                  <a:gd name="T19" fmla="*/ 0 60000 65536"/>
                  <a:gd name="T20" fmla="*/ 0 60000 65536"/>
                  <a:gd name="T21" fmla="*/ 0 w 1944132"/>
                  <a:gd name="T22" fmla="*/ 0 h 2448272"/>
                  <a:gd name="T23" fmla="*/ 1944132 w 1944132"/>
                  <a:gd name="T24" fmla="*/ 2448272 h 24482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44132" h="2448272">
                    <a:moveTo>
                      <a:pt x="972066" y="0"/>
                    </a:moveTo>
                    <a:cubicBezTo>
                      <a:pt x="1508923" y="0"/>
                      <a:pt x="1944132" y="435209"/>
                      <a:pt x="1944132" y="972066"/>
                    </a:cubicBezTo>
                    <a:cubicBezTo>
                      <a:pt x="1944132" y="1465344"/>
                      <a:pt x="1576711" y="1872807"/>
                      <a:pt x="1100480" y="1934684"/>
                    </a:cubicBezTo>
                    <a:lnTo>
                      <a:pt x="972066" y="2448272"/>
                    </a:lnTo>
                    <a:lnTo>
                      <a:pt x="843652" y="1934684"/>
                    </a:lnTo>
                    <a:cubicBezTo>
                      <a:pt x="367421" y="1872807"/>
                      <a:pt x="0" y="1465344"/>
                      <a:pt x="0" y="972066"/>
                    </a:cubicBezTo>
                    <a:cubicBezTo>
                      <a:pt x="0" y="435209"/>
                      <a:pt x="435209" y="0"/>
                      <a:pt x="972066" y="0"/>
                    </a:cubicBezTo>
                    <a:close/>
                  </a:path>
                </a:pathLst>
              </a:custGeom>
              <a:gradFill rotWithShape="1">
                <a:gsLst>
                  <a:gs pos="0">
                    <a:srgbClr val="00B0F0"/>
                  </a:gs>
                  <a:gs pos="100000">
                    <a:srgbClr val="0070C0"/>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dirty="0"/>
              </a:p>
            </p:txBody>
          </p:sp>
          <p:sp>
            <p:nvSpPr>
              <p:cNvPr id="63" name="椭圆​​ 10"/>
              <p:cNvSpPr>
                <a:spLocks noChangeArrowheads="1"/>
              </p:cNvSpPr>
              <p:nvPr/>
            </p:nvSpPr>
            <p:spPr bwMode="auto">
              <a:xfrm>
                <a:off x="144145" y="1262832"/>
                <a:ext cx="720000" cy="94844"/>
              </a:xfrm>
              <a:prstGeom prst="ellipse">
                <a:avLst/>
              </a:prstGeom>
              <a:gradFill rotWithShape="1">
                <a:gsLst>
                  <a:gs pos="0">
                    <a:srgbClr val="7F7F7F"/>
                  </a:gs>
                  <a:gs pos="79999">
                    <a:srgbClr val="FFFFFF"/>
                  </a:gs>
                  <a:gs pos="100000">
                    <a:srgbClr val="FFFFFF"/>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b="1">
                  <a:solidFill>
                    <a:srgbClr val="FFFFFF"/>
                  </a:solidFill>
                  <a:latin typeface="Calibri" panose="020F0502020204030204" pitchFamily="34" charset="0"/>
                  <a:sym typeface="宋体" panose="02010600030101010101" pitchFamily="2" charset="-122"/>
                </a:endParaRPr>
              </a:p>
            </p:txBody>
          </p:sp>
          <p:sp>
            <p:nvSpPr>
              <p:cNvPr id="64" name="矩形​​ 18"/>
              <p:cNvSpPr>
                <a:spLocks noChangeArrowheads="1"/>
              </p:cNvSpPr>
              <p:nvPr/>
            </p:nvSpPr>
            <p:spPr bwMode="auto">
              <a:xfrm>
                <a:off x="195281" y="210634"/>
                <a:ext cx="620667" cy="63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en-US" altLang="zh-CN" sz="1600" b="1" dirty="0" smtClean="0">
                    <a:solidFill>
                      <a:schemeClr val="bg1"/>
                    </a:solidFill>
                    <a:latin typeface="微软雅黑" panose="020B0503020204020204" pitchFamily="34" charset="-122"/>
                    <a:ea typeface="微软雅黑" panose="020B0503020204020204" pitchFamily="34" charset="-122"/>
                    <a:sym typeface="Arial Unicode MS" panose="020B0604020202020204" pitchFamily="34" charset="-122"/>
                  </a:rPr>
                  <a:t>3</a:t>
                </a:r>
                <a:endParaRPr lang="zh-CN" altLang="en-US" dirty="0"/>
              </a:p>
            </p:txBody>
          </p:sp>
        </p:grpSp>
      </p:grpSp>
      <p:pic>
        <p:nvPicPr>
          <p:cNvPr id="71" name="Picture 2"/>
          <p:cNvPicPr>
            <a:picLocks noChangeAspect="1" noChangeArrowheads="1"/>
          </p:cNvPicPr>
          <p:nvPr/>
        </p:nvPicPr>
        <p:blipFill>
          <a:blip r:embed="rId3"/>
          <a:srcRect l="28212" t="32378" r="18646" b="16170"/>
          <a:stretch>
            <a:fillRect/>
          </a:stretch>
        </p:blipFill>
        <p:spPr bwMode="auto">
          <a:xfrm>
            <a:off x="1097340" y="2845533"/>
            <a:ext cx="9476067" cy="3538578"/>
          </a:xfrm>
          <a:prstGeom prst="rect">
            <a:avLst/>
          </a:prstGeom>
          <a:noFill/>
          <a:ln w="9525">
            <a:noFill/>
            <a:miter lim="800000"/>
            <a:headEnd/>
            <a:tailEnd/>
          </a:ln>
        </p:spPr>
      </p:pic>
      <p:cxnSp>
        <p:nvCxnSpPr>
          <p:cNvPr id="38" name="直接连接符 37"/>
          <p:cNvCxnSpPr>
            <a:endCxn id="33" idx="1"/>
          </p:cNvCxnSpPr>
          <p:nvPr/>
        </p:nvCxnSpPr>
        <p:spPr>
          <a:xfrm>
            <a:off x="1985664" y="368836"/>
            <a:ext cx="6946959" cy="359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MH_Other_5"/>
          <p:cNvSpPr>
            <a:spLocks noChangeArrowheads="1"/>
          </p:cNvSpPr>
          <p:nvPr>
            <p:custDataLst>
              <p:tags r:id="rId1"/>
            </p:custDataLst>
          </p:nvPr>
        </p:nvSpPr>
        <p:spPr bwMode="auto">
          <a:xfrm>
            <a:off x="228925" y="779844"/>
            <a:ext cx="2457449" cy="558643"/>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a:solidFill>
                  <a:srgbClr val="FFFFFF"/>
                </a:solidFill>
                <a:ea typeface="微软雅黑" pitchFamily="34" charset="-122"/>
              </a:rPr>
              <a:t>（一</a:t>
            </a:r>
            <a:r>
              <a:rPr lang="zh-CN" altLang="en-US" sz="2000" b="1" dirty="0" smtClean="0">
                <a:solidFill>
                  <a:srgbClr val="FFFFFF"/>
                </a:solidFill>
                <a:ea typeface="微软雅黑" pitchFamily="34" charset="-122"/>
              </a:rPr>
              <a:t>） </a:t>
            </a:r>
            <a:r>
              <a:rPr lang="zh-CN" altLang="en-US" sz="2000" b="1" dirty="0">
                <a:solidFill>
                  <a:srgbClr val="FFFFFF"/>
                </a:solidFill>
                <a:ea typeface="微软雅黑" pitchFamily="34" charset="-122"/>
              </a:rPr>
              <a:t>验收内容</a:t>
            </a:r>
          </a:p>
        </p:txBody>
      </p:sp>
      <p:sp>
        <p:nvSpPr>
          <p:cNvPr id="33" name="文本占位符 20"/>
          <p:cNvSpPr txBox="1">
            <a:spLocks/>
          </p:cNvSpPr>
          <p:nvPr/>
        </p:nvSpPr>
        <p:spPr>
          <a:xfrm>
            <a:off x="8932623" y="199560"/>
            <a:ext cx="3171825" cy="410506"/>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smtClean="0">
                <a:solidFill>
                  <a:prstClr val="black"/>
                </a:solidFill>
              </a:rPr>
              <a:t>二</a:t>
            </a:r>
            <a:r>
              <a:rPr lang="zh-CN" altLang="en-US" b="1" dirty="0">
                <a:solidFill>
                  <a:prstClr val="black"/>
                </a:solidFill>
              </a:rPr>
              <a:t>、</a:t>
            </a:r>
            <a:r>
              <a:rPr lang="zh-CN" altLang="en-US" b="1" dirty="0" smtClean="0">
                <a:solidFill>
                  <a:prstClr val="black"/>
                </a:solidFill>
              </a:rPr>
              <a:t>示范验收标准</a:t>
            </a:r>
            <a:endParaRPr lang="zh-CN" altLang="en-US" b="1" dirty="0">
              <a:solidFill>
                <a:prstClr val="black"/>
              </a:solidFill>
            </a:endParaRPr>
          </a:p>
        </p:txBody>
      </p:sp>
      <p:sp>
        <p:nvSpPr>
          <p:cNvPr id="32"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05</a:t>
            </a:r>
            <a:endParaRPr lang="zh-CN" altLang="en-US" sz="1600" b="1" dirty="0">
              <a:solidFill>
                <a:prstClr val="white"/>
              </a:solidFill>
            </a:endParaRPr>
          </a:p>
        </p:txBody>
      </p:sp>
    </p:spTree>
    <p:extLst>
      <p:ext uri="{BB962C8B-B14F-4D97-AF65-F5344CB8AC3E}">
        <p14:creationId xmlns:p14="http://schemas.microsoft.com/office/powerpoint/2010/main" val="129736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32" name="直接连接符 31"/>
          <p:cNvCxnSpPr/>
          <p:nvPr/>
        </p:nvCxnSpPr>
        <p:spPr>
          <a:xfrm>
            <a:off x="1768416" y="404813"/>
            <a:ext cx="67366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806975" y="2135908"/>
            <a:ext cx="3050649" cy="3416320"/>
          </a:xfrm>
          <a:prstGeom prst="rect">
            <a:avLst/>
          </a:prstGeom>
        </p:spPr>
        <p:txBody>
          <a:bodyPr wrap="square">
            <a:spAutoFit/>
          </a:bodyPr>
          <a:lstStyle/>
          <a:p>
            <a:pPr marL="342900" indent="-342900" defTabSz="1329355" fontAlgn="auto">
              <a:lnSpc>
                <a:spcPct val="150000"/>
              </a:lnSpc>
              <a:spcBef>
                <a:spcPts val="0"/>
              </a:spcBef>
              <a:spcAft>
                <a:spcPts val="0"/>
              </a:spcAft>
              <a:buFont typeface="Wingdings" panose="05000000000000000000" pitchFamily="2" charset="2"/>
              <a:buChar char="u"/>
              <a:defRPr/>
            </a:pP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依据任务书</a:t>
            </a:r>
            <a:endParaRPr lang="en-US" altLang="zh-CN" dirty="0">
              <a:latin typeface="微软雅黑" panose="020B0503020204020204" pitchFamily="34" charset="-122"/>
              <a:ea typeface="微软雅黑" panose="020B0503020204020204" pitchFamily="34" charset="-122"/>
              <a:sym typeface="微软雅黑" panose="020B0503020204020204" pitchFamily="34" charset="-122"/>
            </a:endParaRPr>
          </a:p>
          <a:p>
            <a:pPr marL="342900" indent="-342900" defTabSz="1329355" fontAlgn="auto">
              <a:lnSpc>
                <a:spcPct val="150000"/>
              </a:lnSpc>
              <a:spcBef>
                <a:spcPts val="0"/>
              </a:spcBef>
              <a:spcAft>
                <a:spcPts val="0"/>
              </a:spcAft>
              <a:buFont typeface="Wingdings" panose="05000000000000000000" pitchFamily="2" charset="2"/>
              <a:buChar char="u"/>
              <a:defRPr/>
            </a:pP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重点专业建设标准化流程</a:t>
            </a:r>
            <a:endParaRPr lang="en-US" altLang="zh-CN" dirty="0">
              <a:latin typeface="微软雅黑" panose="020B0503020204020204" pitchFamily="34" charset="-122"/>
              <a:ea typeface="微软雅黑" panose="020B0503020204020204" pitchFamily="34" charset="-122"/>
              <a:sym typeface="微软雅黑" panose="020B0503020204020204" pitchFamily="34" charset="-122"/>
            </a:endParaRPr>
          </a:p>
          <a:p>
            <a:pPr marL="342900" indent="-342900" defTabSz="1329355" fontAlgn="auto">
              <a:lnSpc>
                <a:spcPct val="150000"/>
              </a:lnSpc>
              <a:spcBef>
                <a:spcPts val="0"/>
              </a:spcBef>
              <a:spcAft>
                <a:spcPts val="0"/>
              </a:spcAft>
              <a:buFont typeface="Wingdings" panose="05000000000000000000" pitchFamily="2" charset="2"/>
              <a:buChar char="u"/>
              <a:defRPr/>
            </a:pP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师资队伍建设</a:t>
            </a:r>
            <a:endParaRPr lang="en-US" altLang="zh-CN" dirty="0">
              <a:latin typeface="微软雅黑" panose="020B0503020204020204" pitchFamily="34" charset="-122"/>
              <a:ea typeface="微软雅黑" panose="020B0503020204020204" pitchFamily="34" charset="-122"/>
              <a:sym typeface="微软雅黑" panose="020B0503020204020204" pitchFamily="34" charset="-122"/>
            </a:endParaRPr>
          </a:p>
          <a:p>
            <a:pPr marL="342900" indent="-342900" defTabSz="1329355" fontAlgn="auto">
              <a:lnSpc>
                <a:spcPct val="150000"/>
              </a:lnSpc>
              <a:spcBef>
                <a:spcPts val="0"/>
              </a:spcBef>
              <a:spcAft>
                <a:spcPts val="0"/>
              </a:spcAft>
              <a:buFont typeface="Wingdings" panose="05000000000000000000" pitchFamily="2" charset="2"/>
              <a:buChar char="u"/>
              <a:defRPr/>
            </a:pP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校企合作策略</a:t>
            </a:r>
            <a:endParaRPr lang="en-US" altLang="zh-CN" dirty="0">
              <a:latin typeface="微软雅黑" panose="020B0503020204020204" pitchFamily="34" charset="-122"/>
              <a:ea typeface="微软雅黑" panose="020B0503020204020204" pitchFamily="34" charset="-122"/>
              <a:sym typeface="微软雅黑" panose="020B0503020204020204" pitchFamily="34" charset="-122"/>
            </a:endParaRPr>
          </a:p>
          <a:p>
            <a:pPr marL="342900" indent="-342900" defTabSz="1329355" fontAlgn="auto">
              <a:lnSpc>
                <a:spcPct val="150000"/>
              </a:lnSpc>
              <a:spcBef>
                <a:spcPts val="0"/>
              </a:spcBef>
              <a:spcAft>
                <a:spcPts val="0"/>
              </a:spcAft>
              <a:buFont typeface="Wingdings" panose="05000000000000000000" pitchFamily="2" charset="2"/>
              <a:buChar char="u"/>
              <a:defRPr/>
            </a:pP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成果推广方向</a:t>
            </a:r>
            <a:endParaRPr lang="en-US" altLang="zh-CN" dirty="0">
              <a:latin typeface="微软雅黑" panose="020B0503020204020204" pitchFamily="34" charset="-122"/>
              <a:ea typeface="微软雅黑" panose="020B0503020204020204" pitchFamily="34" charset="-122"/>
              <a:sym typeface="微软雅黑" panose="020B0503020204020204" pitchFamily="34" charset="-122"/>
            </a:endParaRPr>
          </a:p>
          <a:p>
            <a:pPr marL="342900" indent="-342900" defTabSz="1329355" fontAlgn="auto">
              <a:lnSpc>
                <a:spcPct val="150000"/>
              </a:lnSpc>
              <a:spcBef>
                <a:spcPts val="0"/>
              </a:spcBef>
              <a:spcAft>
                <a:spcPts val="0"/>
              </a:spcAft>
              <a:buFont typeface="Wingdings" panose="05000000000000000000" pitchFamily="2" charset="2"/>
              <a:buChar char="u"/>
              <a:defRPr/>
            </a:pP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建设工作机制保障</a:t>
            </a:r>
            <a:endParaRPr lang="en-US" altLang="zh-CN" dirty="0">
              <a:latin typeface="微软雅黑" panose="020B0503020204020204" pitchFamily="34" charset="-122"/>
              <a:ea typeface="微软雅黑" panose="020B0503020204020204" pitchFamily="34" charset="-122"/>
              <a:sym typeface="微软雅黑" panose="020B0503020204020204" pitchFamily="34" charset="-122"/>
            </a:endParaRPr>
          </a:p>
          <a:p>
            <a:pPr marL="342900" indent="-342900" defTabSz="1329355" fontAlgn="auto">
              <a:lnSpc>
                <a:spcPct val="150000"/>
              </a:lnSpc>
              <a:spcBef>
                <a:spcPts val="0"/>
              </a:spcBef>
              <a:spcAft>
                <a:spcPts val="0"/>
              </a:spcAft>
              <a:buFont typeface="Wingdings" panose="05000000000000000000" pitchFamily="2" charset="2"/>
              <a:buChar char="u"/>
              <a:defRPr/>
            </a:pP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成果与过程佐证材料</a:t>
            </a:r>
            <a:r>
              <a:rPr lang="zh-CN" altLang="en-US" dirty="0" smtClean="0">
                <a:latin typeface="微软雅黑" panose="020B0503020204020204" pitchFamily="34" charset="-122"/>
                <a:ea typeface="微软雅黑" panose="020B0503020204020204" pitchFamily="34" charset="-122"/>
                <a:sym typeface="微软雅黑" panose="020B0503020204020204" pitchFamily="34" charset="-122"/>
              </a:rPr>
              <a:t>汇编</a:t>
            </a:r>
            <a:endParaRPr lang="en-US" altLang="zh-CN" dirty="0" smtClean="0">
              <a:latin typeface="微软雅黑" panose="020B0503020204020204" pitchFamily="34" charset="-122"/>
              <a:ea typeface="微软雅黑" panose="020B0503020204020204" pitchFamily="34" charset="-122"/>
              <a:sym typeface="微软雅黑" panose="020B0503020204020204" pitchFamily="34" charset="-122"/>
            </a:endParaRPr>
          </a:p>
          <a:p>
            <a:pPr marL="342900" indent="-342900" defTabSz="1329355" fontAlgn="auto">
              <a:lnSpc>
                <a:spcPct val="150000"/>
              </a:lnSpc>
              <a:spcBef>
                <a:spcPts val="0"/>
              </a:spcBef>
              <a:spcAft>
                <a:spcPts val="0"/>
              </a:spcAft>
              <a:buFont typeface="Wingdings" panose="05000000000000000000" pitchFamily="2" charset="2"/>
              <a:buChar char="u"/>
              <a:defRPr/>
            </a:pPr>
            <a:endParaRPr lang="en-US" altLang="zh-CN"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矩形 3"/>
          <p:cNvSpPr/>
          <p:nvPr/>
        </p:nvSpPr>
        <p:spPr>
          <a:xfrm>
            <a:off x="6032094" y="818600"/>
            <a:ext cx="3907634" cy="584775"/>
          </a:xfrm>
          <a:prstGeom prst="rect">
            <a:avLst/>
          </a:prstGeom>
        </p:spPr>
        <p:txBody>
          <a:bodyPr wrap="square">
            <a:spAutoFit/>
          </a:bodyPr>
          <a:lstStyle/>
          <a:p>
            <a:r>
              <a:rPr lang="en-US" altLang="zh-CN" sz="2400" b="1" dirty="0" smtClean="0">
                <a:solidFill>
                  <a:srgbClr val="C00000"/>
                </a:solidFill>
                <a:latin typeface="华文行楷"/>
                <a:ea typeface="华文行楷"/>
              </a:rPr>
              <a:t>        </a:t>
            </a:r>
            <a:r>
              <a:rPr lang="en-US" altLang="zh-CN" sz="3200" b="1" dirty="0" smtClean="0">
                <a:solidFill>
                  <a:srgbClr val="C00000"/>
                </a:solidFill>
                <a:latin typeface="华文行楷"/>
                <a:ea typeface="华文行楷"/>
              </a:rPr>
              <a:t>1 </a:t>
            </a:r>
            <a:r>
              <a:rPr lang="en-US" altLang="zh-CN" sz="3200" b="1" dirty="0">
                <a:solidFill>
                  <a:srgbClr val="C00000"/>
                </a:solidFill>
                <a:latin typeface="华文行楷"/>
                <a:ea typeface="华文行楷"/>
              </a:rPr>
              <a:t>9 5 8 3 5 </a:t>
            </a:r>
            <a:r>
              <a:rPr lang="en-US" altLang="zh-CN" sz="3200" b="1" dirty="0" smtClean="0">
                <a:solidFill>
                  <a:srgbClr val="C00000"/>
                </a:solidFill>
                <a:latin typeface="华文行楷"/>
                <a:ea typeface="华文行楷"/>
              </a:rPr>
              <a:t>3 </a:t>
            </a:r>
            <a:r>
              <a:rPr lang="zh-CN" altLang="en-US" sz="2000" b="1" dirty="0" smtClean="0">
                <a:solidFill>
                  <a:srgbClr val="C00000"/>
                </a:solidFill>
                <a:latin typeface="微软雅黑" pitchFamily="34" charset="-122"/>
                <a:ea typeface="微软雅黑" pitchFamily="34" charset="-122"/>
              </a:rPr>
              <a:t>建设路径</a:t>
            </a:r>
            <a:endParaRPr lang="zh-CN" altLang="en-US" sz="2000" b="1" dirty="0">
              <a:solidFill>
                <a:srgbClr val="C00000"/>
              </a:solidFill>
              <a:latin typeface="微软雅黑" pitchFamily="34" charset="-122"/>
              <a:ea typeface="微软雅黑" pitchFamily="34" charset="-122"/>
            </a:endParaRPr>
          </a:p>
        </p:txBody>
      </p:sp>
      <p:sp>
        <p:nvSpPr>
          <p:cNvPr id="171" name="对角圆角矩形 170"/>
          <p:cNvSpPr/>
          <p:nvPr/>
        </p:nvSpPr>
        <p:spPr bwMode="auto">
          <a:xfrm>
            <a:off x="4272151" y="1401303"/>
            <a:ext cx="7427521" cy="5063249"/>
          </a:xfrm>
          <a:prstGeom prst="round2DiagRect">
            <a:avLst/>
          </a:prstGeom>
          <a:solidFill>
            <a:srgbClr val="0070C0">
              <a:alpha val="62000"/>
            </a:srgbClr>
          </a:solidFill>
          <a:ln w="9525" cap="flat" cmpd="sng" algn="ctr">
            <a:solidFill>
              <a:srgbClr val="FFFFFF"/>
            </a:solidFill>
            <a:prstDash val="solid"/>
            <a:round/>
            <a:headEnd type="none" w="med" len="med"/>
            <a:tailEnd type="none" w="med" len="med"/>
          </a:ln>
          <a:effectLst/>
        </p:spPr>
        <p:txBody>
          <a:bodyPr wrap="none" lIns="90000" tIns="46800" rIns="90000" bIns="46800" anchor="ctr"/>
          <a:lstStyle/>
          <a:p>
            <a:r>
              <a:rPr lang="en-US" altLang="zh-CN" sz="1400" b="1" dirty="0" smtClean="0">
                <a:solidFill>
                  <a:srgbClr val="002060"/>
                </a:solidFill>
                <a:latin typeface="微软雅黑" pitchFamily="34" charset="-122"/>
                <a:ea typeface="微软雅黑" pitchFamily="34" charset="-122"/>
              </a:rPr>
              <a:t> 1 </a:t>
            </a:r>
            <a:r>
              <a:rPr lang="zh-CN" altLang="en-US" sz="1400" b="1" dirty="0">
                <a:solidFill>
                  <a:schemeClr val="bg1"/>
                </a:solidFill>
                <a:latin typeface="微软雅黑" pitchFamily="34" charset="-122"/>
                <a:ea typeface="微软雅黑" pitchFamily="34" charset="-122"/>
                <a:sym typeface="微软雅黑" pitchFamily="34" charset="-122"/>
              </a:rPr>
              <a:t>个依据：任务书</a:t>
            </a:r>
            <a:r>
              <a:rPr lang="en-US" altLang="zh-CN" sz="1400" b="1" dirty="0">
                <a:solidFill>
                  <a:schemeClr val="bg1"/>
                </a:solidFill>
                <a:latin typeface="微软雅黑" pitchFamily="34" charset="-122"/>
                <a:ea typeface="微软雅黑" pitchFamily="34" charset="-122"/>
                <a:sym typeface="微软雅黑" pitchFamily="34" charset="-122"/>
              </a:rPr>
              <a:t>——</a:t>
            </a:r>
            <a:r>
              <a:rPr lang="zh-CN" altLang="en-US" sz="1400" b="1" dirty="0">
                <a:solidFill>
                  <a:schemeClr val="bg1"/>
                </a:solidFill>
                <a:latin typeface="微软雅黑" pitchFamily="34" charset="-122"/>
                <a:ea typeface="微软雅黑" pitchFamily="34" charset="-122"/>
                <a:sym typeface="微软雅黑" pitchFamily="34" charset="-122"/>
              </a:rPr>
              <a:t>依据任务书，开展建设</a:t>
            </a:r>
            <a:r>
              <a:rPr lang="zh-CN" altLang="en-US" sz="1400" b="1" dirty="0" smtClean="0">
                <a:solidFill>
                  <a:schemeClr val="bg1"/>
                </a:solidFill>
                <a:latin typeface="微软雅黑" pitchFamily="34" charset="-122"/>
                <a:ea typeface="微软雅黑" pitchFamily="34" charset="-122"/>
                <a:sym typeface="微软雅黑" pitchFamily="34" charset="-122"/>
              </a:rPr>
              <a:t>工作</a:t>
            </a:r>
            <a:endParaRPr lang="en-US" altLang="zh-CN" sz="1400" b="1" dirty="0" smtClean="0">
              <a:solidFill>
                <a:schemeClr val="bg1"/>
              </a:solidFill>
              <a:latin typeface="微软雅黑" pitchFamily="34" charset="-122"/>
              <a:ea typeface="微软雅黑" pitchFamily="34" charset="-122"/>
              <a:sym typeface="微软雅黑" pitchFamily="34" charset="-122"/>
            </a:endParaRPr>
          </a:p>
          <a:p>
            <a:endParaRPr lang="en-US" altLang="zh-CN" sz="1400" b="1" dirty="0">
              <a:solidFill>
                <a:schemeClr val="bg1"/>
              </a:solidFill>
              <a:latin typeface="微软雅黑" pitchFamily="34" charset="-122"/>
              <a:ea typeface="微软雅黑" pitchFamily="34" charset="-122"/>
            </a:endParaRPr>
          </a:p>
          <a:p>
            <a:r>
              <a:rPr lang="en-US" altLang="zh-CN" sz="1400" b="1" dirty="0" smtClean="0">
                <a:solidFill>
                  <a:srgbClr val="002060"/>
                </a:solidFill>
                <a:latin typeface="微软雅黑" pitchFamily="34" charset="-122"/>
                <a:ea typeface="微软雅黑" pitchFamily="34" charset="-122"/>
              </a:rPr>
              <a:t> 9 </a:t>
            </a:r>
            <a:r>
              <a:rPr lang="zh-CN" altLang="en-US" sz="1400" b="1" dirty="0">
                <a:solidFill>
                  <a:schemeClr val="bg1"/>
                </a:solidFill>
                <a:latin typeface="微软雅黑" pitchFamily="34" charset="-122"/>
                <a:ea typeface="微软雅黑" pitchFamily="34" charset="-122"/>
              </a:rPr>
              <a:t>个环节（重点专业建设）：</a:t>
            </a:r>
            <a:r>
              <a:rPr lang="zh-CN" altLang="en-US" sz="1400" b="1" dirty="0">
                <a:solidFill>
                  <a:schemeClr val="bg1"/>
                </a:solidFill>
                <a:latin typeface="微软雅黑" pitchFamily="34" charset="-122"/>
                <a:ea typeface="微软雅黑" pitchFamily="34" charset="-122"/>
                <a:sym typeface="微软雅黑" pitchFamily="34" charset="-122"/>
              </a:rPr>
              <a:t>行业需求调研、人培方案制订、课程体系建构、</a:t>
            </a:r>
            <a:endParaRPr lang="en-US" altLang="zh-CN" sz="1400" b="1" dirty="0">
              <a:solidFill>
                <a:schemeClr val="bg1"/>
              </a:solidFill>
              <a:latin typeface="微软雅黑" pitchFamily="34" charset="-122"/>
              <a:ea typeface="微软雅黑" pitchFamily="34" charset="-122"/>
              <a:sym typeface="微软雅黑" pitchFamily="34" charset="-122"/>
            </a:endParaRPr>
          </a:p>
          <a:p>
            <a:r>
              <a:rPr lang="en-US" altLang="zh-CN" sz="1400" b="1" dirty="0">
                <a:solidFill>
                  <a:schemeClr val="bg1"/>
                </a:solidFill>
                <a:latin typeface="微软雅黑" pitchFamily="34" charset="-122"/>
                <a:ea typeface="微软雅黑" pitchFamily="34" charset="-122"/>
                <a:sym typeface="微软雅黑" pitchFamily="34" charset="-122"/>
              </a:rPr>
              <a:t>                                               </a:t>
            </a:r>
            <a:r>
              <a:rPr lang="zh-CN" altLang="en-US" sz="1400" b="1" dirty="0">
                <a:solidFill>
                  <a:schemeClr val="bg1"/>
                </a:solidFill>
                <a:latin typeface="微软雅黑" pitchFamily="34" charset="-122"/>
                <a:ea typeface="微软雅黑" pitchFamily="34" charset="-122"/>
                <a:sym typeface="微软雅黑" pitchFamily="34" charset="-122"/>
              </a:rPr>
              <a:t>课程标准制定、教学资源开发、教学环境建设、</a:t>
            </a:r>
            <a:endParaRPr lang="en-US" altLang="zh-CN" sz="1400" b="1" dirty="0">
              <a:solidFill>
                <a:schemeClr val="bg1"/>
              </a:solidFill>
              <a:latin typeface="微软雅黑" pitchFamily="34" charset="-122"/>
              <a:ea typeface="微软雅黑" pitchFamily="34" charset="-122"/>
              <a:sym typeface="微软雅黑" pitchFamily="34" charset="-122"/>
            </a:endParaRPr>
          </a:p>
          <a:p>
            <a:r>
              <a:rPr lang="en-US" altLang="zh-CN" sz="1400" b="1" dirty="0">
                <a:solidFill>
                  <a:schemeClr val="bg1"/>
                </a:solidFill>
                <a:latin typeface="微软雅黑" pitchFamily="34" charset="-122"/>
                <a:ea typeface="微软雅黑" pitchFamily="34" charset="-122"/>
                <a:sym typeface="微软雅黑" pitchFamily="34" charset="-122"/>
              </a:rPr>
              <a:t>                                               </a:t>
            </a:r>
            <a:r>
              <a:rPr lang="zh-CN" altLang="en-US" sz="1400" b="1" dirty="0">
                <a:solidFill>
                  <a:schemeClr val="bg1"/>
                </a:solidFill>
                <a:latin typeface="微软雅黑" pitchFamily="34" charset="-122"/>
                <a:ea typeface="微软雅黑" pitchFamily="34" charset="-122"/>
                <a:sym typeface="微软雅黑" pitchFamily="34" charset="-122"/>
              </a:rPr>
              <a:t>教学模式建构、评价模式改革、管理制度创新</a:t>
            </a:r>
            <a:endParaRPr lang="en-US" altLang="zh-CN" sz="1400" b="1" dirty="0">
              <a:solidFill>
                <a:schemeClr val="bg1"/>
              </a:solidFill>
              <a:latin typeface="微软雅黑" pitchFamily="34" charset="-122"/>
              <a:ea typeface="微软雅黑" pitchFamily="34" charset="-122"/>
              <a:sym typeface="微软雅黑" pitchFamily="34" charset="-122"/>
            </a:endParaRPr>
          </a:p>
          <a:p>
            <a:endParaRPr lang="en-US" altLang="zh-CN" sz="1400" b="1" dirty="0">
              <a:solidFill>
                <a:schemeClr val="bg1"/>
              </a:solidFill>
              <a:latin typeface="微软雅黑" pitchFamily="34" charset="-122"/>
              <a:ea typeface="微软雅黑" pitchFamily="34" charset="-122"/>
              <a:sym typeface="微软雅黑" pitchFamily="34" charset="-122"/>
            </a:endParaRPr>
          </a:p>
          <a:p>
            <a:r>
              <a:rPr lang="en-US" altLang="zh-CN" sz="1400" b="1" dirty="0" smtClean="0">
                <a:solidFill>
                  <a:srgbClr val="002060"/>
                </a:solidFill>
                <a:latin typeface="微软雅黑" pitchFamily="34" charset="-122"/>
                <a:ea typeface="微软雅黑" pitchFamily="34" charset="-122"/>
              </a:rPr>
              <a:t> 5 </a:t>
            </a:r>
            <a:r>
              <a:rPr lang="zh-CN" altLang="en-US" sz="1400" b="1" dirty="0">
                <a:solidFill>
                  <a:schemeClr val="bg1"/>
                </a:solidFill>
                <a:latin typeface="微软雅黑" pitchFamily="34" charset="-122"/>
                <a:ea typeface="微软雅黑" pitchFamily="34" charset="-122"/>
              </a:rPr>
              <a:t>个步骤（重点专业建设） ：</a:t>
            </a:r>
            <a:r>
              <a:rPr lang="zh-CN" altLang="en-US" sz="1400" b="1" dirty="0">
                <a:solidFill>
                  <a:schemeClr val="bg1"/>
                </a:solidFill>
                <a:latin typeface="微软雅黑" pitchFamily="34" charset="-122"/>
                <a:ea typeface="微软雅黑" pitchFamily="34" charset="-122"/>
                <a:sym typeface="微软雅黑" pitchFamily="34" charset="-122"/>
              </a:rPr>
              <a:t>培训、计划、实施、总结、评审</a:t>
            </a:r>
            <a:endParaRPr lang="en-US" altLang="zh-CN" sz="1400" b="1" dirty="0">
              <a:solidFill>
                <a:schemeClr val="bg1"/>
              </a:solidFill>
              <a:latin typeface="微软雅黑" pitchFamily="34" charset="-122"/>
              <a:ea typeface="微软雅黑" pitchFamily="34" charset="-122"/>
              <a:sym typeface="微软雅黑" pitchFamily="34" charset="-122"/>
            </a:endParaRPr>
          </a:p>
          <a:p>
            <a:endParaRPr lang="en-US" altLang="zh-CN" sz="1400" b="1" dirty="0">
              <a:solidFill>
                <a:schemeClr val="bg1"/>
              </a:solidFill>
              <a:latin typeface="微软雅黑" pitchFamily="34" charset="-122"/>
              <a:ea typeface="微软雅黑" pitchFamily="34" charset="-122"/>
            </a:endParaRPr>
          </a:p>
          <a:p>
            <a:r>
              <a:rPr lang="en-US" altLang="zh-CN" sz="1400" b="1" dirty="0" smtClean="0">
                <a:solidFill>
                  <a:srgbClr val="002060"/>
                </a:solidFill>
                <a:latin typeface="微软雅黑" pitchFamily="34" charset="-122"/>
                <a:ea typeface="微软雅黑" pitchFamily="34" charset="-122"/>
              </a:rPr>
              <a:t> 8 </a:t>
            </a:r>
            <a:r>
              <a:rPr lang="zh-CN" altLang="en-US" sz="1400" b="1" dirty="0">
                <a:solidFill>
                  <a:schemeClr val="bg1"/>
                </a:solidFill>
                <a:latin typeface="微软雅黑" pitchFamily="34" charset="-122"/>
                <a:ea typeface="微软雅黑" pitchFamily="34" charset="-122"/>
              </a:rPr>
              <a:t>定原则</a:t>
            </a:r>
            <a:r>
              <a:rPr lang="zh-CN" altLang="en-US" sz="1400" b="1" dirty="0">
                <a:solidFill>
                  <a:schemeClr val="bg1"/>
                </a:solidFill>
                <a:latin typeface="微软雅黑" pitchFamily="34" charset="-122"/>
                <a:ea typeface="微软雅黑" pitchFamily="34" charset="-122"/>
                <a:sym typeface="微软雅黑" pitchFamily="34" charset="-122"/>
              </a:rPr>
              <a:t>（师资队伍建设）：定数量、定标准、定遴选、定人员、定发展规划、</a:t>
            </a:r>
            <a:endParaRPr lang="en-US" altLang="zh-CN" sz="1400" b="1" dirty="0">
              <a:solidFill>
                <a:schemeClr val="bg1"/>
              </a:solidFill>
              <a:latin typeface="微软雅黑" pitchFamily="34" charset="-122"/>
              <a:ea typeface="微软雅黑" pitchFamily="34" charset="-122"/>
              <a:sym typeface="微软雅黑" pitchFamily="34" charset="-122"/>
            </a:endParaRPr>
          </a:p>
          <a:p>
            <a:r>
              <a:rPr lang="en-US" altLang="zh-CN" sz="1400" b="1" dirty="0">
                <a:solidFill>
                  <a:schemeClr val="bg1"/>
                </a:solidFill>
                <a:latin typeface="微软雅黑" pitchFamily="34" charset="-122"/>
                <a:ea typeface="微软雅黑" pitchFamily="34" charset="-122"/>
                <a:sym typeface="微软雅黑" pitchFamily="34" charset="-122"/>
              </a:rPr>
              <a:t>                                              </a:t>
            </a:r>
            <a:r>
              <a:rPr lang="zh-CN" altLang="en-US" sz="1400" b="1" dirty="0">
                <a:solidFill>
                  <a:schemeClr val="bg1"/>
                </a:solidFill>
                <a:latin typeface="微软雅黑" pitchFamily="34" charset="-122"/>
                <a:ea typeface="微软雅黑" pitchFamily="34" charset="-122"/>
                <a:sym typeface="微软雅黑" pitchFamily="34" charset="-122"/>
              </a:rPr>
              <a:t>定培养方案、定目标任务、定绩效考核</a:t>
            </a:r>
            <a:endParaRPr lang="en-US" altLang="zh-CN" sz="1400" b="1" dirty="0">
              <a:solidFill>
                <a:schemeClr val="bg1"/>
              </a:solidFill>
              <a:latin typeface="微软雅黑" pitchFamily="34" charset="-122"/>
              <a:ea typeface="微软雅黑" pitchFamily="34" charset="-122"/>
            </a:endParaRPr>
          </a:p>
          <a:p>
            <a:r>
              <a:rPr lang="en-US" altLang="zh-CN" sz="1400" b="1" dirty="0">
                <a:solidFill>
                  <a:schemeClr val="bg1"/>
                </a:solidFill>
                <a:latin typeface="微软雅黑" pitchFamily="34" charset="-122"/>
                <a:ea typeface="微软雅黑" pitchFamily="34" charset="-122"/>
              </a:rPr>
              <a:t>                </a:t>
            </a:r>
            <a:r>
              <a:rPr lang="zh-CN" altLang="en-US" sz="1400" b="1" dirty="0">
                <a:solidFill>
                  <a:schemeClr val="bg1"/>
                </a:solidFill>
                <a:latin typeface="微软雅黑" pitchFamily="34" charset="-122"/>
                <a:ea typeface="微软雅黑" pitchFamily="34" charset="-122"/>
              </a:rPr>
              <a:t>（</a:t>
            </a:r>
            <a:r>
              <a:rPr lang="zh-CN" altLang="en-US" sz="1400" b="1" dirty="0">
                <a:solidFill>
                  <a:schemeClr val="bg1"/>
                </a:solidFill>
                <a:latin typeface="微软雅黑" pitchFamily="34" charset="-122"/>
                <a:ea typeface="微软雅黑" pitchFamily="34" charset="-122"/>
                <a:sym typeface="微软雅黑" pitchFamily="34" charset="-122"/>
              </a:rPr>
              <a:t>校企合作工作</a:t>
            </a:r>
            <a:r>
              <a:rPr lang="zh-CN" altLang="en-US" sz="1400" b="1" dirty="0">
                <a:solidFill>
                  <a:schemeClr val="bg1"/>
                </a:solidFill>
                <a:latin typeface="微软雅黑" pitchFamily="34" charset="-122"/>
                <a:ea typeface="微软雅黑" pitchFamily="34" charset="-122"/>
              </a:rPr>
              <a:t>）：</a:t>
            </a:r>
            <a:r>
              <a:rPr lang="zh-CN" altLang="en-US" sz="1400" b="1" dirty="0">
                <a:solidFill>
                  <a:schemeClr val="bg1"/>
                </a:solidFill>
                <a:latin typeface="微软雅黑" pitchFamily="34" charset="-122"/>
                <a:ea typeface="微软雅黑" pitchFamily="34" charset="-122"/>
                <a:sym typeface="微软雅黑" pitchFamily="34" charset="-122"/>
              </a:rPr>
              <a:t>定数量、定类别、定具体企业、定协议、定活动、</a:t>
            </a:r>
            <a:endParaRPr lang="en-US" altLang="zh-CN" sz="1400" b="1" dirty="0">
              <a:solidFill>
                <a:schemeClr val="bg1"/>
              </a:solidFill>
              <a:latin typeface="微软雅黑" pitchFamily="34" charset="-122"/>
              <a:ea typeface="微软雅黑" pitchFamily="34" charset="-122"/>
              <a:sym typeface="微软雅黑" pitchFamily="34" charset="-122"/>
            </a:endParaRPr>
          </a:p>
          <a:p>
            <a:r>
              <a:rPr lang="en-US" altLang="zh-CN" sz="1400" b="1" dirty="0">
                <a:solidFill>
                  <a:schemeClr val="bg1"/>
                </a:solidFill>
                <a:latin typeface="微软雅黑" pitchFamily="34" charset="-122"/>
                <a:ea typeface="微软雅黑" pitchFamily="34" charset="-122"/>
                <a:sym typeface="微软雅黑" pitchFamily="34" charset="-122"/>
              </a:rPr>
              <a:t>                                              </a:t>
            </a:r>
            <a:r>
              <a:rPr lang="zh-CN" altLang="en-US" sz="1400" b="1" dirty="0">
                <a:solidFill>
                  <a:schemeClr val="bg1"/>
                </a:solidFill>
                <a:latin typeface="微软雅黑" pitchFamily="34" charset="-122"/>
                <a:ea typeface="微软雅黑" pitchFamily="34" charset="-122"/>
                <a:sym typeface="微软雅黑" pitchFamily="34" charset="-122"/>
              </a:rPr>
              <a:t>定绩效目标、定管理办法、定考核</a:t>
            </a:r>
            <a:endParaRPr lang="en-US" altLang="zh-CN" sz="1400" b="1" dirty="0">
              <a:solidFill>
                <a:schemeClr val="bg1"/>
              </a:solidFill>
              <a:latin typeface="微软雅黑" pitchFamily="34" charset="-122"/>
              <a:ea typeface="微软雅黑" pitchFamily="34" charset="-122"/>
              <a:sym typeface="微软雅黑" pitchFamily="34" charset="-122"/>
            </a:endParaRPr>
          </a:p>
          <a:p>
            <a:endParaRPr lang="en-US" altLang="zh-CN" sz="1400" b="1" dirty="0">
              <a:solidFill>
                <a:schemeClr val="bg1"/>
              </a:solidFill>
              <a:latin typeface="微软雅黑" pitchFamily="34" charset="-122"/>
              <a:ea typeface="微软雅黑" pitchFamily="34" charset="-122"/>
            </a:endParaRPr>
          </a:p>
          <a:p>
            <a:r>
              <a:rPr lang="en-US" altLang="zh-CN" sz="1400" b="1" dirty="0" smtClean="0">
                <a:solidFill>
                  <a:srgbClr val="002060"/>
                </a:solidFill>
                <a:latin typeface="微软雅黑" pitchFamily="34" charset="-122"/>
                <a:ea typeface="微软雅黑" pitchFamily="34" charset="-122"/>
              </a:rPr>
              <a:t> 3 </a:t>
            </a:r>
            <a:r>
              <a:rPr lang="zh-CN" altLang="en-US" sz="1400" b="1" dirty="0">
                <a:solidFill>
                  <a:schemeClr val="bg1"/>
                </a:solidFill>
                <a:latin typeface="微软雅黑" pitchFamily="34" charset="-122"/>
                <a:ea typeface="微软雅黑" pitchFamily="34" charset="-122"/>
              </a:rPr>
              <a:t>个及时推广（建设成果）：</a:t>
            </a:r>
            <a:r>
              <a:rPr lang="zh-CN" altLang="en-US" sz="1400" b="1" dirty="0">
                <a:solidFill>
                  <a:schemeClr val="bg1"/>
                </a:solidFill>
                <a:latin typeface="微软雅黑" pitchFamily="34" charset="-122"/>
                <a:ea typeface="微软雅黑" pitchFamily="34" charset="-122"/>
                <a:sym typeface="微软雅黑" pitchFamily="34" charset="-122"/>
              </a:rPr>
              <a:t>向校内推广应用，要形成一个学校的文件；</a:t>
            </a:r>
            <a:endParaRPr lang="en-US" altLang="zh-CN" sz="1400" b="1" dirty="0">
              <a:solidFill>
                <a:schemeClr val="bg1"/>
              </a:solidFill>
              <a:latin typeface="微软雅黑" pitchFamily="34" charset="-122"/>
              <a:ea typeface="微软雅黑" pitchFamily="34" charset="-122"/>
              <a:sym typeface="微软雅黑" pitchFamily="34" charset="-122"/>
            </a:endParaRPr>
          </a:p>
          <a:p>
            <a:r>
              <a:rPr lang="en-US" altLang="zh-CN" sz="1400" b="1" dirty="0">
                <a:solidFill>
                  <a:schemeClr val="bg1"/>
                </a:solidFill>
                <a:latin typeface="微软雅黑" pitchFamily="34" charset="-122"/>
                <a:ea typeface="微软雅黑" pitchFamily="34" charset="-122"/>
                <a:sym typeface="微软雅黑" pitchFamily="34" charset="-122"/>
              </a:rPr>
              <a:t>                                             </a:t>
            </a:r>
            <a:r>
              <a:rPr lang="zh-CN" altLang="en-US" sz="1400" b="1" dirty="0">
                <a:solidFill>
                  <a:schemeClr val="bg1"/>
                </a:solidFill>
                <a:latin typeface="微软雅黑" pitchFamily="34" charset="-122"/>
                <a:ea typeface="微软雅黑" pitchFamily="34" charset="-122"/>
                <a:sym typeface="微软雅黑" pitchFamily="34" charset="-122"/>
              </a:rPr>
              <a:t>向其他地区和学校的推广；</a:t>
            </a:r>
            <a:endParaRPr lang="en-US" altLang="zh-CN" sz="1400" b="1" dirty="0">
              <a:solidFill>
                <a:schemeClr val="bg1"/>
              </a:solidFill>
              <a:latin typeface="微软雅黑" pitchFamily="34" charset="-122"/>
              <a:ea typeface="微软雅黑" pitchFamily="34" charset="-122"/>
              <a:sym typeface="微软雅黑" pitchFamily="34" charset="-122"/>
            </a:endParaRPr>
          </a:p>
          <a:p>
            <a:r>
              <a:rPr lang="en-US" altLang="zh-CN" sz="1400" b="1" dirty="0">
                <a:solidFill>
                  <a:schemeClr val="bg1"/>
                </a:solidFill>
                <a:latin typeface="微软雅黑" pitchFamily="34" charset="-122"/>
                <a:ea typeface="微软雅黑" pitchFamily="34" charset="-122"/>
                <a:sym typeface="微软雅黑" pitchFamily="34" charset="-122"/>
              </a:rPr>
              <a:t>                                             </a:t>
            </a:r>
            <a:r>
              <a:rPr lang="zh-CN" altLang="en-US" sz="1400" b="1" dirty="0">
                <a:solidFill>
                  <a:schemeClr val="bg1"/>
                </a:solidFill>
                <a:latin typeface="微软雅黑" pitchFamily="34" charset="-122"/>
                <a:ea typeface="微软雅黑" pitchFamily="34" charset="-122"/>
                <a:sym typeface="微软雅黑" pitchFamily="34" charset="-122"/>
              </a:rPr>
              <a:t>向社会，包括行业企业、政府部门、学生家长进行宣传</a:t>
            </a:r>
            <a:endParaRPr lang="en-US" altLang="zh-CN" sz="1400" b="1" dirty="0">
              <a:solidFill>
                <a:schemeClr val="bg1"/>
              </a:solidFill>
              <a:latin typeface="微软雅黑" pitchFamily="34" charset="-122"/>
              <a:ea typeface="微软雅黑" pitchFamily="34" charset="-122"/>
              <a:sym typeface="微软雅黑" pitchFamily="34" charset="-122"/>
            </a:endParaRPr>
          </a:p>
          <a:p>
            <a:endParaRPr lang="zh-CN" altLang="en-US" sz="1400" b="1" dirty="0">
              <a:solidFill>
                <a:schemeClr val="bg1"/>
              </a:solidFill>
              <a:latin typeface="微软雅黑" pitchFamily="34" charset="-122"/>
              <a:ea typeface="微软雅黑" pitchFamily="34" charset="-122"/>
            </a:endParaRPr>
          </a:p>
          <a:p>
            <a:r>
              <a:rPr lang="en-US" altLang="zh-CN" sz="1400" b="1" dirty="0" smtClean="0">
                <a:solidFill>
                  <a:srgbClr val="002060"/>
                </a:solidFill>
                <a:latin typeface="微软雅黑" pitchFamily="34" charset="-122"/>
                <a:ea typeface="微软雅黑" pitchFamily="34" charset="-122"/>
              </a:rPr>
              <a:t> 5 </a:t>
            </a:r>
            <a:r>
              <a:rPr lang="zh-CN" altLang="en-US" sz="1400" b="1" dirty="0">
                <a:solidFill>
                  <a:schemeClr val="bg1"/>
                </a:solidFill>
                <a:latin typeface="微软雅黑" pitchFamily="34" charset="-122"/>
                <a:ea typeface="微软雅黑" pitchFamily="34" charset="-122"/>
              </a:rPr>
              <a:t>项机制（</a:t>
            </a:r>
            <a:r>
              <a:rPr lang="zh-CN" altLang="en-US" sz="1400" b="1" dirty="0">
                <a:solidFill>
                  <a:schemeClr val="bg1"/>
                </a:solidFill>
                <a:latin typeface="微软雅黑" pitchFamily="34" charset="-122"/>
                <a:ea typeface="微软雅黑" pitchFamily="34" charset="-122"/>
                <a:sym typeface="微软雅黑" pitchFamily="34" charset="-122"/>
              </a:rPr>
              <a:t>建设工作机制）：专家设计、校长保障、分管落实、教师行动、企业参与</a:t>
            </a:r>
            <a:endParaRPr lang="en-US" altLang="zh-CN" sz="1400" b="1" dirty="0">
              <a:solidFill>
                <a:schemeClr val="bg1"/>
              </a:solidFill>
              <a:latin typeface="微软雅黑" pitchFamily="34" charset="-122"/>
              <a:ea typeface="微软雅黑" pitchFamily="34" charset="-122"/>
              <a:sym typeface="微软雅黑" pitchFamily="34" charset="-122"/>
            </a:endParaRPr>
          </a:p>
          <a:p>
            <a:endParaRPr lang="zh-CN" altLang="en-US" sz="1400" b="1" dirty="0">
              <a:solidFill>
                <a:schemeClr val="bg1"/>
              </a:solidFill>
              <a:latin typeface="微软雅黑" pitchFamily="34" charset="-122"/>
              <a:ea typeface="微软雅黑" pitchFamily="34" charset="-122"/>
            </a:endParaRPr>
          </a:p>
          <a:p>
            <a:r>
              <a:rPr lang="en-US" altLang="zh-CN" sz="1400" b="1" dirty="0" smtClean="0">
                <a:solidFill>
                  <a:srgbClr val="002060"/>
                </a:solidFill>
                <a:latin typeface="微软雅黑" pitchFamily="34" charset="-122"/>
                <a:ea typeface="微软雅黑" pitchFamily="34" charset="-122"/>
              </a:rPr>
              <a:t> 3 </a:t>
            </a:r>
            <a:r>
              <a:rPr lang="zh-CN" altLang="en-US" sz="1400" b="1" dirty="0">
                <a:solidFill>
                  <a:schemeClr val="bg1"/>
                </a:solidFill>
                <a:latin typeface="微软雅黑" pitchFamily="34" charset="-122"/>
                <a:ea typeface="微软雅黑" pitchFamily="34" charset="-122"/>
              </a:rPr>
              <a:t>个要求（</a:t>
            </a:r>
            <a:r>
              <a:rPr lang="zh-CN" altLang="en-US" sz="1400" b="1" dirty="0">
                <a:solidFill>
                  <a:schemeClr val="bg1"/>
                </a:solidFill>
                <a:latin typeface="微软雅黑" pitchFamily="34" charset="-122"/>
                <a:ea typeface="微软雅黑" pitchFamily="34" charset="-122"/>
                <a:sym typeface="微软雅黑" pitchFamily="34" charset="-122"/>
              </a:rPr>
              <a:t>成果资料积存）</a:t>
            </a:r>
            <a:r>
              <a:rPr lang="zh-CN" altLang="en-US" sz="1400" b="1" dirty="0">
                <a:solidFill>
                  <a:schemeClr val="bg1"/>
                </a:solidFill>
                <a:latin typeface="微软雅黑" pitchFamily="34" charset="-122"/>
                <a:ea typeface="微软雅黑" pitchFamily="34" charset="-122"/>
              </a:rPr>
              <a:t>：工作开展前有计划或方案，</a:t>
            </a:r>
            <a:endParaRPr lang="en-US" altLang="zh-CN" sz="1400" b="1" dirty="0">
              <a:solidFill>
                <a:schemeClr val="bg1"/>
              </a:solidFill>
              <a:latin typeface="微软雅黑" pitchFamily="34" charset="-122"/>
              <a:ea typeface="微软雅黑" pitchFamily="34" charset="-122"/>
            </a:endParaRPr>
          </a:p>
          <a:p>
            <a:r>
              <a:rPr lang="en-US" altLang="zh-CN" sz="1400" b="1" dirty="0">
                <a:solidFill>
                  <a:schemeClr val="bg1"/>
                </a:solidFill>
                <a:latin typeface="微软雅黑" pitchFamily="34" charset="-122"/>
                <a:ea typeface="微软雅黑" pitchFamily="34" charset="-122"/>
              </a:rPr>
              <a:t>                                            </a:t>
            </a:r>
            <a:r>
              <a:rPr lang="zh-CN" altLang="en-US" sz="1400" b="1" dirty="0">
                <a:solidFill>
                  <a:schemeClr val="bg1"/>
                </a:solidFill>
                <a:latin typeface="微软雅黑" pitchFamily="34" charset="-122"/>
                <a:ea typeface="微软雅黑" pitchFamily="34" charset="-122"/>
              </a:rPr>
              <a:t>开展中有过程资料（签到、记录），</a:t>
            </a:r>
            <a:endParaRPr lang="en-US" altLang="zh-CN" sz="1400" b="1" dirty="0">
              <a:solidFill>
                <a:schemeClr val="bg1"/>
              </a:solidFill>
              <a:latin typeface="微软雅黑" pitchFamily="34" charset="-122"/>
              <a:ea typeface="微软雅黑" pitchFamily="34" charset="-122"/>
            </a:endParaRPr>
          </a:p>
          <a:p>
            <a:r>
              <a:rPr lang="en-US" altLang="zh-CN" sz="1400" b="1" dirty="0">
                <a:solidFill>
                  <a:schemeClr val="bg1"/>
                </a:solidFill>
                <a:latin typeface="微软雅黑" pitchFamily="34" charset="-122"/>
                <a:ea typeface="微软雅黑" pitchFamily="34" charset="-122"/>
                <a:sym typeface="微软雅黑" pitchFamily="34" charset="-122"/>
              </a:rPr>
              <a:t>                                            </a:t>
            </a:r>
            <a:r>
              <a:rPr lang="zh-CN" altLang="en-US" sz="1400" b="1" dirty="0">
                <a:solidFill>
                  <a:schemeClr val="bg1"/>
                </a:solidFill>
                <a:latin typeface="微软雅黑" pitchFamily="34" charset="-122"/>
                <a:ea typeface="微软雅黑" pitchFamily="34" charset="-122"/>
                <a:sym typeface="微软雅黑" pitchFamily="34" charset="-122"/>
              </a:rPr>
              <a:t>结束后有总结纪要和展示资料（照片、视频）</a:t>
            </a:r>
            <a:endParaRPr lang="en-US" altLang="zh-CN" sz="1400" b="1" dirty="0">
              <a:solidFill>
                <a:schemeClr val="bg1"/>
              </a:solidFill>
              <a:latin typeface="微软雅黑" pitchFamily="34" charset="-122"/>
              <a:ea typeface="微软雅黑" pitchFamily="34" charset="-122"/>
              <a:sym typeface="微软雅黑" pitchFamily="34" charset="-122"/>
            </a:endParaRPr>
          </a:p>
        </p:txBody>
      </p:sp>
      <p:cxnSp>
        <p:nvCxnSpPr>
          <p:cNvPr id="17" name="直接连接符 16"/>
          <p:cNvCxnSpPr/>
          <p:nvPr/>
        </p:nvCxnSpPr>
        <p:spPr>
          <a:xfrm>
            <a:off x="1768416" y="404813"/>
            <a:ext cx="98616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MH_Other_5"/>
          <p:cNvSpPr>
            <a:spLocks noChangeArrowheads="1"/>
          </p:cNvSpPr>
          <p:nvPr>
            <p:custDataLst>
              <p:tags r:id="rId1"/>
            </p:custDataLst>
          </p:nvPr>
        </p:nvSpPr>
        <p:spPr bwMode="auto">
          <a:xfrm>
            <a:off x="228924" y="776772"/>
            <a:ext cx="2438075" cy="624531"/>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a:solidFill>
                  <a:srgbClr val="FFFFFF"/>
                </a:solidFill>
                <a:ea typeface="微软雅黑" pitchFamily="34" charset="-122"/>
              </a:rPr>
              <a:t>（二）</a:t>
            </a:r>
            <a:r>
              <a:rPr lang="en-US" altLang="zh-CN" sz="2000" b="1" dirty="0">
                <a:solidFill>
                  <a:srgbClr val="FFFFFF"/>
                </a:solidFill>
                <a:ea typeface="微软雅黑" pitchFamily="34" charset="-122"/>
              </a:rPr>
              <a:t> </a:t>
            </a:r>
            <a:r>
              <a:rPr lang="zh-CN" altLang="en-US" sz="2000" b="1" dirty="0">
                <a:solidFill>
                  <a:srgbClr val="FFFFFF"/>
                </a:solidFill>
                <a:ea typeface="微软雅黑" pitchFamily="34" charset="-122"/>
              </a:rPr>
              <a:t>建设路径</a:t>
            </a:r>
          </a:p>
        </p:txBody>
      </p:sp>
      <p:sp>
        <p:nvSpPr>
          <p:cNvPr id="12"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06</a:t>
            </a:r>
            <a:endParaRPr lang="zh-CN" altLang="en-US" sz="1600" b="1" dirty="0">
              <a:solidFill>
                <a:prstClr val="white"/>
              </a:solidFill>
            </a:endParaRPr>
          </a:p>
        </p:txBody>
      </p:sp>
    </p:spTree>
    <p:extLst>
      <p:ext uri="{BB962C8B-B14F-4D97-AF65-F5344CB8AC3E}">
        <p14:creationId xmlns:p14="http://schemas.microsoft.com/office/powerpoint/2010/main" val="27316000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24" name="TextBox 18"/>
          <p:cNvSpPr txBox="1">
            <a:spLocks noChangeArrowheads="1"/>
          </p:cNvSpPr>
          <p:nvPr/>
        </p:nvSpPr>
        <p:spPr bwMode="auto">
          <a:xfrm>
            <a:off x="2018146" y="5234663"/>
            <a:ext cx="7509308" cy="430887"/>
          </a:xfrm>
          <a:prstGeom prst="rect">
            <a:avLst/>
          </a:prstGeom>
          <a:noFill/>
          <a:ln w="19050">
            <a:solidFill>
              <a:srgbClr val="0081E2"/>
            </a:solidFill>
            <a:miter lim="800000"/>
            <a:headEnd/>
            <a:tailEnd/>
          </a:ln>
        </p:spPr>
        <p:txBody>
          <a:bodyPr wrap="square">
            <a:spAutoFit/>
          </a:bodyPr>
          <a:lstStyle/>
          <a:p>
            <a:r>
              <a:rPr lang="zh-CN" altLang="en-US" sz="2200" b="1" dirty="0">
                <a:solidFill>
                  <a:srgbClr val="C00000"/>
                </a:solidFill>
                <a:latin typeface="微软雅黑" pitchFamily="34" charset="-122"/>
                <a:ea typeface="微软雅黑" pitchFamily="34" charset="-122"/>
                <a:sym typeface="微软雅黑" pitchFamily="34" charset="-122"/>
              </a:rPr>
              <a:t>建设核心</a:t>
            </a:r>
            <a:r>
              <a:rPr lang="zh-CN" altLang="en-US" sz="2200" b="1" dirty="0" smtClean="0">
                <a:solidFill>
                  <a:srgbClr val="C00000"/>
                </a:solidFill>
                <a:ea typeface="微软雅黑" pitchFamily="34" charset="-122"/>
                <a:sym typeface="微软雅黑" pitchFamily="34" charset="-122"/>
              </a:rPr>
              <a:t>：</a:t>
            </a:r>
            <a:r>
              <a:rPr lang="zh-CN" altLang="en-US" dirty="0" smtClean="0">
                <a:latin typeface="微软雅黑" pitchFamily="34" charset="-122"/>
                <a:ea typeface="微软雅黑" pitchFamily="34" charset="-122"/>
                <a:sym typeface="微软雅黑" pitchFamily="34" charset="-122"/>
              </a:rPr>
              <a:t>完善</a:t>
            </a:r>
            <a:r>
              <a:rPr lang="zh-CN" altLang="en-US" dirty="0">
                <a:latin typeface="微软雅黑" pitchFamily="34" charset="-122"/>
                <a:ea typeface="微软雅黑" pitchFamily="34" charset="-122"/>
                <a:sym typeface="微软雅黑" pitchFamily="34" charset="-122"/>
              </a:rPr>
              <a:t>职业教育和培训体系，深化产教融合、校企合作。</a:t>
            </a:r>
            <a:endParaRPr lang="en-US" altLang="zh-CN" dirty="0">
              <a:latin typeface="微软雅黑" pitchFamily="34" charset="-122"/>
              <a:ea typeface="微软雅黑" pitchFamily="34" charset="-122"/>
              <a:sym typeface="微软雅黑" pitchFamily="34" charset="-122"/>
            </a:endParaRPr>
          </a:p>
        </p:txBody>
      </p:sp>
      <p:sp>
        <p:nvSpPr>
          <p:cNvPr id="29" name="TextBox 15"/>
          <p:cNvSpPr txBox="1">
            <a:spLocks noChangeArrowheads="1"/>
          </p:cNvSpPr>
          <p:nvPr/>
        </p:nvSpPr>
        <p:spPr bwMode="auto">
          <a:xfrm>
            <a:off x="2256362" y="2460625"/>
            <a:ext cx="492443" cy="1894527"/>
          </a:xfrm>
          <a:prstGeom prst="rect">
            <a:avLst/>
          </a:prstGeom>
          <a:noFill/>
          <a:ln w="9525">
            <a:noFill/>
            <a:miter lim="800000"/>
            <a:headEnd/>
            <a:tailEnd/>
          </a:ln>
        </p:spPr>
        <p:txBody>
          <a:bodyPr vert="eaVert" wrap="square">
            <a:spAutoFit/>
          </a:bodyPr>
          <a:lstStyle/>
          <a:p>
            <a:pPr algn="ctr"/>
            <a:r>
              <a:rPr lang="zh-CN" altLang="en-US" sz="2000" b="1" dirty="0">
                <a:solidFill>
                  <a:srgbClr val="0081E2"/>
                </a:solidFill>
                <a:latin typeface="微软雅黑" pitchFamily="34" charset="-122"/>
                <a:ea typeface="微软雅黑" pitchFamily="34" charset="-122"/>
              </a:rPr>
              <a:t>四大改革</a:t>
            </a:r>
            <a:endParaRPr lang="zh-CN" altLang="en-US" sz="2000" dirty="0">
              <a:solidFill>
                <a:srgbClr val="0081E2"/>
              </a:solidFill>
              <a:ea typeface="微软雅黑" pitchFamily="34" charset="-122"/>
            </a:endParaRPr>
          </a:p>
        </p:txBody>
      </p:sp>
      <p:sp>
        <p:nvSpPr>
          <p:cNvPr id="40" name="TextBox 20"/>
          <p:cNvSpPr txBox="1">
            <a:spLocks noChangeArrowheads="1"/>
          </p:cNvSpPr>
          <p:nvPr/>
        </p:nvSpPr>
        <p:spPr bwMode="auto">
          <a:xfrm>
            <a:off x="5324811" y="2487613"/>
            <a:ext cx="2037077" cy="2064476"/>
          </a:xfrm>
          <a:prstGeom prst="rect">
            <a:avLst/>
          </a:prstGeom>
          <a:noFill/>
          <a:ln w="9525">
            <a:noFill/>
            <a:miter lim="800000"/>
            <a:headEnd/>
            <a:tailEnd/>
          </a:ln>
        </p:spPr>
        <p:txBody>
          <a:bodyPr wrap="square">
            <a:spAutoFit/>
          </a:bodyPr>
          <a:lstStyle/>
          <a:p>
            <a:pPr marL="457200" indent="-457200">
              <a:lnSpc>
                <a:spcPts val="2600"/>
              </a:lnSpc>
              <a:buFont typeface="Wingdings" pitchFamily="2" charset="2"/>
              <a:buChar char="ü"/>
            </a:pPr>
            <a:r>
              <a:rPr lang="zh-CN" altLang="en-US" b="1" dirty="0">
                <a:latin typeface="微软雅黑" pitchFamily="34" charset="-122"/>
                <a:ea typeface="微软雅黑" pitchFamily="34" charset="-122"/>
              </a:rPr>
              <a:t>教学环境</a:t>
            </a:r>
          </a:p>
          <a:p>
            <a:pPr marL="457200" indent="-457200">
              <a:lnSpc>
                <a:spcPts val="2600"/>
              </a:lnSpc>
              <a:buFont typeface="Wingdings" pitchFamily="2" charset="2"/>
              <a:buChar char="ü"/>
            </a:pPr>
            <a:r>
              <a:rPr lang="zh-CN" altLang="zh-CN" b="1" dirty="0">
                <a:latin typeface="微软雅黑" pitchFamily="34" charset="-122"/>
                <a:ea typeface="微软雅黑" pitchFamily="34" charset="-122"/>
              </a:rPr>
              <a:t>专业设置</a:t>
            </a:r>
            <a:endParaRPr lang="en-US" altLang="zh-CN" b="1" dirty="0">
              <a:latin typeface="微软雅黑" pitchFamily="34" charset="-122"/>
              <a:ea typeface="微软雅黑" pitchFamily="34" charset="-122"/>
            </a:endParaRPr>
          </a:p>
          <a:p>
            <a:pPr marL="457200" indent="-457200">
              <a:lnSpc>
                <a:spcPts val="2600"/>
              </a:lnSpc>
              <a:buFont typeface="Wingdings" pitchFamily="2" charset="2"/>
              <a:buChar char="ü"/>
            </a:pPr>
            <a:r>
              <a:rPr lang="zh-CN" altLang="en-US" b="1" dirty="0">
                <a:latin typeface="微软雅黑" pitchFamily="34" charset="-122"/>
                <a:ea typeface="微软雅黑" pitchFamily="34" charset="-122"/>
              </a:rPr>
              <a:t>课程建设</a:t>
            </a:r>
            <a:endParaRPr lang="en-US" altLang="zh-CN" b="1" dirty="0">
              <a:latin typeface="微软雅黑" pitchFamily="34" charset="-122"/>
              <a:ea typeface="微软雅黑" pitchFamily="34" charset="-122"/>
            </a:endParaRPr>
          </a:p>
          <a:p>
            <a:pPr marL="457200" indent="-457200">
              <a:lnSpc>
                <a:spcPts val="2600"/>
              </a:lnSpc>
              <a:buFont typeface="Wingdings" pitchFamily="2" charset="2"/>
              <a:buChar char="ü"/>
            </a:pPr>
            <a:r>
              <a:rPr lang="zh-CN" altLang="zh-CN" b="1" dirty="0">
                <a:latin typeface="微软雅黑" pitchFamily="34" charset="-122"/>
                <a:ea typeface="微软雅黑" pitchFamily="34" charset="-122"/>
              </a:rPr>
              <a:t>教学方式</a:t>
            </a:r>
            <a:endParaRPr lang="en-US" altLang="zh-CN" b="1" dirty="0">
              <a:latin typeface="微软雅黑" pitchFamily="34" charset="-122"/>
              <a:ea typeface="微软雅黑" pitchFamily="34" charset="-122"/>
            </a:endParaRPr>
          </a:p>
          <a:p>
            <a:pPr marL="457200" indent="-457200">
              <a:lnSpc>
                <a:spcPts val="2600"/>
              </a:lnSpc>
              <a:buFont typeface="Wingdings" pitchFamily="2" charset="2"/>
              <a:buChar char="ü"/>
            </a:pPr>
            <a:r>
              <a:rPr lang="zh-CN" altLang="zh-CN" b="1" dirty="0">
                <a:latin typeface="微软雅黑" pitchFamily="34" charset="-122"/>
                <a:ea typeface="微软雅黑" pitchFamily="34" charset="-122"/>
              </a:rPr>
              <a:t>队伍建设</a:t>
            </a:r>
            <a:endParaRPr lang="en-US" altLang="zh-CN" b="1" dirty="0">
              <a:latin typeface="微软雅黑" pitchFamily="34" charset="-122"/>
              <a:ea typeface="微软雅黑" pitchFamily="34" charset="-122"/>
            </a:endParaRPr>
          </a:p>
          <a:p>
            <a:pPr marL="457200" indent="-457200">
              <a:lnSpc>
                <a:spcPts val="2600"/>
              </a:lnSpc>
              <a:buFont typeface="Wingdings" pitchFamily="2" charset="2"/>
              <a:buChar char="ü"/>
            </a:pPr>
            <a:r>
              <a:rPr lang="zh-CN" altLang="zh-CN" b="1" dirty="0">
                <a:latin typeface="微软雅黑" pitchFamily="34" charset="-122"/>
                <a:ea typeface="微软雅黑" pitchFamily="34" charset="-122"/>
              </a:rPr>
              <a:t>管理制度</a:t>
            </a:r>
            <a:endParaRPr lang="en-US" altLang="zh-CN" b="1" dirty="0">
              <a:latin typeface="微软雅黑" pitchFamily="34" charset="-122"/>
              <a:ea typeface="微软雅黑" pitchFamily="34" charset="-122"/>
            </a:endParaRPr>
          </a:p>
        </p:txBody>
      </p:sp>
      <p:sp>
        <p:nvSpPr>
          <p:cNvPr id="42" name="TextBox 21"/>
          <p:cNvSpPr txBox="1">
            <a:spLocks noChangeArrowheads="1"/>
          </p:cNvSpPr>
          <p:nvPr/>
        </p:nvSpPr>
        <p:spPr bwMode="auto">
          <a:xfrm>
            <a:off x="4608263" y="2078038"/>
            <a:ext cx="769441" cy="2608262"/>
          </a:xfrm>
          <a:prstGeom prst="rect">
            <a:avLst/>
          </a:prstGeom>
          <a:noFill/>
          <a:ln w="9525">
            <a:noFill/>
            <a:miter lim="800000"/>
            <a:headEnd/>
            <a:tailEnd/>
          </a:ln>
        </p:spPr>
        <p:txBody>
          <a:bodyPr vert="eaVert">
            <a:spAutoFit/>
          </a:bodyPr>
          <a:lstStyle/>
          <a:p>
            <a:pPr algn="ctr"/>
            <a:r>
              <a:rPr lang="zh-CN" altLang="en-US" sz="2000" b="1" dirty="0">
                <a:solidFill>
                  <a:srgbClr val="0081E2"/>
                </a:solidFill>
                <a:latin typeface="微软雅黑" pitchFamily="34" charset="-122"/>
                <a:ea typeface="微软雅黑" pitchFamily="34" charset="-122"/>
              </a:rPr>
              <a:t>六大创新</a:t>
            </a:r>
            <a:endParaRPr lang="en-US" altLang="zh-CN" sz="2000" b="1" dirty="0">
              <a:solidFill>
                <a:srgbClr val="0081E2"/>
              </a:solidFill>
              <a:latin typeface="微软雅黑" pitchFamily="34" charset="-122"/>
              <a:ea typeface="微软雅黑" pitchFamily="34" charset="-122"/>
            </a:endParaRPr>
          </a:p>
          <a:p>
            <a:pPr algn="ctr"/>
            <a:endParaRPr lang="zh-CN" altLang="en-US" b="1" dirty="0">
              <a:solidFill>
                <a:srgbClr val="0081E2"/>
              </a:solidFill>
              <a:latin typeface="微软雅黑" pitchFamily="34" charset="-122"/>
              <a:ea typeface="微软雅黑" pitchFamily="34" charset="-122"/>
            </a:endParaRPr>
          </a:p>
        </p:txBody>
      </p:sp>
      <p:sp>
        <p:nvSpPr>
          <p:cNvPr id="44" name="TextBox 24"/>
          <p:cNvSpPr txBox="1">
            <a:spLocks noChangeArrowheads="1"/>
          </p:cNvSpPr>
          <p:nvPr/>
        </p:nvSpPr>
        <p:spPr bwMode="auto">
          <a:xfrm>
            <a:off x="7416551" y="2014538"/>
            <a:ext cx="769441" cy="2687637"/>
          </a:xfrm>
          <a:prstGeom prst="rect">
            <a:avLst/>
          </a:prstGeom>
          <a:noFill/>
          <a:ln w="9525">
            <a:noFill/>
            <a:miter lim="800000"/>
            <a:headEnd/>
            <a:tailEnd/>
          </a:ln>
        </p:spPr>
        <p:txBody>
          <a:bodyPr vert="eaVert">
            <a:spAutoFit/>
          </a:bodyPr>
          <a:lstStyle/>
          <a:p>
            <a:pPr algn="ctr"/>
            <a:r>
              <a:rPr lang="zh-CN" altLang="en-US" sz="2000" b="1" dirty="0">
                <a:solidFill>
                  <a:srgbClr val="0081E2"/>
                </a:solidFill>
                <a:latin typeface="微软雅黑" pitchFamily="34" charset="-122"/>
                <a:ea typeface="微软雅黑" pitchFamily="34" charset="-122"/>
              </a:rPr>
              <a:t>三大成果</a:t>
            </a:r>
            <a:endParaRPr lang="en-US" altLang="zh-CN" sz="2000" b="1" dirty="0">
              <a:solidFill>
                <a:srgbClr val="0081E2"/>
              </a:solidFill>
              <a:latin typeface="微软雅黑" pitchFamily="34" charset="-122"/>
              <a:ea typeface="微软雅黑" pitchFamily="34" charset="-122"/>
            </a:endParaRPr>
          </a:p>
          <a:p>
            <a:pPr algn="ctr"/>
            <a:endParaRPr lang="zh-CN" altLang="en-US" b="1" dirty="0">
              <a:solidFill>
                <a:srgbClr val="FFFF00"/>
              </a:solidFill>
              <a:latin typeface="微软雅黑" pitchFamily="34" charset="-122"/>
              <a:ea typeface="微软雅黑" pitchFamily="34" charset="-122"/>
            </a:endParaRPr>
          </a:p>
        </p:txBody>
      </p:sp>
      <p:grpSp>
        <p:nvGrpSpPr>
          <p:cNvPr id="4" name="组合 3"/>
          <p:cNvGrpSpPr/>
          <p:nvPr/>
        </p:nvGrpSpPr>
        <p:grpSpPr>
          <a:xfrm>
            <a:off x="1905365" y="1970088"/>
            <a:ext cx="8548814" cy="2597955"/>
            <a:chOff x="1905365" y="2160588"/>
            <a:chExt cx="8548814" cy="2597955"/>
          </a:xfrm>
        </p:grpSpPr>
        <p:sp>
          <p:nvSpPr>
            <p:cNvPr id="25" name="矩形 16"/>
            <p:cNvSpPr>
              <a:spLocks noChangeArrowheads="1"/>
            </p:cNvSpPr>
            <p:nvPr/>
          </p:nvSpPr>
          <p:spPr bwMode="auto">
            <a:xfrm>
              <a:off x="2748805" y="2591475"/>
              <a:ext cx="1707936" cy="2167068"/>
            </a:xfrm>
            <a:prstGeom prst="rect">
              <a:avLst/>
            </a:prstGeom>
            <a:noFill/>
            <a:ln w="19050">
              <a:noFill/>
              <a:miter lim="800000"/>
              <a:headEnd/>
              <a:tailEnd/>
            </a:ln>
          </p:spPr>
          <p:txBody>
            <a:bodyPr wrap="square">
              <a:spAutoFit/>
            </a:bodyPr>
            <a:lstStyle/>
            <a:p>
              <a:pPr defTabSz="1327150">
                <a:lnSpc>
                  <a:spcPct val="150000"/>
                </a:lnSpc>
                <a:spcBef>
                  <a:spcPts val="600"/>
                </a:spcBef>
                <a:spcAft>
                  <a:spcPts val="600"/>
                </a:spcAft>
                <a:buFont typeface="Wingdings" pitchFamily="2" charset="2"/>
                <a:buChar char="ü"/>
              </a:pPr>
              <a:r>
                <a:rPr lang="zh-CN" altLang="en-US" b="1" dirty="0">
                  <a:latin typeface="微软雅黑" pitchFamily="34" charset="-122"/>
                  <a:ea typeface="微软雅黑" pitchFamily="34" charset="-122"/>
                  <a:sym typeface="微软雅黑" pitchFamily="34" charset="-122"/>
                </a:rPr>
                <a:t>办学模式</a:t>
              </a:r>
              <a:endParaRPr lang="en-US" altLang="zh-CN" b="1" dirty="0">
                <a:latin typeface="微软雅黑" pitchFamily="34" charset="-122"/>
                <a:ea typeface="微软雅黑" pitchFamily="34" charset="-122"/>
                <a:sym typeface="微软雅黑" pitchFamily="34" charset="-122"/>
              </a:endParaRPr>
            </a:p>
            <a:p>
              <a:pPr defTabSz="1327150">
                <a:lnSpc>
                  <a:spcPct val="150000"/>
                </a:lnSpc>
                <a:spcBef>
                  <a:spcPts val="600"/>
                </a:spcBef>
                <a:spcAft>
                  <a:spcPts val="600"/>
                </a:spcAft>
                <a:buFont typeface="Wingdings" pitchFamily="2" charset="2"/>
                <a:buChar char="ü"/>
              </a:pPr>
              <a:r>
                <a:rPr lang="zh-CN" altLang="en-US" b="1" dirty="0">
                  <a:latin typeface="微软雅黑" pitchFamily="34" charset="-122"/>
                  <a:ea typeface="微软雅黑" pitchFamily="34" charset="-122"/>
                  <a:sym typeface="微软雅黑" pitchFamily="34" charset="-122"/>
                </a:rPr>
                <a:t>培养模式</a:t>
              </a:r>
              <a:endParaRPr lang="en-US" altLang="zh-CN" b="1" dirty="0">
                <a:latin typeface="微软雅黑" pitchFamily="34" charset="-122"/>
                <a:ea typeface="微软雅黑" pitchFamily="34" charset="-122"/>
                <a:sym typeface="微软雅黑" pitchFamily="34" charset="-122"/>
              </a:endParaRPr>
            </a:p>
            <a:p>
              <a:pPr defTabSz="1327150">
                <a:lnSpc>
                  <a:spcPct val="150000"/>
                </a:lnSpc>
                <a:spcBef>
                  <a:spcPts val="600"/>
                </a:spcBef>
                <a:spcAft>
                  <a:spcPts val="600"/>
                </a:spcAft>
                <a:buFont typeface="Wingdings" pitchFamily="2" charset="2"/>
                <a:buChar char="ü"/>
              </a:pPr>
              <a:r>
                <a:rPr lang="zh-CN" altLang="en-US" b="1" dirty="0">
                  <a:latin typeface="微软雅黑" pitchFamily="34" charset="-122"/>
                  <a:ea typeface="微软雅黑" pitchFamily="34" charset="-122"/>
                  <a:sym typeface="微软雅黑" pitchFamily="34" charset="-122"/>
                </a:rPr>
                <a:t>教学模式</a:t>
              </a:r>
              <a:endParaRPr lang="en-US" altLang="zh-CN" b="1" dirty="0">
                <a:latin typeface="微软雅黑" pitchFamily="34" charset="-122"/>
                <a:ea typeface="微软雅黑" pitchFamily="34" charset="-122"/>
                <a:sym typeface="微软雅黑" pitchFamily="34" charset="-122"/>
              </a:endParaRPr>
            </a:p>
            <a:p>
              <a:pPr defTabSz="1327150">
                <a:lnSpc>
                  <a:spcPct val="150000"/>
                </a:lnSpc>
                <a:spcBef>
                  <a:spcPts val="600"/>
                </a:spcBef>
                <a:spcAft>
                  <a:spcPts val="600"/>
                </a:spcAft>
                <a:buFont typeface="Wingdings" pitchFamily="2" charset="2"/>
                <a:buChar char="ü"/>
              </a:pPr>
              <a:r>
                <a:rPr lang="zh-CN" altLang="en-US" b="1" dirty="0">
                  <a:latin typeface="微软雅黑" pitchFamily="34" charset="-122"/>
                  <a:ea typeface="微软雅黑" pitchFamily="34" charset="-122"/>
                  <a:sym typeface="微软雅黑" pitchFamily="34" charset="-122"/>
                </a:rPr>
                <a:t>评价模式</a:t>
              </a:r>
              <a:endParaRPr lang="en-US" altLang="zh-CN" b="1" dirty="0">
                <a:latin typeface="微软雅黑" pitchFamily="34" charset="-122"/>
                <a:ea typeface="微软雅黑" pitchFamily="34" charset="-122"/>
                <a:sym typeface="微软雅黑" pitchFamily="34" charset="-122"/>
              </a:endParaRPr>
            </a:p>
          </p:txBody>
        </p:sp>
        <p:sp>
          <p:nvSpPr>
            <p:cNvPr id="43" name="TextBox 23"/>
            <p:cNvSpPr txBox="1">
              <a:spLocks noChangeArrowheads="1"/>
            </p:cNvSpPr>
            <p:nvPr/>
          </p:nvSpPr>
          <p:spPr bwMode="auto">
            <a:xfrm>
              <a:off x="8185992" y="2678113"/>
              <a:ext cx="2268187" cy="2064476"/>
            </a:xfrm>
            <a:prstGeom prst="rect">
              <a:avLst/>
            </a:prstGeom>
            <a:noFill/>
            <a:ln w="9525">
              <a:noFill/>
              <a:miter lim="800000"/>
              <a:headEnd/>
              <a:tailEnd/>
            </a:ln>
          </p:spPr>
          <p:txBody>
            <a:bodyPr wrap="square">
              <a:spAutoFit/>
            </a:bodyPr>
            <a:lstStyle/>
            <a:p>
              <a:pPr marL="457200" indent="-457200">
                <a:lnSpc>
                  <a:spcPts val="2600"/>
                </a:lnSpc>
                <a:buFont typeface="Wingdings" pitchFamily="2" charset="2"/>
                <a:buChar char="ü"/>
              </a:pPr>
              <a:r>
                <a:rPr lang="zh-CN" altLang="en-US" b="1" dirty="0">
                  <a:latin typeface="微软雅黑" pitchFamily="34" charset="-122"/>
                  <a:ea typeface="微软雅黑" pitchFamily="34" charset="-122"/>
                </a:rPr>
                <a:t>就业创业和继续学习能力；</a:t>
              </a:r>
              <a:endParaRPr lang="en-US" altLang="zh-CN" b="1" dirty="0">
                <a:latin typeface="微软雅黑" pitchFamily="34" charset="-122"/>
                <a:ea typeface="微软雅黑" pitchFamily="34" charset="-122"/>
              </a:endParaRPr>
            </a:p>
            <a:p>
              <a:pPr marL="457200" indent="-457200">
                <a:lnSpc>
                  <a:spcPts val="2600"/>
                </a:lnSpc>
                <a:buFont typeface="Wingdings" pitchFamily="2" charset="2"/>
                <a:buChar char="ü"/>
              </a:pPr>
              <a:r>
                <a:rPr lang="zh-CN" altLang="en-US" b="1" dirty="0">
                  <a:latin typeface="微软雅黑" pitchFamily="34" charset="-122"/>
                  <a:ea typeface="微软雅黑" pitchFamily="34" charset="-122"/>
                </a:rPr>
                <a:t>获得学历和职业资格证书；</a:t>
              </a:r>
              <a:endParaRPr lang="en-US" altLang="zh-CN" b="1" dirty="0">
                <a:latin typeface="微软雅黑" pitchFamily="34" charset="-122"/>
                <a:ea typeface="微软雅黑" pitchFamily="34" charset="-122"/>
              </a:endParaRPr>
            </a:p>
            <a:p>
              <a:pPr marL="457200" indent="-457200">
                <a:lnSpc>
                  <a:spcPts val="2600"/>
                </a:lnSpc>
                <a:buFont typeface="Wingdings" pitchFamily="2" charset="2"/>
                <a:buChar char="ü"/>
              </a:pPr>
              <a:r>
                <a:rPr lang="zh-CN" altLang="en-US" b="1" dirty="0">
                  <a:latin typeface="微软雅黑" pitchFamily="34" charset="-122"/>
                  <a:ea typeface="微软雅黑" pitchFamily="34" charset="-122"/>
                </a:rPr>
                <a:t>对经济发展和改善民生的贡献</a:t>
              </a:r>
            </a:p>
          </p:txBody>
        </p:sp>
        <p:sp>
          <p:nvSpPr>
            <p:cNvPr id="46" name="Text Box 22"/>
            <p:cNvSpPr txBox="1">
              <a:spLocks noChangeArrowheads="1"/>
            </p:cNvSpPr>
            <p:nvPr/>
          </p:nvSpPr>
          <p:spPr bwMode="auto">
            <a:xfrm>
              <a:off x="1905365" y="2160588"/>
              <a:ext cx="2494439" cy="430887"/>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defTabSz="914400">
                <a:spcBef>
                  <a:spcPct val="50000"/>
                </a:spcBef>
                <a:defRPr/>
              </a:pPr>
              <a:r>
                <a:rPr lang="zh-CN" altLang="en-US" sz="2200" b="1" dirty="0">
                  <a:solidFill>
                    <a:srgbClr val="C00000"/>
                  </a:solidFill>
                  <a:latin typeface="微软雅黑" pitchFamily="34" charset="-122"/>
                  <a:ea typeface="微软雅黑" pitchFamily="34" charset="-122"/>
                </a:rPr>
                <a:t>建设重点</a:t>
              </a:r>
              <a:r>
                <a:rPr lang="zh-CN" altLang="en-US" sz="2200" b="1" dirty="0">
                  <a:solidFill>
                    <a:srgbClr val="C00000"/>
                  </a:solidFill>
                  <a:ea typeface="微软雅黑" pitchFamily="34" charset="-122"/>
                  <a:sym typeface="微软雅黑" pitchFamily="34" charset="-122"/>
                </a:rPr>
                <a:t>：</a:t>
              </a:r>
            </a:p>
          </p:txBody>
        </p:sp>
      </p:grpSp>
      <p:sp>
        <p:nvSpPr>
          <p:cNvPr id="47" name="Rectangle 23"/>
          <p:cNvSpPr>
            <a:spLocks noChangeArrowheads="1"/>
          </p:cNvSpPr>
          <p:nvPr/>
        </p:nvSpPr>
        <p:spPr bwMode="auto">
          <a:xfrm>
            <a:off x="1236020" y="1502658"/>
            <a:ext cx="10324575" cy="3024188"/>
          </a:xfrm>
          <a:prstGeom prst="rect">
            <a:avLst/>
          </a:prstGeom>
          <a:noFill/>
          <a:ln w="9525">
            <a:noFill/>
            <a:miter lim="800000"/>
            <a:headEnd/>
            <a:tailEnd/>
          </a:ln>
          <a:effectLst>
            <a:prstShdw prst="shdw17" dist="17961" dir="2700000">
              <a:schemeClr val="bg1">
                <a:gamma/>
                <a:shade val="60000"/>
                <a:invGamma/>
              </a:schemeClr>
            </a:prstShdw>
          </a:effectLst>
        </p:spPr>
        <p:txBody>
          <a:bodyPr wrap="none" anchor="ctr"/>
          <a:lstStyle/>
          <a:p>
            <a:pPr algn="ctr" defTabSz="914400">
              <a:defRPr/>
            </a:pPr>
            <a:endParaRPr lang="zh-CN" altLang="en-US">
              <a:solidFill>
                <a:schemeClr val="bg1"/>
              </a:solidFill>
            </a:endParaRPr>
          </a:p>
        </p:txBody>
      </p:sp>
      <p:sp>
        <p:nvSpPr>
          <p:cNvPr id="48" name="Rectangle 26"/>
          <p:cNvSpPr>
            <a:spLocks noChangeArrowheads="1"/>
          </p:cNvSpPr>
          <p:nvPr/>
        </p:nvSpPr>
        <p:spPr bwMode="auto">
          <a:xfrm>
            <a:off x="1045519" y="1639093"/>
            <a:ext cx="10115867" cy="3184525"/>
          </a:xfrm>
          <a:prstGeom prst="rect">
            <a:avLst/>
          </a:prstGeom>
          <a:noFill/>
          <a:ln w="3175">
            <a:solidFill>
              <a:schemeClr val="tx1"/>
            </a:solidFill>
            <a:miter lim="800000"/>
            <a:headEnd/>
            <a:tailEnd/>
          </a:ln>
          <a:effectLst>
            <a:prstShdw prst="shdw17" dist="17961" dir="2700000">
              <a:schemeClr val="tx1">
                <a:gamma/>
                <a:shade val="60000"/>
                <a:invGamma/>
              </a:schemeClr>
            </a:prstShdw>
          </a:effectLst>
        </p:spPr>
        <p:txBody>
          <a:bodyPr wrap="none" anchor="ctr"/>
          <a:lstStyle/>
          <a:p>
            <a:pPr>
              <a:defRPr/>
            </a:pPr>
            <a:endParaRPr lang="zh-CN" altLang="en-US"/>
          </a:p>
        </p:txBody>
      </p:sp>
      <p:cxnSp>
        <p:nvCxnSpPr>
          <p:cNvPr id="38" name="直接连接符 37"/>
          <p:cNvCxnSpPr/>
          <p:nvPr/>
        </p:nvCxnSpPr>
        <p:spPr>
          <a:xfrm>
            <a:off x="1768416" y="404813"/>
            <a:ext cx="98616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MH_Other_5"/>
          <p:cNvSpPr>
            <a:spLocks noChangeArrowheads="1"/>
          </p:cNvSpPr>
          <p:nvPr>
            <p:custDataLst>
              <p:tags r:id="rId1"/>
            </p:custDataLst>
          </p:nvPr>
        </p:nvSpPr>
        <p:spPr bwMode="auto">
          <a:xfrm>
            <a:off x="228925" y="745988"/>
            <a:ext cx="2502582" cy="592206"/>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a:solidFill>
                  <a:srgbClr val="FFFFFF"/>
                </a:solidFill>
                <a:ea typeface="微软雅黑" pitchFamily="34" charset="-122"/>
              </a:rPr>
              <a:t>（三</a:t>
            </a:r>
            <a:r>
              <a:rPr lang="zh-CN" altLang="en-US" sz="2000" b="1" dirty="0" smtClean="0">
                <a:solidFill>
                  <a:srgbClr val="FFFFFF"/>
                </a:solidFill>
                <a:ea typeface="微软雅黑" pitchFamily="34" charset="-122"/>
              </a:rPr>
              <a:t>）</a:t>
            </a:r>
            <a:r>
              <a:rPr lang="en-US" altLang="zh-CN" sz="2000" b="1" dirty="0" smtClean="0">
                <a:solidFill>
                  <a:srgbClr val="FFFFFF"/>
                </a:solidFill>
                <a:ea typeface="微软雅黑" pitchFamily="34" charset="-122"/>
              </a:rPr>
              <a:t> </a:t>
            </a:r>
            <a:r>
              <a:rPr lang="zh-CN" altLang="en-US" sz="2000" b="1" dirty="0" smtClean="0">
                <a:solidFill>
                  <a:srgbClr val="FFFFFF"/>
                </a:solidFill>
                <a:ea typeface="微软雅黑" pitchFamily="34" charset="-122"/>
              </a:rPr>
              <a:t>建设</a:t>
            </a:r>
            <a:r>
              <a:rPr lang="zh-CN" altLang="en-US" sz="2000" b="1" dirty="0">
                <a:solidFill>
                  <a:srgbClr val="FFFFFF"/>
                </a:solidFill>
                <a:ea typeface="微软雅黑" pitchFamily="34" charset="-122"/>
              </a:rPr>
              <a:t>重点</a:t>
            </a:r>
          </a:p>
        </p:txBody>
      </p:sp>
      <p:sp>
        <p:nvSpPr>
          <p:cNvPr id="19"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07</a:t>
            </a:r>
            <a:endParaRPr lang="zh-CN" altLang="en-US" sz="1600" b="1" dirty="0">
              <a:solidFill>
                <a:prstClr val="white"/>
              </a:solidFill>
            </a:endParaRPr>
          </a:p>
        </p:txBody>
      </p:sp>
    </p:spTree>
    <p:extLst>
      <p:ext uri="{BB962C8B-B14F-4D97-AF65-F5344CB8AC3E}">
        <p14:creationId xmlns:p14="http://schemas.microsoft.com/office/powerpoint/2010/main" val="607474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0.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SubTitle"/>
  <p:tag name="MH_ORDER" val="5"/>
</p:tagLst>
</file>

<file path=ppt/tags/tag100.xml><?xml version="1.0" encoding="utf-8"?>
<p:tagLst xmlns:a="http://schemas.openxmlformats.org/drawingml/2006/main" xmlns:r="http://schemas.openxmlformats.org/officeDocument/2006/relationships" xmlns:p="http://schemas.openxmlformats.org/presentationml/2006/main">
  <p:tag name="MH" val="20160122155659"/>
  <p:tag name="MH_LIBRARY" val="GRAPHIC"/>
  <p:tag name="MH_TYPE" val="Other"/>
  <p:tag name="MH_ORDER" val="3"/>
</p:tagLst>
</file>

<file path=ppt/tags/tag101.xml><?xml version="1.0" encoding="utf-8"?>
<p:tagLst xmlns:a="http://schemas.openxmlformats.org/drawingml/2006/main" xmlns:r="http://schemas.openxmlformats.org/officeDocument/2006/relationships" xmlns:p="http://schemas.openxmlformats.org/presentationml/2006/main">
  <p:tag name="MH" val="20160122155659"/>
  <p:tag name="MH_LIBRARY" val="GRAPHIC"/>
  <p:tag name="MH_TYPE" val="Other"/>
  <p:tag name="MH_ORDER" val="4"/>
</p:tagLst>
</file>

<file path=ppt/tags/tag102.xml><?xml version="1.0" encoding="utf-8"?>
<p:tagLst xmlns:a="http://schemas.openxmlformats.org/drawingml/2006/main" xmlns:r="http://schemas.openxmlformats.org/officeDocument/2006/relationships" xmlns:p="http://schemas.openxmlformats.org/presentationml/2006/main">
  <p:tag name="MH" val="20160122155659"/>
  <p:tag name="MH_LIBRARY" val="GRAPHIC"/>
  <p:tag name="MH_TYPE" val="Other"/>
  <p:tag name="MH_ORDER" val="5"/>
</p:tagLst>
</file>

<file path=ppt/tags/tag103.xml><?xml version="1.0" encoding="utf-8"?>
<p:tagLst xmlns:a="http://schemas.openxmlformats.org/drawingml/2006/main" xmlns:r="http://schemas.openxmlformats.org/officeDocument/2006/relationships" xmlns:p="http://schemas.openxmlformats.org/presentationml/2006/main">
  <p:tag name="MH" val="20160122155659"/>
  <p:tag name="MH_LIBRARY" val="GRAPHIC"/>
  <p:tag name="MH_TYPE" val="Other"/>
  <p:tag name="MH_ORDER" val="6"/>
</p:tagLst>
</file>

<file path=ppt/tags/tag104.xml><?xml version="1.0" encoding="utf-8"?>
<p:tagLst xmlns:a="http://schemas.openxmlformats.org/drawingml/2006/main" xmlns:r="http://schemas.openxmlformats.org/officeDocument/2006/relationships" xmlns:p="http://schemas.openxmlformats.org/presentationml/2006/main">
  <p:tag name="MH" val="20160122155659"/>
  <p:tag name="MH_LIBRARY" val="GRAPHIC"/>
  <p:tag name="MH_TYPE" val="Other"/>
  <p:tag name="MH_ORDER" val="7"/>
</p:tagLst>
</file>

<file path=ppt/tags/tag105.xml><?xml version="1.0" encoding="utf-8"?>
<p:tagLst xmlns:a="http://schemas.openxmlformats.org/drawingml/2006/main" xmlns:r="http://schemas.openxmlformats.org/officeDocument/2006/relationships" xmlns:p="http://schemas.openxmlformats.org/presentationml/2006/main">
  <p:tag name="MH" val="20160122155659"/>
  <p:tag name="MH_LIBRARY" val="GRAPHIC"/>
  <p:tag name="MH_TYPE" val="Other"/>
  <p:tag name="MH_ORDER" val="8"/>
</p:tagLst>
</file>

<file path=ppt/tags/tag106.xml><?xml version="1.0" encoding="utf-8"?>
<p:tagLst xmlns:a="http://schemas.openxmlformats.org/drawingml/2006/main" xmlns:r="http://schemas.openxmlformats.org/officeDocument/2006/relationships" xmlns:p="http://schemas.openxmlformats.org/presentationml/2006/main">
  <p:tag name="MH" val="20160122155659"/>
  <p:tag name="MH_LIBRARY" val="GRAPHIC"/>
  <p:tag name="MH_TYPE" val="Other"/>
  <p:tag name="MH_ORDER" val="9"/>
</p:tagLst>
</file>

<file path=ppt/tags/tag107.xml><?xml version="1.0" encoding="utf-8"?>
<p:tagLst xmlns:a="http://schemas.openxmlformats.org/drawingml/2006/main" xmlns:r="http://schemas.openxmlformats.org/officeDocument/2006/relationships" xmlns:p="http://schemas.openxmlformats.org/presentationml/2006/main">
  <p:tag name="MH" val="20160122155659"/>
  <p:tag name="MH_LIBRARY" val="GRAPHIC"/>
  <p:tag name="MH_TYPE" val="Other"/>
  <p:tag name="MH_ORDER" val="10"/>
</p:tagLst>
</file>

<file path=ppt/tags/tag108.xml><?xml version="1.0" encoding="utf-8"?>
<p:tagLst xmlns:a="http://schemas.openxmlformats.org/drawingml/2006/main" xmlns:r="http://schemas.openxmlformats.org/officeDocument/2006/relationships" xmlns:p="http://schemas.openxmlformats.org/presentationml/2006/main">
  <p:tag name="MH" val="20160122155659"/>
  <p:tag name="MH_LIBRARY" val="GRAPHIC"/>
  <p:tag name="MH_TYPE" val="Other"/>
  <p:tag name="MH_ORDER" val="11"/>
</p:tagLst>
</file>

<file path=ppt/tags/tag109.xml><?xml version="1.0" encoding="utf-8"?>
<p:tagLst xmlns:a="http://schemas.openxmlformats.org/drawingml/2006/main" xmlns:r="http://schemas.openxmlformats.org/officeDocument/2006/relationships" xmlns:p="http://schemas.openxmlformats.org/presentationml/2006/main">
  <p:tag name="MH" val="20160122155659"/>
  <p:tag name="MH_LIBRARY" val="GRAPHIC"/>
  <p:tag name="MH_TYPE" val="Other"/>
  <p:tag name="MH_ORDER" val="12"/>
</p:tagLst>
</file>

<file path=ppt/tags/tag11.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Text"/>
  <p:tag name="MH_ORDER" val="3"/>
</p:tagLst>
</file>

<file path=ppt/tags/tag110.xml><?xml version="1.0" encoding="utf-8"?>
<p:tagLst xmlns:a="http://schemas.openxmlformats.org/drawingml/2006/main" xmlns:r="http://schemas.openxmlformats.org/officeDocument/2006/relationships" xmlns:p="http://schemas.openxmlformats.org/presentationml/2006/main">
  <p:tag name="MH" val="20160122155659"/>
  <p:tag name="MH_LIBRARY" val="GRAPHIC"/>
  <p:tag name="MH_TYPE" val="SubTitle"/>
  <p:tag name="MH_ORDER" val="1"/>
</p:tagLst>
</file>

<file path=ppt/tags/tag111.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12.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13.xml><?xml version="1.0" encoding="utf-8"?>
<p:tagLst xmlns:a="http://schemas.openxmlformats.org/drawingml/2006/main" xmlns:r="http://schemas.openxmlformats.org/officeDocument/2006/relationships" xmlns:p="http://schemas.openxmlformats.org/presentationml/2006/main">
  <p:tag name="MH" val="20160126203057"/>
  <p:tag name="MH_LIBRARY" val="GRAPHIC"/>
  <p:tag name="MH_TYPE" val="Other"/>
  <p:tag name="MH_ORDER" val="1"/>
</p:tagLst>
</file>

<file path=ppt/tags/tag114.xml><?xml version="1.0" encoding="utf-8"?>
<p:tagLst xmlns:a="http://schemas.openxmlformats.org/drawingml/2006/main" xmlns:r="http://schemas.openxmlformats.org/officeDocument/2006/relationships" xmlns:p="http://schemas.openxmlformats.org/presentationml/2006/main">
  <p:tag name="MH" val="20160126203057"/>
  <p:tag name="MH_LIBRARY" val="GRAPHIC"/>
  <p:tag name="MH_TYPE" val="Other"/>
  <p:tag name="MH_ORDER" val="2"/>
</p:tagLst>
</file>

<file path=ppt/tags/tag115.xml><?xml version="1.0" encoding="utf-8"?>
<p:tagLst xmlns:a="http://schemas.openxmlformats.org/drawingml/2006/main" xmlns:r="http://schemas.openxmlformats.org/officeDocument/2006/relationships" xmlns:p="http://schemas.openxmlformats.org/presentationml/2006/main">
  <p:tag name="MH" val="20160126203057"/>
  <p:tag name="MH_LIBRARY" val="GRAPHIC"/>
  <p:tag name="MH_TYPE" val="SubTitle"/>
  <p:tag name="MH_ORDER" val="2"/>
</p:tagLst>
</file>

<file path=ppt/tags/tag116.xml><?xml version="1.0" encoding="utf-8"?>
<p:tagLst xmlns:a="http://schemas.openxmlformats.org/drawingml/2006/main" xmlns:r="http://schemas.openxmlformats.org/officeDocument/2006/relationships" xmlns:p="http://schemas.openxmlformats.org/presentationml/2006/main">
  <p:tag name="MH" val="20160126203057"/>
  <p:tag name="MH_LIBRARY" val="GRAPHIC"/>
  <p:tag name="MH_TYPE" val="SubTitle"/>
  <p:tag name="MH_ORDER" val="1"/>
</p:tagLst>
</file>

<file path=ppt/tags/tag117.xml><?xml version="1.0" encoding="utf-8"?>
<p:tagLst xmlns:a="http://schemas.openxmlformats.org/drawingml/2006/main" xmlns:r="http://schemas.openxmlformats.org/officeDocument/2006/relationships" xmlns:p="http://schemas.openxmlformats.org/presentationml/2006/main">
  <p:tag name="MH" val="20170221102624"/>
  <p:tag name="MH_LIBRARY" val="GRAPHIC"/>
  <p:tag name="MH_TYPE" val="SubTitle"/>
  <p:tag name="MH_ORDER" val="1"/>
</p:tagLst>
</file>

<file path=ppt/tags/tag118.xml><?xml version="1.0" encoding="utf-8"?>
<p:tagLst xmlns:a="http://schemas.openxmlformats.org/drawingml/2006/main" xmlns:r="http://schemas.openxmlformats.org/officeDocument/2006/relationships" xmlns:p="http://schemas.openxmlformats.org/presentationml/2006/main">
  <p:tag name="MH" val="20170221102624"/>
  <p:tag name="MH_LIBRARY" val="GRAPHIC"/>
  <p:tag name="MH_TYPE" val="SubTitle"/>
  <p:tag name="MH_ORDER" val="2"/>
</p:tagLst>
</file>

<file path=ppt/tags/tag119.xml><?xml version="1.0" encoding="utf-8"?>
<p:tagLst xmlns:a="http://schemas.openxmlformats.org/drawingml/2006/main" xmlns:r="http://schemas.openxmlformats.org/officeDocument/2006/relationships" xmlns:p="http://schemas.openxmlformats.org/presentationml/2006/main">
  <p:tag name="MH" val="20170221102624"/>
  <p:tag name="MH_LIBRARY" val="GRAPHIC"/>
  <p:tag name="MH_TYPE" val="SubTitle"/>
  <p:tag name="MH_ORDER" val="3"/>
</p:tagLst>
</file>

<file path=ppt/tags/tag12.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SubTitle"/>
  <p:tag name="MH_ORDER" val="3"/>
</p:tagLst>
</file>

<file path=ppt/tags/tag120.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21.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22.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23.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24.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25.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26.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27.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1"/>
</p:tagLst>
</file>

<file path=ppt/tags/tag128.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2"/>
</p:tagLst>
</file>

<file path=ppt/tags/tag129.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3"/>
</p:tagLst>
</file>

<file path=ppt/tags/tag13.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Text"/>
  <p:tag name="MH_ORDER" val="1"/>
</p:tagLst>
</file>

<file path=ppt/tags/tag130.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4"/>
</p:tagLst>
</file>

<file path=ppt/tags/tag131.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5"/>
</p:tagLst>
</file>

<file path=ppt/tags/tag132.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6"/>
</p:tagLst>
</file>

<file path=ppt/tags/tag133.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7"/>
</p:tagLst>
</file>

<file path=ppt/tags/tag134.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35.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36.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37.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38.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39.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4.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SubTitle"/>
  <p:tag name="MH_ORDER" val="1"/>
</p:tagLst>
</file>

<file path=ppt/tags/tag140.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5.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6.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7.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8.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9.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2.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20.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21.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22.xml><?xml version="1.0" encoding="utf-8"?>
<p:tagLst xmlns:a="http://schemas.openxmlformats.org/drawingml/2006/main" xmlns:r="http://schemas.openxmlformats.org/officeDocument/2006/relationships" xmlns:p="http://schemas.openxmlformats.org/presentationml/2006/main">
  <p:tag name="MH" val="20160122180218"/>
  <p:tag name="MH_LIBRARY" val="GRAPHIC"/>
  <p:tag name="MH_TYPE" val="Other"/>
  <p:tag name="MH_ORDER" val="1"/>
</p:tagLst>
</file>

<file path=ppt/tags/tag23.xml><?xml version="1.0" encoding="utf-8"?>
<p:tagLst xmlns:a="http://schemas.openxmlformats.org/drawingml/2006/main" xmlns:r="http://schemas.openxmlformats.org/officeDocument/2006/relationships" xmlns:p="http://schemas.openxmlformats.org/presentationml/2006/main">
  <p:tag name="MH" val="20160122180218"/>
  <p:tag name="MH_LIBRARY" val="GRAPHIC"/>
  <p:tag name="MH_TYPE" val="SubTitle"/>
  <p:tag name="MH_ORDER" val="1"/>
</p:tagLst>
</file>

<file path=ppt/tags/tag24.xml><?xml version="1.0" encoding="utf-8"?>
<p:tagLst xmlns:a="http://schemas.openxmlformats.org/drawingml/2006/main" xmlns:r="http://schemas.openxmlformats.org/officeDocument/2006/relationships" xmlns:p="http://schemas.openxmlformats.org/presentationml/2006/main">
  <p:tag name="MH" val="20160122180218"/>
  <p:tag name="MH_LIBRARY" val="GRAPHIC"/>
  <p:tag name="MH_TYPE" val="Other"/>
  <p:tag name="MH_ORDER" val="2"/>
</p:tagLst>
</file>

<file path=ppt/tags/tag25.xml><?xml version="1.0" encoding="utf-8"?>
<p:tagLst xmlns:a="http://schemas.openxmlformats.org/drawingml/2006/main" xmlns:r="http://schemas.openxmlformats.org/officeDocument/2006/relationships" xmlns:p="http://schemas.openxmlformats.org/presentationml/2006/main">
  <p:tag name="MH" val="20160122180218"/>
  <p:tag name="MH_LIBRARY" val="GRAPHIC"/>
  <p:tag name="MH_TYPE" val="Other"/>
  <p:tag name="MH_ORDER" val="3"/>
</p:tagLst>
</file>

<file path=ppt/tags/tag26.xml><?xml version="1.0" encoding="utf-8"?>
<p:tagLst xmlns:a="http://schemas.openxmlformats.org/drawingml/2006/main" xmlns:r="http://schemas.openxmlformats.org/officeDocument/2006/relationships" xmlns:p="http://schemas.openxmlformats.org/presentationml/2006/main">
  <p:tag name="MH" val="20160122180218"/>
  <p:tag name="MH_LIBRARY" val="GRAPHIC"/>
  <p:tag name="MH_TYPE" val="Other"/>
  <p:tag name="MH_ORDER" val="4"/>
</p:tagLst>
</file>

<file path=ppt/tags/tag27.xml><?xml version="1.0" encoding="utf-8"?>
<p:tagLst xmlns:a="http://schemas.openxmlformats.org/drawingml/2006/main" xmlns:r="http://schemas.openxmlformats.org/officeDocument/2006/relationships" xmlns:p="http://schemas.openxmlformats.org/presentationml/2006/main">
  <p:tag name="MH" val="20160122180218"/>
  <p:tag name="MH_LIBRARY" val="GRAPHIC"/>
  <p:tag name="MH_TYPE" val="Other"/>
  <p:tag name="MH_ORDER" val="5"/>
</p:tagLst>
</file>

<file path=ppt/tags/tag28.xml><?xml version="1.0" encoding="utf-8"?>
<p:tagLst xmlns:a="http://schemas.openxmlformats.org/drawingml/2006/main" xmlns:r="http://schemas.openxmlformats.org/officeDocument/2006/relationships" xmlns:p="http://schemas.openxmlformats.org/presentationml/2006/main">
  <p:tag name="MH" val="20160122180218"/>
  <p:tag name="MH_LIBRARY" val="GRAPHIC"/>
  <p:tag name="MH_TYPE" val="Other"/>
  <p:tag name="MH_ORDER" val="6"/>
</p:tagLst>
</file>

<file path=ppt/tags/tag29.xml><?xml version="1.0" encoding="utf-8"?>
<p:tagLst xmlns:a="http://schemas.openxmlformats.org/drawingml/2006/main" xmlns:r="http://schemas.openxmlformats.org/officeDocument/2006/relationships" xmlns:p="http://schemas.openxmlformats.org/presentationml/2006/main">
  <p:tag name="MH" val="20160122180218"/>
  <p:tag name="MH_LIBRARY" val="GRAPHIC"/>
  <p:tag name="MH_TYPE" val="SubTitle"/>
  <p:tag name="MH_ORDER" val="2"/>
</p:tagLst>
</file>

<file path=ppt/tags/tag3.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Text"/>
  <p:tag name="MH_ORDER" val="2"/>
</p:tagLst>
</file>

<file path=ppt/tags/tag30.xml><?xml version="1.0" encoding="utf-8"?>
<p:tagLst xmlns:a="http://schemas.openxmlformats.org/drawingml/2006/main" xmlns:r="http://schemas.openxmlformats.org/officeDocument/2006/relationships" xmlns:p="http://schemas.openxmlformats.org/presentationml/2006/main">
  <p:tag name="MH" val="20160122180218"/>
  <p:tag name="MH_LIBRARY" val="GRAPHIC"/>
  <p:tag name="MH_TYPE" val="SubTitle"/>
  <p:tag name="MH_ORDER" val="3"/>
</p:tagLst>
</file>

<file path=ppt/tags/tag31.xml><?xml version="1.0" encoding="utf-8"?>
<p:tagLst xmlns:a="http://schemas.openxmlformats.org/drawingml/2006/main" xmlns:r="http://schemas.openxmlformats.org/officeDocument/2006/relationships" xmlns:p="http://schemas.openxmlformats.org/presentationml/2006/main">
  <p:tag name="MH" val="20160122180218"/>
  <p:tag name="MH_LIBRARY" val="GRAPHIC"/>
  <p:tag name="MH_TYPE" val="Other"/>
  <p:tag name="MH_ORDER" val="4"/>
</p:tagLst>
</file>

<file path=ppt/tags/tag32.xml><?xml version="1.0" encoding="utf-8"?>
<p:tagLst xmlns:a="http://schemas.openxmlformats.org/drawingml/2006/main" xmlns:r="http://schemas.openxmlformats.org/officeDocument/2006/relationships" xmlns:p="http://schemas.openxmlformats.org/presentationml/2006/main">
  <p:tag name="MH" val="20160122180218"/>
  <p:tag name="MH_LIBRARY" val="GRAPHIC"/>
  <p:tag name="MH_TYPE" val="Other"/>
  <p:tag name="MH_ORDER" val="6"/>
</p:tagLst>
</file>

<file path=ppt/tags/tag33.xml><?xml version="1.0" encoding="utf-8"?>
<p:tagLst xmlns:a="http://schemas.openxmlformats.org/drawingml/2006/main" xmlns:r="http://schemas.openxmlformats.org/officeDocument/2006/relationships" xmlns:p="http://schemas.openxmlformats.org/presentationml/2006/main">
  <p:tag name="MH" val="20160122180218"/>
  <p:tag name="MH_LIBRARY" val="GRAPHIC"/>
  <p:tag name="MH_TYPE" val="SubTitle"/>
  <p:tag name="MH_ORDER" val="2"/>
</p:tagLst>
</file>

<file path=ppt/tags/tag34.xml><?xml version="1.0" encoding="utf-8"?>
<p:tagLst xmlns:a="http://schemas.openxmlformats.org/drawingml/2006/main" xmlns:r="http://schemas.openxmlformats.org/officeDocument/2006/relationships" xmlns:p="http://schemas.openxmlformats.org/presentationml/2006/main">
  <p:tag name="MH" val="20160122180218"/>
  <p:tag name="MH_LIBRARY" val="GRAPHIC"/>
  <p:tag name="MH_TYPE" val="SubTitle"/>
  <p:tag name="MH_ORDER" val="3"/>
</p:tagLst>
</file>

<file path=ppt/tags/tag35.xml><?xml version="1.0" encoding="utf-8"?>
<p:tagLst xmlns:a="http://schemas.openxmlformats.org/drawingml/2006/main" xmlns:r="http://schemas.openxmlformats.org/officeDocument/2006/relationships" xmlns:p="http://schemas.openxmlformats.org/presentationml/2006/main">
  <p:tag name="MH" val="20160122180218"/>
  <p:tag name="MH_LIBRARY" val="GRAPHIC"/>
  <p:tag name="MH_TYPE" val="Other"/>
  <p:tag name="MH_ORDER" val="3"/>
</p:tagLst>
</file>

<file path=ppt/tags/tag36.xml><?xml version="1.0" encoding="utf-8"?>
<p:tagLst xmlns:a="http://schemas.openxmlformats.org/drawingml/2006/main" xmlns:r="http://schemas.openxmlformats.org/officeDocument/2006/relationships" xmlns:p="http://schemas.openxmlformats.org/presentationml/2006/main">
  <p:tag name="MH" val="20160122180218"/>
  <p:tag name="MH_LIBRARY" val="GRAPHIC"/>
  <p:tag name="MH_TYPE" val="Other"/>
  <p:tag name="MH_ORDER" val="1"/>
</p:tagLst>
</file>

<file path=ppt/tags/tag37.xml><?xml version="1.0" encoding="utf-8"?>
<p:tagLst xmlns:a="http://schemas.openxmlformats.org/drawingml/2006/main" xmlns:r="http://schemas.openxmlformats.org/officeDocument/2006/relationships" xmlns:p="http://schemas.openxmlformats.org/presentationml/2006/main">
  <p:tag name="MH" val="20160122180218"/>
  <p:tag name="MH_LIBRARY" val="GRAPHIC"/>
  <p:tag name="MH_TYPE" val="Other"/>
  <p:tag name="MH_ORDER" val="5"/>
</p:tagLst>
</file>

<file path=ppt/tags/tag38.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39.xml><?xml version="1.0" encoding="utf-8"?>
<p:tagLst xmlns:a="http://schemas.openxmlformats.org/drawingml/2006/main" xmlns:r="http://schemas.openxmlformats.org/officeDocument/2006/relationships" xmlns:p="http://schemas.openxmlformats.org/presentationml/2006/main">
  <p:tag name="MH" val="20180808093340"/>
  <p:tag name="MH_LIBRARY" val="GRAPHIC"/>
  <p:tag name="MH_TYPE" val="SubTitle"/>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SubTitle"/>
  <p:tag name="MH_ORDER" val="2"/>
</p:tagLst>
</file>

<file path=ppt/tags/tag40.xml><?xml version="1.0" encoding="utf-8"?>
<p:tagLst xmlns:a="http://schemas.openxmlformats.org/drawingml/2006/main" xmlns:r="http://schemas.openxmlformats.org/officeDocument/2006/relationships" xmlns:p="http://schemas.openxmlformats.org/presentationml/2006/main">
  <p:tag name="MH" val="20180808093340"/>
  <p:tag name="MH_LIBRARY" val="GRAPHIC"/>
  <p:tag name="MH_TYPE" val="Other"/>
  <p:tag name="MH_ORDER" val="1"/>
</p:tagLst>
</file>

<file path=ppt/tags/tag41.xml><?xml version="1.0" encoding="utf-8"?>
<p:tagLst xmlns:a="http://schemas.openxmlformats.org/drawingml/2006/main" xmlns:r="http://schemas.openxmlformats.org/officeDocument/2006/relationships" xmlns:p="http://schemas.openxmlformats.org/presentationml/2006/main">
  <p:tag name="MH" val="20180808093340"/>
  <p:tag name="MH_LIBRARY" val="GRAPHIC"/>
  <p:tag name="MH_TYPE" val="SubTitle"/>
  <p:tag name="MH_ORDER" val="2"/>
</p:tagLst>
</file>

<file path=ppt/tags/tag42.xml><?xml version="1.0" encoding="utf-8"?>
<p:tagLst xmlns:a="http://schemas.openxmlformats.org/drawingml/2006/main" xmlns:r="http://schemas.openxmlformats.org/officeDocument/2006/relationships" xmlns:p="http://schemas.openxmlformats.org/presentationml/2006/main">
  <p:tag name="MH" val="20180808093340"/>
  <p:tag name="MH_LIBRARY" val="GRAPHIC"/>
  <p:tag name="MH_TYPE" val="Other"/>
  <p:tag name="MH_ORDER" val="2"/>
</p:tagLst>
</file>

<file path=ppt/tags/tag43.xml><?xml version="1.0" encoding="utf-8"?>
<p:tagLst xmlns:a="http://schemas.openxmlformats.org/drawingml/2006/main" xmlns:r="http://schemas.openxmlformats.org/officeDocument/2006/relationships" xmlns:p="http://schemas.openxmlformats.org/presentationml/2006/main">
  <p:tag name="MH" val="20180808093340"/>
  <p:tag name="MH_LIBRARY" val="GRAPHIC"/>
  <p:tag name="MH_TYPE" val="SubTitle"/>
  <p:tag name="MH_ORDER" val="3"/>
</p:tagLst>
</file>

<file path=ppt/tags/tag44.xml><?xml version="1.0" encoding="utf-8"?>
<p:tagLst xmlns:a="http://schemas.openxmlformats.org/drawingml/2006/main" xmlns:r="http://schemas.openxmlformats.org/officeDocument/2006/relationships" xmlns:p="http://schemas.openxmlformats.org/presentationml/2006/main">
  <p:tag name="MH" val="20180808093340"/>
  <p:tag name="MH_LIBRARY" val="GRAPHIC"/>
  <p:tag name="MH_TYPE" val="Other"/>
  <p:tag name="MH_ORDER" val="3"/>
</p:tagLst>
</file>

<file path=ppt/tags/tag45.xml><?xml version="1.0" encoding="utf-8"?>
<p:tagLst xmlns:a="http://schemas.openxmlformats.org/drawingml/2006/main" xmlns:r="http://schemas.openxmlformats.org/officeDocument/2006/relationships" xmlns:p="http://schemas.openxmlformats.org/presentationml/2006/main">
  <p:tag name="MH" val="20180808093340"/>
  <p:tag name="MH_LIBRARY" val="GRAPHIC"/>
  <p:tag name="MH_TYPE" val="SubTitle"/>
  <p:tag name="MH_ORDER" val="4"/>
</p:tagLst>
</file>

<file path=ppt/tags/tag46.xml><?xml version="1.0" encoding="utf-8"?>
<p:tagLst xmlns:a="http://schemas.openxmlformats.org/drawingml/2006/main" xmlns:r="http://schemas.openxmlformats.org/officeDocument/2006/relationships" xmlns:p="http://schemas.openxmlformats.org/presentationml/2006/main">
  <p:tag name="MH" val="20180808093340"/>
  <p:tag name="MH_LIBRARY" val="GRAPHIC"/>
  <p:tag name="MH_TYPE" val="Other"/>
  <p:tag name="MH_ORDER" val="4"/>
</p:tagLst>
</file>

<file path=ppt/tags/tag47.xml><?xml version="1.0" encoding="utf-8"?>
<p:tagLst xmlns:a="http://schemas.openxmlformats.org/drawingml/2006/main" xmlns:r="http://schemas.openxmlformats.org/officeDocument/2006/relationships" xmlns:p="http://schemas.openxmlformats.org/presentationml/2006/main">
  <p:tag name="MH" val="20180808093340"/>
  <p:tag name="MH_LIBRARY" val="GRAPHIC"/>
  <p:tag name="MH_TYPE" val="SubTitle"/>
  <p:tag name="MH_ORDER" val="5"/>
</p:tagLst>
</file>

<file path=ppt/tags/tag48.xml><?xml version="1.0" encoding="utf-8"?>
<p:tagLst xmlns:a="http://schemas.openxmlformats.org/drawingml/2006/main" xmlns:r="http://schemas.openxmlformats.org/officeDocument/2006/relationships" xmlns:p="http://schemas.openxmlformats.org/presentationml/2006/main">
  <p:tag name="MH" val="20180808093340"/>
  <p:tag name="MH_LIBRARY" val="GRAPHIC"/>
  <p:tag name="MH_TYPE" val="Other"/>
  <p:tag name="MH_ORDER" val="5"/>
</p:tagLst>
</file>

<file path=ppt/tags/tag49.xml><?xml version="1.0" encoding="utf-8"?>
<p:tagLst xmlns:a="http://schemas.openxmlformats.org/drawingml/2006/main" xmlns:r="http://schemas.openxmlformats.org/officeDocument/2006/relationships" xmlns:p="http://schemas.openxmlformats.org/presentationml/2006/main">
  <p:tag name="MH" val="20160122183230"/>
  <p:tag name="MH_LIBRARY" val="GRAPHIC"/>
  <p:tag name="MH_TYPE" val="Other"/>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Text"/>
  <p:tag name="MH_ORDER" val="4"/>
</p:tagLst>
</file>

<file path=ppt/tags/tag50.xml><?xml version="1.0" encoding="utf-8"?>
<p:tagLst xmlns:a="http://schemas.openxmlformats.org/drawingml/2006/main" xmlns:r="http://schemas.openxmlformats.org/officeDocument/2006/relationships" xmlns:p="http://schemas.openxmlformats.org/presentationml/2006/main">
  <p:tag name="MH" val="20160122183230"/>
  <p:tag name="MH_LIBRARY" val="GRAPHIC"/>
  <p:tag name="MH_TYPE" val="Other"/>
  <p:tag name="MH_ORDER" val="2"/>
</p:tagLst>
</file>

<file path=ppt/tags/tag51.xml><?xml version="1.0" encoding="utf-8"?>
<p:tagLst xmlns:a="http://schemas.openxmlformats.org/drawingml/2006/main" xmlns:r="http://schemas.openxmlformats.org/officeDocument/2006/relationships" xmlns:p="http://schemas.openxmlformats.org/presentationml/2006/main">
  <p:tag name="MH" val="20160122183230"/>
  <p:tag name="MH_LIBRARY" val="GRAPHIC"/>
  <p:tag name="MH_TYPE" val="Other"/>
  <p:tag name="MH_ORDER" val="3"/>
</p:tagLst>
</file>

<file path=ppt/tags/tag52.xml><?xml version="1.0" encoding="utf-8"?>
<p:tagLst xmlns:a="http://schemas.openxmlformats.org/drawingml/2006/main" xmlns:r="http://schemas.openxmlformats.org/officeDocument/2006/relationships" xmlns:p="http://schemas.openxmlformats.org/presentationml/2006/main">
  <p:tag name="MH" val="20160122183230"/>
  <p:tag name="MH_LIBRARY" val="GRAPHIC"/>
  <p:tag name="MH_TYPE" val="Other"/>
  <p:tag name="MH_ORDER" val="4"/>
</p:tagLst>
</file>

<file path=ppt/tags/tag53.xml><?xml version="1.0" encoding="utf-8"?>
<p:tagLst xmlns:a="http://schemas.openxmlformats.org/drawingml/2006/main" xmlns:r="http://schemas.openxmlformats.org/officeDocument/2006/relationships" xmlns:p="http://schemas.openxmlformats.org/presentationml/2006/main">
  <p:tag name="MH" val="20160122183230"/>
  <p:tag name="MH_LIBRARY" val="GRAPHIC"/>
  <p:tag name="MH_TYPE" val="Other"/>
  <p:tag name="MH_ORDER" val="7"/>
</p:tagLst>
</file>

<file path=ppt/tags/tag54.xml><?xml version="1.0" encoding="utf-8"?>
<p:tagLst xmlns:a="http://schemas.openxmlformats.org/drawingml/2006/main" xmlns:r="http://schemas.openxmlformats.org/officeDocument/2006/relationships" xmlns:p="http://schemas.openxmlformats.org/presentationml/2006/main">
  <p:tag name="MH" val="20160122183230"/>
  <p:tag name="MH_LIBRARY" val="GRAPHIC"/>
  <p:tag name="MH_TYPE" val="Other"/>
  <p:tag name="MH_ORDER" val="8"/>
</p:tagLst>
</file>

<file path=ppt/tags/tag55.xml><?xml version="1.0" encoding="utf-8"?>
<p:tagLst xmlns:a="http://schemas.openxmlformats.org/drawingml/2006/main" xmlns:r="http://schemas.openxmlformats.org/officeDocument/2006/relationships" xmlns:p="http://schemas.openxmlformats.org/presentationml/2006/main">
  <p:tag name="MH" val="20160122183230"/>
  <p:tag name="MH_LIBRARY" val="GRAPHIC"/>
  <p:tag name="MH_TYPE" val="Other"/>
  <p:tag name="MH_ORDER" val="9"/>
</p:tagLst>
</file>

<file path=ppt/tags/tag56.xml><?xml version="1.0" encoding="utf-8"?>
<p:tagLst xmlns:a="http://schemas.openxmlformats.org/drawingml/2006/main" xmlns:r="http://schemas.openxmlformats.org/officeDocument/2006/relationships" xmlns:p="http://schemas.openxmlformats.org/presentationml/2006/main">
  <p:tag name="MH" val="20160122183230"/>
  <p:tag name="MH_LIBRARY" val="GRAPHIC"/>
  <p:tag name="MH_TYPE" val="Other"/>
  <p:tag name="MH_ORDER" val="10"/>
</p:tagLst>
</file>

<file path=ppt/tags/tag57.xml><?xml version="1.0" encoding="utf-8"?>
<p:tagLst xmlns:a="http://schemas.openxmlformats.org/drawingml/2006/main" xmlns:r="http://schemas.openxmlformats.org/officeDocument/2006/relationships" xmlns:p="http://schemas.openxmlformats.org/presentationml/2006/main">
  <p:tag name="MH" val="20160122183230"/>
  <p:tag name="MH_LIBRARY" val="GRAPHIC"/>
  <p:tag name="MH_TYPE" val="SubTitle"/>
  <p:tag name="MH_ORDER" val="1"/>
</p:tagLst>
</file>

<file path=ppt/tags/tag58.xml><?xml version="1.0" encoding="utf-8"?>
<p:tagLst xmlns:a="http://schemas.openxmlformats.org/drawingml/2006/main" xmlns:r="http://schemas.openxmlformats.org/officeDocument/2006/relationships" xmlns:p="http://schemas.openxmlformats.org/presentationml/2006/main">
  <p:tag name="MH" val="20160122183230"/>
  <p:tag name="MH_LIBRARY" val="GRAPHIC"/>
  <p:tag name="MH_TYPE" val="SubTitle"/>
  <p:tag name="MH_ORDER" val="3"/>
</p:tagLst>
</file>

<file path=ppt/tags/tag59.xml><?xml version="1.0" encoding="utf-8"?>
<p:tagLst xmlns:a="http://schemas.openxmlformats.org/drawingml/2006/main" xmlns:r="http://schemas.openxmlformats.org/officeDocument/2006/relationships" xmlns:p="http://schemas.openxmlformats.org/presentationml/2006/main">
  <p:tag name="MH" val="20160122183230"/>
  <p:tag name="MH_LIBRARY" val="GRAPHIC"/>
  <p:tag name="MH_TYPE" val="SubTitle"/>
  <p:tag name="MH_ORDER" val="2"/>
</p:tagLst>
</file>

<file path=ppt/tags/tag6.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SubTitle"/>
  <p:tag name="MH_ORDER" val="4"/>
</p:tagLst>
</file>

<file path=ppt/tags/tag60.xml><?xml version="1.0" encoding="utf-8"?>
<p:tagLst xmlns:a="http://schemas.openxmlformats.org/drawingml/2006/main" xmlns:r="http://schemas.openxmlformats.org/officeDocument/2006/relationships" xmlns:p="http://schemas.openxmlformats.org/presentationml/2006/main">
  <p:tag name="MH" val="20160122183230"/>
  <p:tag name="MH_LIBRARY" val="GRAPHIC"/>
  <p:tag name="MH_TYPE" val="SubTitle"/>
  <p:tag name="MH_ORDER" val="4"/>
</p:tagLst>
</file>

<file path=ppt/tags/tag61.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62.xml><?xml version="1.0" encoding="utf-8"?>
<p:tagLst xmlns:a="http://schemas.openxmlformats.org/drawingml/2006/main" xmlns:r="http://schemas.openxmlformats.org/officeDocument/2006/relationships" xmlns:p="http://schemas.openxmlformats.org/presentationml/2006/main">
  <p:tag name="MH" val="20160122173712"/>
  <p:tag name="MH_LIBRARY" val="GRAPHIC"/>
  <p:tag name="MH_TYPE" val="SubTitle"/>
  <p:tag name="MH_ORDER" val="1"/>
</p:tagLst>
</file>

<file path=ppt/tags/tag63.xml><?xml version="1.0" encoding="utf-8"?>
<p:tagLst xmlns:a="http://schemas.openxmlformats.org/drawingml/2006/main" xmlns:r="http://schemas.openxmlformats.org/officeDocument/2006/relationships" xmlns:p="http://schemas.openxmlformats.org/presentationml/2006/main">
  <p:tag name="MH" val="20160122173712"/>
  <p:tag name="MH_LIBRARY" val="GRAPHIC"/>
  <p:tag name="MH_TYPE" val="SubTitle"/>
  <p:tag name="MH_ORDER" val="2"/>
</p:tagLst>
</file>

<file path=ppt/tags/tag64.xml><?xml version="1.0" encoding="utf-8"?>
<p:tagLst xmlns:a="http://schemas.openxmlformats.org/drawingml/2006/main" xmlns:r="http://schemas.openxmlformats.org/officeDocument/2006/relationships" xmlns:p="http://schemas.openxmlformats.org/presentationml/2006/main">
  <p:tag name="MH" val="20160122173712"/>
  <p:tag name="MH_LIBRARY" val="GRAPHIC"/>
  <p:tag name="MH_TYPE" val="SubTitle"/>
  <p:tag name="MH_ORDER" val="3"/>
</p:tagLst>
</file>

<file path=ppt/tags/tag65.xml><?xml version="1.0" encoding="utf-8"?>
<p:tagLst xmlns:a="http://schemas.openxmlformats.org/drawingml/2006/main" xmlns:r="http://schemas.openxmlformats.org/officeDocument/2006/relationships" xmlns:p="http://schemas.openxmlformats.org/presentationml/2006/main">
  <p:tag name="MH" val="20160122173712"/>
  <p:tag name="MH_LIBRARY" val="GRAPHIC"/>
  <p:tag name="MH_TYPE" val="SubTitle"/>
  <p:tag name="MH_ORDER" val="4"/>
</p:tagLst>
</file>

<file path=ppt/tags/tag66.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Other"/>
  <p:tag name="MH_ORDER" val="1"/>
</p:tagLst>
</file>

<file path=ppt/tags/tag67.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1"/>
</p:tagLst>
</file>

<file path=ppt/tags/tag68.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2"/>
</p:tagLst>
</file>

<file path=ppt/tags/tag69.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3"/>
</p:tagLst>
</file>

<file path=ppt/tags/tag7.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Text"/>
  <p:tag name="MH_ORDER" val="2"/>
</p:tagLst>
</file>

<file path=ppt/tags/tag70.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4"/>
</p:tagLst>
</file>

<file path=ppt/tags/tag71.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5"/>
</p:tagLst>
</file>

<file path=ppt/tags/tag72.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6"/>
</p:tagLst>
</file>

<file path=ppt/tags/tag73.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8"/>
</p:tagLst>
</file>

<file path=ppt/tags/tag74.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7"/>
</p:tagLst>
</file>

<file path=ppt/tags/tag75.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76.xml><?xml version="1.0" encoding="utf-8"?>
<p:tagLst xmlns:a="http://schemas.openxmlformats.org/drawingml/2006/main" xmlns:r="http://schemas.openxmlformats.org/officeDocument/2006/relationships" xmlns:p="http://schemas.openxmlformats.org/presentationml/2006/main">
  <p:tag name="MH" val="20160122144821"/>
  <p:tag name="MH_LIBRARY" val="GRAPHIC"/>
  <p:tag name="MH_TYPE" val="Text"/>
  <p:tag name="MH_ORDER" val="2"/>
</p:tagLst>
</file>

<file path=ppt/tags/tag77.xml><?xml version="1.0" encoding="utf-8"?>
<p:tagLst xmlns:a="http://schemas.openxmlformats.org/drawingml/2006/main" xmlns:r="http://schemas.openxmlformats.org/officeDocument/2006/relationships" xmlns:p="http://schemas.openxmlformats.org/presentationml/2006/main">
  <p:tag name="MH" val="20160122144821"/>
  <p:tag name="MH_LIBRARY" val="GRAPHIC"/>
  <p:tag name="MH_TYPE" val="Text"/>
  <p:tag name="MH_ORDER" val="2"/>
</p:tagLst>
</file>

<file path=ppt/tags/tag78.xml><?xml version="1.0" encoding="utf-8"?>
<p:tagLst xmlns:a="http://schemas.openxmlformats.org/drawingml/2006/main" xmlns:r="http://schemas.openxmlformats.org/officeDocument/2006/relationships" xmlns:p="http://schemas.openxmlformats.org/presentationml/2006/main">
  <p:tag name="MH" val="20160122144821"/>
  <p:tag name="MH_LIBRARY" val="GRAPHIC"/>
  <p:tag name="MH_TYPE" val="SubTitle"/>
  <p:tag name="MH_ORDER" val="1"/>
</p:tagLst>
</file>

<file path=ppt/tags/tag79.xml><?xml version="1.0" encoding="utf-8"?>
<p:tagLst xmlns:a="http://schemas.openxmlformats.org/drawingml/2006/main" xmlns:r="http://schemas.openxmlformats.org/officeDocument/2006/relationships" xmlns:p="http://schemas.openxmlformats.org/presentationml/2006/main">
  <p:tag name="MH" val="20160122144821"/>
  <p:tag name="MH_LIBRARY" val="GRAPHIC"/>
  <p:tag name="MH_TYPE" val="Other"/>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SubTitle"/>
  <p:tag name="MH_ORDER" val="2"/>
</p:tagLst>
</file>

<file path=ppt/tags/tag80.xml><?xml version="1.0" encoding="utf-8"?>
<p:tagLst xmlns:a="http://schemas.openxmlformats.org/drawingml/2006/main" xmlns:r="http://schemas.openxmlformats.org/officeDocument/2006/relationships" xmlns:p="http://schemas.openxmlformats.org/presentationml/2006/main">
  <p:tag name="MH" val="20160122144821"/>
  <p:tag name="MH_LIBRARY" val="GRAPHIC"/>
  <p:tag name="MH_TYPE" val="SubTitle"/>
  <p:tag name="MH_ORDER" val="2"/>
</p:tagLst>
</file>

<file path=ppt/tags/tag81.xml><?xml version="1.0" encoding="utf-8"?>
<p:tagLst xmlns:a="http://schemas.openxmlformats.org/drawingml/2006/main" xmlns:r="http://schemas.openxmlformats.org/officeDocument/2006/relationships" xmlns:p="http://schemas.openxmlformats.org/presentationml/2006/main">
  <p:tag name="MH" val="20160122144821"/>
  <p:tag name="MH_LIBRARY" val="GRAPHIC"/>
  <p:tag name="MH_TYPE" val="Other"/>
  <p:tag name="MH_ORDER" val="2"/>
</p:tagLst>
</file>

<file path=ppt/tags/tag82.xml><?xml version="1.0" encoding="utf-8"?>
<p:tagLst xmlns:a="http://schemas.openxmlformats.org/drawingml/2006/main" xmlns:r="http://schemas.openxmlformats.org/officeDocument/2006/relationships" xmlns:p="http://schemas.openxmlformats.org/presentationml/2006/main">
  <p:tag name="MH" val="20160122144821"/>
  <p:tag name="MH_LIBRARY" val="GRAPHIC"/>
  <p:tag name="MH_TYPE" val="SubTitle"/>
  <p:tag name="MH_ORDER" val="3"/>
</p:tagLst>
</file>

<file path=ppt/tags/tag83.xml><?xml version="1.0" encoding="utf-8"?>
<p:tagLst xmlns:a="http://schemas.openxmlformats.org/drawingml/2006/main" xmlns:r="http://schemas.openxmlformats.org/officeDocument/2006/relationships" xmlns:p="http://schemas.openxmlformats.org/presentationml/2006/main">
  <p:tag name="MH" val="20160122144821"/>
  <p:tag name="MH_LIBRARY" val="GRAPHIC"/>
  <p:tag name="MH_TYPE" val="Other"/>
  <p:tag name="MH_ORDER" val="3"/>
</p:tagLst>
</file>

<file path=ppt/tags/tag84.xml><?xml version="1.0" encoding="utf-8"?>
<p:tagLst xmlns:a="http://schemas.openxmlformats.org/drawingml/2006/main" xmlns:r="http://schemas.openxmlformats.org/officeDocument/2006/relationships" xmlns:p="http://schemas.openxmlformats.org/presentationml/2006/main">
  <p:tag name="MH" val="20160122144821"/>
  <p:tag name="MH_LIBRARY" val="GRAPHIC"/>
  <p:tag name="MH_TYPE" val="SubTitle"/>
  <p:tag name="MH_ORDER" val="4"/>
</p:tagLst>
</file>

<file path=ppt/tags/tag85.xml><?xml version="1.0" encoding="utf-8"?>
<p:tagLst xmlns:a="http://schemas.openxmlformats.org/drawingml/2006/main" xmlns:r="http://schemas.openxmlformats.org/officeDocument/2006/relationships" xmlns:p="http://schemas.openxmlformats.org/presentationml/2006/main">
  <p:tag name="MH" val="20160122144821"/>
  <p:tag name="MH_LIBRARY" val="GRAPHIC"/>
  <p:tag name="MH_TYPE" val="Other"/>
  <p:tag name="MH_ORDER" val="4"/>
</p:tagLst>
</file>

<file path=ppt/tags/tag86.xml><?xml version="1.0" encoding="utf-8"?>
<p:tagLst xmlns:a="http://schemas.openxmlformats.org/drawingml/2006/main" xmlns:r="http://schemas.openxmlformats.org/officeDocument/2006/relationships" xmlns:p="http://schemas.openxmlformats.org/presentationml/2006/main">
  <p:tag name="MH" val="20160122144821"/>
  <p:tag name="MH_LIBRARY" val="GRAPHIC"/>
  <p:tag name="MH_TYPE" val="SubTitle"/>
  <p:tag name="MH_ORDER" val="5"/>
</p:tagLst>
</file>

<file path=ppt/tags/tag87.xml><?xml version="1.0" encoding="utf-8"?>
<p:tagLst xmlns:a="http://schemas.openxmlformats.org/drawingml/2006/main" xmlns:r="http://schemas.openxmlformats.org/officeDocument/2006/relationships" xmlns:p="http://schemas.openxmlformats.org/presentationml/2006/main">
  <p:tag name="MH" val="20160122144821"/>
  <p:tag name="MH_LIBRARY" val="GRAPHIC"/>
  <p:tag name="MH_TYPE" val="Other"/>
  <p:tag name="MH_ORDER" val="5"/>
</p:tagLst>
</file>

<file path=ppt/tags/tag88.xml><?xml version="1.0" encoding="utf-8"?>
<p:tagLst xmlns:a="http://schemas.openxmlformats.org/drawingml/2006/main" xmlns:r="http://schemas.openxmlformats.org/officeDocument/2006/relationships" xmlns:p="http://schemas.openxmlformats.org/presentationml/2006/main">
  <p:tag name="MH" val="20160122144821"/>
  <p:tag name="MH_LIBRARY" val="GRAPHIC"/>
  <p:tag name="MH_TYPE" val="Other"/>
  <p:tag name="MH_ORDER" val="6"/>
</p:tagLst>
</file>

<file path=ppt/tags/tag89.xml><?xml version="1.0" encoding="utf-8"?>
<p:tagLst xmlns:a="http://schemas.openxmlformats.org/drawingml/2006/main" xmlns:r="http://schemas.openxmlformats.org/officeDocument/2006/relationships" xmlns:p="http://schemas.openxmlformats.org/presentationml/2006/main">
  <p:tag name="MH" val="20160122144821"/>
  <p:tag name="MH_LIBRARY" val="GRAPHIC"/>
  <p:tag name="MH_TYPE" val="Other"/>
  <p:tag name="MH_ORDER" val="7"/>
</p:tagLst>
</file>

<file path=ppt/tags/tag9.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Text"/>
  <p:tag name="MH_ORDER" val="5"/>
</p:tagLst>
</file>

<file path=ppt/tags/tag90.xml><?xml version="1.0" encoding="utf-8"?>
<p:tagLst xmlns:a="http://schemas.openxmlformats.org/drawingml/2006/main" xmlns:r="http://schemas.openxmlformats.org/officeDocument/2006/relationships" xmlns:p="http://schemas.openxmlformats.org/presentationml/2006/main">
  <p:tag name="MH" val="20160122144821"/>
  <p:tag name="MH_LIBRARY" val="GRAPHIC"/>
  <p:tag name="MH_TYPE" val="Other"/>
  <p:tag name="MH_ORDER" val="8"/>
</p:tagLst>
</file>

<file path=ppt/tags/tag91.xml><?xml version="1.0" encoding="utf-8"?>
<p:tagLst xmlns:a="http://schemas.openxmlformats.org/drawingml/2006/main" xmlns:r="http://schemas.openxmlformats.org/officeDocument/2006/relationships" xmlns:p="http://schemas.openxmlformats.org/presentationml/2006/main">
  <p:tag name="MH" val="20160122144821"/>
  <p:tag name="MH_LIBRARY" val="GRAPHIC"/>
  <p:tag name="MH_TYPE" val="Other"/>
  <p:tag name="MH_ORDER" val="9"/>
</p:tagLst>
</file>

<file path=ppt/tags/tag92.xml><?xml version="1.0" encoding="utf-8"?>
<p:tagLst xmlns:a="http://schemas.openxmlformats.org/drawingml/2006/main" xmlns:r="http://schemas.openxmlformats.org/officeDocument/2006/relationships" xmlns:p="http://schemas.openxmlformats.org/presentationml/2006/main">
  <p:tag name="MH" val="20160122144821"/>
  <p:tag name="MH_LIBRARY" val="GRAPHIC"/>
  <p:tag name="MH_TYPE" val="Text"/>
  <p:tag name="MH_ORDER" val="2"/>
</p:tagLst>
</file>

<file path=ppt/tags/tag93.xml><?xml version="1.0" encoding="utf-8"?>
<p:tagLst xmlns:a="http://schemas.openxmlformats.org/drawingml/2006/main" xmlns:r="http://schemas.openxmlformats.org/officeDocument/2006/relationships" xmlns:p="http://schemas.openxmlformats.org/presentationml/2006/main">
  <p:tag name="MH" val="20160122144821"/>
  <p:tag name="MH_LIBRARY" val="GRAPHIC"/>
  <p:tag name="MH_TYPE" val="Text"/>
  <p:tag name="MH_ORDER" val="2"/>
</p:tagLst>
</file>

<file path=ppt/tags/tag94.xml><?xml version="1.0" encoding="utf-8"?>
<p:tagLst xmlns:a="http://schemas.openxmlformats.org/drawingml/2006/main" xmlns:r="http://schemas.openxmlformats.org/officeDocument/2006/relationships" xmlns:p="http://schemas.openxmlformats.org/presentationml/2006/main">
  <p:tag name="MH" val="20160122144821"/>
  <p:tag name="MH_LIBRARY" val="GRAPHIC"/>
  <p:tag name="MH_TYPE" val="Text"/>
  <p:tag name="MH_ORDER" val="2"/>
</p:tagLst>
</file>

<file path=ppt/tags/tag95.xml><?xml version="1.0" encoding="utf-8"?>
<p:tagLst xmlns:a="http://schemas.openxmlformats.org/drawingml/2006/main" xmlns:r="http://schemas.openxmlformats.org/officeDocument/2006/relationships" xmlns:p="http://schemas.openxmlformats.org/presentationml/2006/main">
  <p:tag name="MH" val="20160122155659"/>
  <p:tag name="MH_LIBRARY" val="GRAPHIC"/>
  <p:tag name="MH_TYPE" val="SubTitle"/>
  <p:tag name="MH_ORDER" val="1"/>
</p:tagLst>
</file>

<file path=ppt/tags/tag96.xml><?xml version="1.0" encoding="utf-8"?>
<p:tagLst xmlns:a="http://schemas.openxmlformats.org/drawingml/2006/main" xmlns:r="http://schemas.openxmlformats.org/officeDocument/2006/relationships" xmlns:p="http://schemas.openxmlformats.org/presentationml/2006/main">
  <p:tag name="MH" val="20160122155659"/>
  <p:tag name="MH_LIBRARY" val="GRAPHIC"/>
  <p:tag name="MH_TYPE" val="SubTitle"/>
  <p:tag name="MH_ORDER" val="1"/>
</p:tagLst>
</file>

<file path=ppt/tags/tag97.xml><?xml version="1.0" encoding="utf-8"?>
<p:tagLst xmlns:a="http://schemas.openxmlformats.org/drawingml/2006/main" xmlns:r="http://schemas.openxmlformats.org/officeDocument/2006/relationships" xmlns:p="http://schemas.openxmlformats.org/presentationml/2006/main">
  <p:tag name="MH" val="20160122155659"/>
  <p:tag name="MH_LIBRARY" val="GRAPHIC"/>
  <p:tag name="MH_TYPE" val="SubTitle"/>
  <p:tag name="MH_ORDER" val="1"/>
</p:tagLst>
</file>

<file path=ppt/tags/tag98.xml><?xml version="1.0" encoding="utf-8"?>
<p:tagLst xmlns:a="http://schemas.openxmlformats.org/drawingml/2006/main" xmlns:r="http://schemas.openxmlformats.org/officeDocument/2006/relationships" xmlns:p="http://schemas.openxmlformats.org/presentationml/2006/main">
  <p:tag name="MH" val="20160122155659"/>
  <p:tag name="MH_LIBRARY" val="GRAPHIC"/>
  <p:tag name="MH_TYPE" val="Other"/>
  <p:tag name="MH_ORDER" val="1"/>
</p:tagLst>
</file>

<file path=ppt/tags/tag99.xml><?xml version="1.0" encoding="utf-8"?>
<p:tagLst xmlns:a="http://schemas.openxmlformats.org/drawingml/2006/main" xmlns:r="http://schemas.openxmlformats.org/officeDocument/2006/relationships" xmlns:p="http://schemas.openxmlformats.org/presentationml/2006/main">
  <p:tag name="MH" val="20160122155659"/>
  <p:tag name="MH_LIBRARY" val="GRAPHIC"/>
  <p:tag name="MH_TYPE" val="Other"/>
  <p:tag name="MH_ORDER" val="2"/>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13169</TotalTime>
  <Words>5508</Words>
  <Application>Microsoft Office PowerPoint</Application>
  <PresentationFormat>自定义</PresentationFormat>
  <Paragraphs>960</Paragraphs>
  <Slides>57</Slides>
  <Notes>0</Notes>
  <HiddenSlides>0</HiddenSlides>
  <MMClips>1</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57</vt:i4>
      </vt:variant>
    </vt:vector>
  </HeadingPairs>
  <TitlesOfParts>
    <vt:vector size="59" baseType="lpstr">
      <vt:lpstr>1_Office 主题</vt:lpstr>
      <vt:lpstr>PicObj Class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陶笑笑</dc:creator>
  <cp:lastModifiedBy>Windows 用户</cp:lastModifiedBy>
  <cp:revision>1637</cp:revision>
  <cp:lastPrinted>2017-07-05T09:42:12Z</cp:lastPrinted>
  <dcterms:created xsi:type="dcterms:W3CDTF">2016-11-24T01:14:56Z</dcterms:created>
  <dcterms:modified xsi:type="dcterms:W3CDTF">2018-09-04T02:43:46Z</dcterms:modified>
</cp:coreProperties>
</file>